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8" r:id="rId5"/>
    <p:sldId id="261" r:id="rId6"/>
    <p:sldId id="259" r:id="rId7"/>
    <p:sldId id="262" r:id="rId8"/>
    <p:sldId id="260" r:id="rId9"/>
    <p:sldId id="263" r:id="rId10"/>
    <p:sldId id="268" r:id="rId11"/>
    <p:sldId id="264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0A1D-5929-4354-8A0D-D5391A921853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DF7B0E-0B77-43C2-9EE7-598EE6219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0A1D-5929-4354-8A0D-D5391A921853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B0E-0B77-43C2-9EE7-598EE6219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0A1D-5929-4354-8A0D-D5391A921853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B0E-0B77-43C2-9EE7-598EE6219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0A1D-5929-4354-8A0D-D5391A921853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DF7B0E-0B77-43C2-9EE7-598EE6219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0A1D-5929-4354-8A0D-D5391A921853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B0E-0B77-43C2-9EE7-598EE621994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0A1D-5929-4354-8A0D-D5391A921853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B0E-0B77-43C2-9EE7-598EE6219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0A1D-5929-4354-8A0D-D5391A921853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7DF7B0E-0B77-43C2-9EE7-598EE621994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0A1D-5929-4354-8A0D-D5391A921853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B0E-0B77-43C2-9EE7-598EE6219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0A1D-5929-4354-8A0D-D5391A921853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B0E-0B77-43C2-9EE7-598EE6219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0A1D-5929-4354-8A0D-D5391A921853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B0E-0B77-43C2-9EE7-598EE6219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0A1D-5929-4354-8A0D-D5391A921853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B0E-0B77-43C2-9EE7-598EE621994C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A80A1D-5929-4354-8A0D-D5391A921853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DF7B0E-0B77-43C2-9EE7-598EE621994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Nobelova cena za mír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.</a:t>
            </a:r>
            <a:r>
              <a:rPr lang="en-US" b="1" dirty="0"/>
              <a:t> </a:t>
            </a:r>
            <a:endParaRPr lang="cs-CZ" b="1" dirty="0"/>
          </a:p>
          <a:p>
            <a:r>
              <a:rPr lang="en-US" b="1" dirty="0"/>
              <a:t>Nobel Prizes "for the Greatest Benefit to Mankind"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1463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nspire99.com/wp-content/uploads/2014/10/AlfredNobel-from-Invertor-of-Dynamite-To-Being-No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19"/>
            <a:ext cx="900494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05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policy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Honorovat </a:t>
            </a:r>
            <a:r>
              <a:rPr lang="cs-CZ" dirty="0">
                <a:solidFill>
                  <a:srgbClr val="FF0000"/>
                </a:solidFill>
              </a:rPr>
              <a:t>nikoliv</a:t>
            </a:r>
            <a:r>
              <a:rPr lang="cs-CZ" dirty="0"/>
              <a:t> věci a projekty úspěšně ukončené, zakončené, ale ty, které se ještě vaří, o něž se usiluje, které jsou ještě v nebezpečí</a:t>
            </a:r>
          </a:p>
          <a:p>
            <a:r>
              <a:rPr lang="cs-CZ" dirty="0"/>
              <a:t>1973: </a:t>
            </a:r>
            <a:r>
              <a:rPr lang="cs-CZ" dirty="0" err="1"/>
              <a:t>Kissinger</a:t>
            </a:r>
            <a:r>
              <a:rPr lang="cs-CZ" dirty="0"/>
              <a:t> + </a:t>
            </a:r>
            <a:r>
              <a:rPr lang="cs-CZ" dirty="0" err="1"/>
              <a:t>Le</a:t>
            </a:r>
            <a:r>
              <a:rPr lang="cs-CZ" dirty="0"/>
              <a:t> Duc </a:t>
            </a:r>
            <a:r>
              <a:rPr lang="cs-CZ" dirty="0" err="1"/>
              <a:t>Tho</a:t>
            </a:r>
            <a:endParaRPr lang="cs-CZ" dirty="0"/>
          </a:p>
          <a:p>
            <a:r>
              <a:rPr lang="cs-CZ" dirty="0"/>
              <a:t>1978: </a:t>
            </a:r>
            <a:r>
              <a:rPr lang="cs-CZ" dirty="0" err="1"/>
              <a:t>Begin</a:t>
            </a:r>
            <a:r>
              <a:rPr lang="cs-CZ" dirty="0"/>
              <a:t> + </a:t>
            </a:r>
            <a:r>
              <a:rPr lang="cs-CZ" dirty="0" err="1"/>
              <a:t>Sadat</a:t>
            </a:r>
            <a:endParaRPr lang="cs-CZ" dirty="0"/>
          </a:p>
          <a:p>
            <a:r>
              <a:rPr lang="cs-CZ" dirty="0"/>
              <a:t>1993: Nelson Mandela + </a:t>
            </a:r>
            <a:r>
              <a:rPr lang="cs-CZ" dirty="0" err="1"/>
              <a:t>Willem</a:t>
            </a:r>
            <a:r>
              <a:rPr lang="cs-CZ" dirty="0"/>
              <a:t> de </a:t>
            </a:r>
            <a:r>
              <a:rPr lang="cs-CZ" dirty="0" err="1"/>
              <a:t>Klerk</a:t>
            </a:r>
            <a:endParaRPr lang="cs-CZ" dirty="0"/>
          </a:p>
          <a:p>
            <a:r>
              <a:rPr lang="cs-CZ" dirty="0"/>
              <a:t>1994: Arafat + </a:t>
            </a:r>
            <a:r>
              <a:rPr lang="cs-CZ" dirty="0" err="1"/>
              <a:t>Rabin</a:t>
            </a:r>
            <a:r>
              <a:rPr lang="cs-CZ" dirty="0"/>
              <a:t> + Peres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570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Norští </a:t>
            </a:r>
            <a:r>
              <a:rPr lang="cs-CZ" dirty="0" err="1"/>
              <a:t>lau</a:t>
            </a:r>
            <a:r>
              <a:rPr lang="de-DE" dirty="0"/>
              <a:t>r</a:t>
            </a:r>
            <a:r>
              <a:rPr lang="cs-CZ" dirty="0" err="1"/>
              <a:t>eáti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1921 Christian </a:t>
            </a:r>
            <a:r>
              <a:rPr lang="cs-CZ" dirty="0" err="1"/>
              <a:t>Lous</a:t>
            </a:r>
            <a:r>
              <a:rPr lang="cs-CZ" dirty="0"/>
              <a:t> </a:t>
            </a:r>
            <a:r>
              <a:rPr lang="cs-CZ" dirty="0" err="1"/>
              <a:t>Lange</a:t>
            </a:r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1922 </a:t>
            </a:r>
            <a:r>
              <a:rPr lang="cs-CZ" dirty="0" err="1">
                <a:solidFill>
                  <a:srgbClr val="FF0000"/>
                </a:solidFill>
              </a:rPr>
              <a:t>Fridtjof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Nansen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1930 Nathan S</a:t>
            </a:r>
            <a:r>
              <a:rPr lang="de-DE" dirty="0" err="1"/>
              <a:t>öderblom</a:t>
            </a:r>
            <a:endParaRPr lang="de-DE" dirty="0"/>
          </a:p>
          <a:p>
            <a:r>
              <a:rPr lang="cs-CZ" dirty="0"/>
              <a:t>1935</a:t>
            </a:r>
            <a:r>
              <a:rPr lang="de-DE" dirty="0"/>
              <a:t> Carl von Ossietzky</a:t>
            </a:r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1938 </a:t>
            </a:r>
            <a:r>
              <a:rPr lang="de-DE" dirty="0">
                <a:solidFill>
                  <a:srgbClr val="FF0000"/>
                </a:solidFill>
              </a:rPr>
              <a:t>N</a:t>
            </a:r>
            <a:r>
              <a:rPr lang="cs-CZ" dirty="0" err="1">
                <a:solidFill>
                  <a:srgbClr val="FF0000"/>
                </a:solidFill>
              </a:rPr>
              <a:t>ansen</a:t>
            </a:r>
            <a:r>
              <a:rPr lang="cs-CZ" dirty="0">
                <a:solidFill>
                  <a:srgbClr val="FF0000"/>
                </a:solidFill>
              </a:rPr>
              <a:t> International Office </a:t>
            </a:r>
            <a:r>
              <a:rPr lang="cs-CZ" dirty="0" err="1">
                <a:solidFill>
                  <a:srgbClr val="FF0000"/>
                </a:solidFill>
              </a:rPr>
              <a:t>for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Refugees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/>
              <a:t>1961 Dag </a:t>
            </a:r>
            <a:r>
              <a:rPr lang="de-DE" dirty="0" err="1"/>
              <a:t>Hammarskjöld</a:t>
            </a:r>
            <a:endParaRPr lang="de-DE" dirty="0"/>
          </a:p>
          <a:p>
            <a:r>
              <a:rPr lang="de-DE" dirty="0"/>
              <a:t>1971 Willy Brandt</a:t>
            </a:r>
          </a:p>
          <a:p>
            <a:r>
              <a:rPr lang="de-DE" dirty="0"/>
              <a:t>1986 Elie Wiesel</a:t>
            </a:r>
          </a:p>
          <a:p>
            <a:r>
              <a:rPr lang="de-DE" b="1" dirty="0">
                <a:solidFill>
                  <a:srgbClr val="00B0F0"/>
                </a:solidFill>
              </a:rPr>
              <a:t>Mahatma Gandhi</a:t>
            </a:r>
            <a:endParaRPr lang="cs-CZ" b="1" dirty="0">
              <a:solidFill>
                <a:srgbClr val="00B0F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5724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1915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Dialogue</a:t>
            </a:r>
            <a:r>
              <a:rPr lang="cs-CZ" dirty="0"/>
              <a:t> </a:t>
            </a:r>
            <a:r>
              <a:rPr lang="cs-CZ" dirty="0" err="1"/>
              <a:t>Quartet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1793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22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95250"/>
            <a:ext cx="490537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958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Alfred Nobel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1833 – 1896</a:t>
            </a:r>
          </a:p>
          <a:p>
            <a:r>
              <a:rPr lang="cs-CZ" dirty="0"/>
              <a:t>Nebyl sám objevitelem  výbušné látky, tedy tekutého nitroglycerinu, ale jeho podoby bezpečně použitelné v praxi</a:t>
            </a:r>
          </a:p>
          <a:p>
            <a:r>
              <a:rPr lang="cs-CZ" dirty="0"/>
              <a:t>1866 </a:t>
            </a:r>
            <a:r>
              <a:rPr lang="cs-CZ" dirty="0" err="1"/>
              <a:t>dynamis</a:t>
            </a:r>
            <a:r>
              <a:rPr lang="cs-CZ" dirty="0"/>
              <a:t> – </a:t>
            </a:r>
            <a:r>
              <a:rPr lang="cs-CZ" dirty="0" err="1"/>
              <a:t>kraft</a:t>
            </a:r>
            <a:r>
              <a:rPr lang="cs-CZ" dirty="0"/>
              <a:t> – síla</a:t>
            </a:r>
          </a:p>
          <a:p>
            <a:r>
              <a:rPr lang="cs-CZ" dirty="0"/>
              <a:t>Když v roce 1896 zemřel, měl výrobní továrny ve 20 zemích světa a práva k 355 patentům.</a:t>
            </a:r>
          </a:p>
        </p:txBody>
      </p:sp>
    </p:spTree>
    <p:extLst>
      <p:ext uri="{BB962C8B-B14F-4D97-AF65-F5344CB8AC3E}">
        <p14:creationId xmlns:p14="http://schemas.microsoft.com/office/powerpoint/2010/main" val="2598837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závěť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Podle Nobelova přání měl být majetek prodán, výnos uložen do cenných papírů. Úroky z nich měly být každoročně rozděleny do pěti částí/ocenění</a:t>
            </a:r>
          </a:p>
          <a:p>
            <a:r>
              <a:rPr lang="cs-CZ" dirty="0"/>
              <a:t>Fyzika</a:t>
            </a:r>
          </a:p>
          <a:p>
            <a:r>
              <a:rPr lang="cs-CZ" dirty="0"/>
              <a:t>Chemie</a:t>
            </a:r>
          </a:p>
          <a:p>
            <a:r>
              <a:rPr lang="cs-CZ" dirty="0"/>
              <a:t>Medicína</a:t>
            </a:r>
          </a:p>
          <a:p>
            <a:r>
              <a:rPr lang="cs-CZ" dirty="0"/>
              <a:t>Literatura</a:t>
            </a:r>
          </a:p>
          <a:p>
            <a:r>
              <a:rPr lang="cs-CZ" dirty="0"/>
              <a:t>Mír o ceně bude rozhodovat norský parlament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924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1900 31mil. švédských korun</a:t>
            </a:r>
          </a:p>
          <a:p>
            <a:r>
              <a:rPr lang="cs-CZ" dirty="0"/>
              <a:t>2000 463 mil. amerických dolarů</a:t>
            </a:r>
          </a:p>
          <a:p>
            <a:endParaRPr lang="cs-CZ" dirty="0"/>
          </a:p>
          <a:p>
            <a:r>
              <a:rPr lang="cs-CZ" dirty="0"/>
              <a:t>Po druhé sv. válce bylo rozhodnuto, že se povoluje investovat i do riskantních finančních transakcí, derivátů apod.</a:t>
            </a:r>
          </a:p>
        </p:txBody>
      </p:sp>
    </p:spTree>
    <p:extLst>
      <p:ext uri="{BB962C8B-B14F-4D97-AF65-F5344CB8AC3E}">
        <p14:creationId xmlns:p14="http://schemas.microsoft.com/office/powerpoint/2010/main" val="3039634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Důvodem pro Norsko bylo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Norsko bylo se Švédskem v jednom státním útvaru</a:t>
            </a:r>
          </a:p>
          <a:p>
            <a:r>
              <a:rPr lang="cs-CZ" dirty="0"/>
              <a:t>Nobel choval úctu k norské kultuře a zvláště literatuře</a:t>
            </a:r>
          </a:p>
          <a:p>
            <a:r>
              <a:rPr lang="cs-CZ" dirty="0"/>
              <a:t>Mělo samostatný parlament, který se angažoval v různých projektech mezinárodní spolupráce</a:t>
            </a:r>
          </a:p>
        </p:txBody>
      </p:sp>
    </p:spTree>
    <p:extLst>
      <p:ext uri="{BB962C8B-B14F-4D97-AF65-F5344CB8AC3E}">
        <p14:creationId xmlns:p14="http://schemas.microsoft.com/office/powerpoint/2010/main" val="166262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roky rozhodly o profilu ceny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Respektované osobnosti: </a:t>
            </a:r>
            <a:r>
              <a:rPr lang="de-DE" dirty="0"/>
              <a:t> Jean Henry Dunant</a:t>
            </a:r>
            <a:endParaRPr lang="cs-CZ" dirty="0"/>
          </a:p>
          <a:p>
            <a:r>
              <a:rPr lang="cs-CZ" dirty="0"/>
              <a:t>Organizace: Institute </a:t>
            </a:r>
            <a:r>
              <a:rPr lang="cs-CZ" dirty="0" err="1"/>
              <a:t>of</a:t>
            </a:r>
            <a:r>
              <a:rPr lang="cs-CZ" dirty="0"/>
              <a:t> International </a:t>
            </a:r>
            <a:r>
              <a:rPr lang="cs-CZ" dirty="0" err="1"/>
              <a:t>Law</a:t>
            </a:r>
            <a:r>
              <a:rPr lang="cs-CZ" dirty="0"/>
              <a:t> 1905</a:t>
            </a:r>
          </a:p>
          <a:p>
            <a:r>
              <a:rPr lang="cs-CZ" dirty="0"/>
              <a:t>Žena: </a:t>
            </a:r>
            <a:r>
              <a:rPr lang="de-DE" dirty="0"/>
              <a:t>B</a:t>
            </a:r>
            <a:r>
              <a:rPr lang="cs-CZ" dirty="0" err="1"/>
              <a:t>ertha</a:t>
            </a:r>
            <a:r>
              <a:rPr lang="cs-CZ" dirty="0"/>
              <a:t> von </a:t>
            </a:r>
            <a:r>
              <a:rPr lang="cs-CZ" dirty="0" err="1"/>
              <a:t>Suttner</a:t>
            </a:r>
            <a:r>
              <a:rPr lang="cs-CZ" dirty="0"/>
              <a:t> 1905</a:t>
            </a:r>
          </a:p>
          <a:p>
            <a:r>
              <a:rPr lang="cs-CZ" dirty="0"/>
              <a:t>Státník: Theodor Roosevelt 1906</a:t>
            </a:r>
          </a:p>
          <a:p>
            <a:r>
              <a:rPr lang="cs-CZ" dirty="0"/>
              <a:t>Že mohou být poděleny dva subjekty</a:t>
            </a:r>
          </a:p>
          <a:p>
            <a:r>
              <a:rPr lang="cs-CZ" dirty="0"/>
              <a:t>Do války: evropská dimenze</a:t>
            </a:r>
          </a:p>
          <a:p>
            <a:r>
              <a:rPr lang="cs-CZ" dirty="0"/>
              <a:t>Po válce: otevření globalizaci</a:t>
            </a:r>
          </a:p>
        </p:txBody>
      </p:sp>
    </p:spTree>
    <p:extLst>
      <p:ext uri="{BB962C8B-B14F-4D97-AF65-F5344CB8AC3E}">
        <p14:creationId xmlns:p14="http://schemas.microsoft.com/office/powerpoint/2010/main" val="75301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má cenu dostat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Kdo se podílí na snižování vyzbrojování a zmenšování armád</a:t>
            </a:r>
          </a:p>
          <a:p>
            <a:r>
              <a:rPr lang="cs-CZ" dirty="0"/>
              <a:t>Kdo organizuje mírové konference</a:t>
            </a:r>
          </a:p>
          <a:p>
            <a:endParaRPr lang="cs-CZ" dirty="0"/>
          </a:p>
          <a:p>
            <a:r>
              <a:rPr lang="cs-CZ" dirty="0"/>
              <a:t>Humanitární práce je také prací pro mír</a:t>
            </a:r>
          </a:p>
        </p:txBody>
      </p:sp>
    </p:spTree>
    <p:extLst>
      <p:ext uri="{BB962C8B-B14F-4D97-AF65-F5344CB8AC3E}">
        <p14:creationId xmlns:p14="http://schemas.microsoft.com/office/powerpoint/2010/main" val="230703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začátku byl požadavek nobelovské přednášky, ale realizována byla až později.</a:t>
            </a:r>
          </a:p>
          <a:p>
            <a:r>
              <a:rPr lang="cs-CZ" dirty="0"/>
              <a:t>Oznámení je v pátek první týden v říjnu</a:t>
            </a:r>
          </a:p>
          <a:p>
            <a:r>
              <a:rPr lang="cs-CZ" dirty="0"/>
              <a:t>Udělování na Den lidských práv 10. prosince</a:t>
            </a:r>
          </a:p>
          <a:p>
            <a:endParaRPr lang="cs-CZ" dirty="0"/>
          </a:p>
          <a:p>
            <a:r>
              <a:rPr lang="cs-CZ" dirty="0"/>
              <a:t>(Nobelův institut, Aula univerzity, Radnice Oslo)</a:t>
            </a:r>
          </a:p>
        </p:txBody>
      </p:sp>
    </p:spTree>
    <p:extLst>
      <p:ext uri="{BB962C8B-B14F-4D97-AF65-F5344CB8AC3E}">
        <p14:creationId xmlns:p14="http://schemas.microsoft.com/office/powerpoint/2010/main" val="3323939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</TotalTime>
  <Words>374</Words>
  <Application>Microsoft Office PowerPoint</Application>
  <PresentationFormat>Předvádění na obrazovce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Franklin Gothic Book</vt:lpstr>
      <vt:lpstr>Franklin Gothic Medium</vt:lpstr>
      <vt:lpstr>Wingdings 2</vt:lpstr>
      <vt:lpstr>Cesta</vt:lpstr>
      <vt:lpstr>Nobelova cena za mír</vt:lpstr>
      <vt:lpstr>Prezentace aplikace PowerPoint</vt:lpstr>
      <vt:lpstr>Alfred Nobel</vt:lpstr>
      <vt:lpstr>závěť</vt:lpstr>
      <vt:lpstr>finance</vt:lpstr>
      <vt:lpstr>Důvodem pro Norsko bylo</vt:lpstr>
      <vt:lpstr>První roky rozhodly o profilu ceny</vt:lpstr>
      <vt:lpstr>Kdo má cenu dostat</vt:lpstr>
      <vt:lpstr>tradice</vt:lpstr>
      <vt:lpstr>Prezentace aplikace PowerPoint</vt:lpstr>
      <vt:lpstr>policy</vt:lpstr>
      <vt:lpstr>Norští laureáti</vt:lpstr>
      <vt:lpstr>1915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Nobelova cena za mír</dc:title>
  <dc:creator>user</dc:creator>
  <cp:lastModifiedBy>Miluše Juříčková</cp:lastModifiedBy>
  <cp:revision>11</cp:revision>
  <dcterms:created xsi:type="dcterms:W3CDTF">2015-11-19T08:25:15Z</dcterms:created>
  <dcterms:modified xsi:type="dcterms:W3CDTF">2021-11-17T10:19:45Z</dcterms:modified>
</cp:coreProperties>
</file>