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30EEB-B50A-40A2-BF7B-2227EA27FBC0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6EE77-AB17-49AA-86FE-DDAB517899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1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EE77-AB17-49AA-86FE-DDAB5178994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70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84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0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9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8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6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9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9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7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3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2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43B6-7FC7-49B6-8B4D-8DDC7F81DEB8}" type="datetimeFigureOut">
              <a:rPr lang="cs-CZ" smtClean="0"/>
              <a:t>10.12.2021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oiva+toikka&amp;docid=607989780996971964&amp;mid=51421B76D237CF248C5151421B76D237CF248C51&amp;view=detail&amp;FORM=VIRE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808038"/>
            <a:ext cx="9144000" cy="2387600"/>
          </a:xfrm>
        </p:spPr>
        <p:txBody>
          <a:bodyPr/>
          <a:lstStyle/>
          <a:p>
            <a:r>
              <a:rPr lang="cs-CZ" b="1" cap="small" dirty="0">
                <a:latin typeface="Century" panose="02040604050505020304" pitchFamily="18" charset="0"/>
              </a:rPr>
              <a:t>Úvod do finské kultury</a:t>
            </a:r>
          </a:p>
        </p:txBody>
      </p:sp>
    </p:spTree>
    <p:extLst>
      <p:ext uri="{BB962C8B-B14F-4D97-AF65-F5344CB8AC3E}">
        <p14:creationId xmlns:p14="http://schemas.microsoft.com/office/powerpoint/2010/main" val="372068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06" y="266622"/>
            <a:ext cx="6344294" cy="49320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Century" panose="02040604050505020304" pitchFamily="18" charset="0"/>
              </a:rPr>
              <a:t>Finský design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Arabia</a:t>
            </a:r>
            <a:r>
              <a:rPr lang="cs-CZ" dirty="0"/>
              <a:t> - porcelán</a:t>
            </a:r>
          </a:p>
          <a:p>
            <a:r>
              <a:rPr lang="cs-CZ" dirty="0"/>
              <a:t>sklárny </a:t>
            </a:r>
            <a:r>
              <a:rPr lang="cs-CZ" dirty="0" err="1"/>
              <a:t>Iittala</a:t>
            </a:r>
            <a:r>
              <a:rPr lang="cs-CZ" dirty="0"/>
              <a:t> (</a:t>
            </a:r>
            <a:r>
              <a:rPr lang="cs-CZ" dirty="0" err="1"/>
              <a:t>Oiva</a:t>
            </a:r>
            <a:r>
              <a:rPr lang="cs-CZ" dirty="0"/>
              <a:t> </a:t>
            </a:r>
            <a:r>
              <a:rPr lang="cs-CZ" dirty="0" err="1"/>
              <a:t>Toikka</a:t>
            </a:r>
            <a:r>
              <a:rPr lang="cs-CZ" dirty="0"/>
              <a:t>),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Nuutajärvi</a:t>
            </a:r>
            <a:endParaRPr lang="cs-CZ" dirty="0"/>
          </a:p>
          <a:p>
            <a:r>
              <a:rPr lang="cs-CZ" dirty="0" err="1"/>
              <a:t>Marimekko</a:t>
            </a:r>
            <a:r>
              <a:rPr lang="cs-CZ" dirty="0"/>
              <a:t> – textilie, porcelán,</a:t>
            </a:r>
          </a:p>
          <a:p>
            <a:pPr marL="0" indent="0">
              <a:buNone/>
            </a:pPr>
            <a:r>
              <a:rPr lang="cs-CZ" dirty="0"/>
              <a:t>bytové doplňky</a:t>
            </a:r>
          </a:p>
          <a:p>
            <a:r>
              <a:rPr lang="cs-CZ" dirty="0" err="1"/>
              <a:t>Kalevala</a:t>
            </a:r>
            <a:r>
              <a:rPr lang="cs-CZ" dirty="0"/>
              <a:t> </a:t>
            </a:r>
            <a:r>
              <a:rPr lang="cs-CZ" dirty="0" err="1"/>
              <a:t>Koru</a:t>
            </a:r>
            <a:endParaRPr lang="cs-CZ" dirty="0"/>
          </a:p>
          <a:p>
            <a:r>
              <a:rPr lang="cs-CZ" dirty="0" err="1"/>
              <a:t>Lapponia</a:t>
            </a:r>
            <a:endParaRPr lang="cs-CZ" dirty="0"/>
          </a:p>
          <a:p>
            <a:r>
              <a:rPr lang="en-US" dirty="0" err="1">
                <a:hlinkClick r:id="rId3"/>
              </a:rPr>
              <a:t>Oiva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Toikka</a:t>
            </a:r>
            <a:r>
              <a:rPr lang="en-US" dirty="0">
                <a:hlinkClick r:id="rId3"/>
              </a:rPr>
              <a:t> - Crafting of Birds - Bing video</a:t>
            </a:r>
            <a:endParaRPr lang="cs-CZ" dirty="0"/>
          </a:p>
        </p:txBody>
      </p:sp>
      <p:pic>
        <p:nvPicPr>
          <p:cNvPr id="6" name="Picture 4" descr="Zobrazit zdrojový obrázek">
            <a:extLst>
              <a:ext uri="{FF2B5EF4-FFF2-40B4-BE49-F238E27FC236}">
                <a16:creationId xmlns:a16="http://schemas.microsoft.com/office/drawing/2014/main" id="{768E9F7C-00A7-47A2-8052-4131934AB2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1591" y="0"/>
            <a:ext cx="6858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775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24542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Literární život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spousta knihoven, Finové velcí čtenáři – městská knihovna </a:t>
            </a:r>
            <a:r>
              <a:rPr lang="cs-CZ" dirty="0" err="1"/>
              <a:t>Helsinki</a:t>
            </a:r>
            <a:r>
              <a:rPr lang="cs-CZ" dirty="0"/>
              <a:t> </a:t>
            </a:r>
            <a:r>
              <a:rPr lang="cs-CZ" dirty="0" err="1"/>
              <a:t>Oodi</a:t>
            </a:r>
            <a:r>
              <a:rPr lang="cs-CZ" dirty="0"/>
              <a:t>: yle.fi/</a:t>
            </a:r>
            <a:r>
              <a:rPr lang="cs-CZ" dirty="0" err="1"/>
              <a:t>uutiset</a:t>
            </a:r>
            <a:r>
              <a:rPr lang="cs-CZ" dirty="0"/>
              <a:t>/</a:t>
            </a:r>
            <a:r>
              <a:rPr lang="cs-CZ" dirty="0" err="1"/>
              <a:t>osasto</a:t>
            </a:r>
            <a:r>
              <a:rPr lang="cs-CZ" dirty="0"/>
              <a:t>/</a:t>
            </a:r>
            <a:r>
              <a:rPr lang="cs-CZ" dirty="0" err="1"/>
              <a:t>news</a:t>
            </a:r>
            <a:r>
              <a:rPr lang="cs-CZ" dirty="0"/>
              <a:t>/helsinkis_oodi_voted_worlds_best_new_library_for_2019/10941276</a:t>
            </a:r>
          </a:p>
          <a:p>
            <a:r>
              <a:rPr lang="cs-CZ" dirty="0"/>
              <a:t>vybrané literární ceny</a:t>
            </a:r>
          </a:p>
          <a:p>
            <a:pPr lvl="1"/>
            <a:r>
              <a:rPr lang="cs-CZ" dirty="0"/>
              <a:t>cena </a:t>
            </a:r>
            <a:r>
              <a:rPr lang="cs-CZ" dirty="0" err="1"/>
              <a:t>Finlandia</a:t>
            </a:r>
            <a:r>
              <a:rPr lang="cs-CZ" dirty="0"/>
              <a:t> (</a:t>
            </a:r>
            <a:r>
              <a:rPr lang="cs-CZ" i="1" dirty="0" err="1"/>
              <a:t>Finlandia-palkinto</a:t>
            </a:r>
            <a:r>
              <a:rPr lang="cs-CZ" dirty="0"/>
              <a:t>) – od 1984, od 1993 jen za román</a:t>
            </a:r>
          </a:p>
          <a:p>
            <a:pPr lvl="2"/>
            <a:r>
              <a:rPr lang="cs-CZ" dirty="0"/>
              <a:t>i za nejlepší knihu pro děti a mládež, populárně-vědeckou publikaci, pro středoškoláky</a:t>
            </a:r>
          </a:p>
          <a:p>
            <a:pPr lvl="1"/>
            <a:r>
              <a:rPr lang="cs-CZ" dirty="0"/>
              <a:t>Cena Severské rady za literaturu – celoskandinávská</a:t>
            </a:r>
          </a:p>
          <a:p>
            <a:r>
              <a:rPr lang="cs-CZ" dirty="0"/>
              <a:t>DÚ: podívat se, kteří finští spisovatelé vyhráli tyto ceny + které byly přeložené do češtiny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6512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24542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Finové tančí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tango</a:t>
            </a:r>
          </a:p>
          <a:p>
            <a:pPr lvl="1"/>
            <a:r>
              <a:rPr lang="cs-CZ" dirty="0"/>
              <a:t>www.youtube.com/watch?v=p0EwGkMn-kc</a:t>
            </a:r>
          </a:p>
          <a:p>
            <a:r>
              <a:rPr lang="cs-CZ" dirty="0"/>
              <a:t>letkis – jenka, letka jenkka</a:t>
            </a:r>
          </a:p>
          <a:p>
            <a:pPr lvl="1"/>
            <a:r>
              <a:rPr lang="cs-CZ" dirty="0"/>
              <a:t>www.youtube.com/watch?v=vvretYJ8sh8&amp;list=PLxnKeVeSGl-pgwxj77eE2L2eDdJh8W1-D</a:t>
            </a:r>
          </a:p>
        </p:txBody>
      </p:sp>
    </p:spTree>
    <p:extLst>
      <p:ext uri="{BB962C8B-B14F-4D97-AF65-F5344CB8AC3E}">
        <p14:creationId xmlns:p14="http://schemas.microsoft.com/office/powerpoint/2010/main" val="8603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93"/>
            <a:ext cx="12192000" cy="560466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cap="small" dirty="0"/>
              <a:t>Pojmy a dojmy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52268" y="2044216"/>
            <a:ext cx="10515600" cy="160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1) finská kultura jako „národní kultura“ (</a:t>
            </a:r>
            <a:r>
              <a:rPr lang="cs-CZ" i="1" dirty="0" err="1"/>
              <a:t>kansalliskulttuuri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838200" y="2844940"/>
            <a:ext cx="10515600" cy="150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2) „velká“ a „malá“ tradice (Kai </a:t>
            </a:r>
            <a:r>
              <a:rPr lang="cs-CZ" dirty="0" err="1"/>
              <a:t>Laitinen</a:t>
            </a:r>
            <a:r>
              <a:rPr lang="cs-CZ" dirty="0"/>
              <a:t>)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38200" y="4128305"/>
            <a:ext cx="10515600" cy="1133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3) finská kultura x kultura Finska</a:t>
            </a:r>
          </a:p>
        </p:txBody>
      </p:sp>
    </p:spTree>
    <p:extLst>
      <p:ext uri="{BB962C8B-B14F-4D97-AF65-F5344CB8AC3E}">
        <p14:creationId xmlns:p14="http://schemas.microsoft.com/office/powerpoint/2010/main" val="12205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953814"/>
            <a:ext cx="10515600" cy="4351338"/>
          </a:xfrm>
        </p:spPr>
        <p:txBody>
          <a:bodyPr/>
          <a:lstStyle/>
          <a:p>
            <a:r>
              <a:rPr lang="cs-CZ" dirty="0"/>
              <a:t>„finský národní epos“ (</a:t>
            </a:r>
            <a:r>
              <a:rPr lang="cs-CZ" i="1" dirty="0" err="1"/>
              <a:t>kansalliseepos</a:t>
            </a:r>
            <a:r>
              <a:rPr lang="cs-CZ" dirty="0"/>
              <a:t>)</a:t>
            </a:r>
          </a:p>
          <a:p>
            <a:r>
              <a:rPr lang="cs-CZ" dirty="0"/>
              <a:t>Elias Lönnrot (1802-1884)</a:t>
            </a:r>
          </a:p>
          <a:p>
            <a:r>
              <a:rPr lang="cs-CZ" i="1" dirty="0"/>
              <a:t>Stará Kalevala </a:t>
            </a:r>
            <a:r>
              <a:rPr lang="cs-CZ" dirty="0"/>
              <a:t>(1835) a </a:t>
            </a:r>
            <a:r>
              <a:rPr lang="cs-CZ" i="1" dirty="0"/>
              <a:t>Nová Kalevala </a:t>
            </a:r>
            <a:r>
              <a:rPr lang="cs-CZ" dirty="0"/>
              <a:t>(1849)</a:t>
            </a:r>
          </a:p>
          <a:p>
            <a:r>
              <a:rPr lang="cs-CZ" dirty="0"/>
              <a:t>znaky „kalevalské poezie“: čtyřstopý trochej, paralelismus, aliterace, zpívaná na monotónní melodii (+ kantele?)</a:t>
            </a:r>
          </a:p>
          <a:p>
            <a:r>
              <a:rPr lang="cs-CZ" dirty="0"/>
              <a:t>archaické rysy kultury typové společné pro jiné jazykově příbuzné národy (šamanismus)</a:t>
            </a:r>
          </a:p>
          <a:p>
            <a:r>
              <a:rPr lang="cs-CZ" dirty="0"/>
              <a:t>do češtiny přeložená Josefem Holečkem roku 1894, kritické vydání Holečkova překladu provedl Jan Čermák (2014)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22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cap="small" dirty="0">
                <a:latin typeface="Century" panose="02040604050505020304" pitchFamily="18" charset="0"/>
              </a:rPr>
              <a:t>Kalevala – vznik a charakteristika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63" y="0"/>
            <a:ext cx="7168641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4" y="679942"/>
            <a:ext cx="3628571" cy="46491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13" y="391238"/>
            <a:ext cx="6949777" cy="46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21" y="157792"/>
            <a:ext cx="6503029" cy="650302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75" y="719809"/>
            <a:ext cx="10515600" cy="1325563"/>
          </a:xfrm>
        </p:spPr>
        <p:txBody>
          <a:bodyPr>
            <a:noAutofit/>
          </a:bodyPr>
          <a:lstStyle/>
          <a:p>
            <a:r>
              <a:rPr lang="cs-CZ" sz="4800" cap="small" dirty="0">
                <a:latin typeface="Century" panose="02040604050505020304" pitchFamily="18" charset="0"/>
              </a:rPr>
              <a:t>Kalevala jako zdroj inspirace pro finskou kulturu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93165" y="2575072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3000" dirty="0"/>
              <a:t>literatura</a:t>
            </a:r>
            <a:r>
              <a:rPr lang="cs-CZ" dirty="0"/>
              <a:t>:</a:t>
            </a:r>
          </a:p>
          <a:p>
            <a:pPr marL="1028700" lvl="1" indent="-571500">
              <a:buFontTx/>
              <a:buChar char="-"/>
            </a:pPr>
            <a:r>
              <a:rPr lang="cs-CZ" dirty="0"/>
              <a:t>Aleksis Kivi: </a:t>
            </a:r>
            <a:r>
              <a:rPr lang="cs-CZ" i="1" dirty="0"/>
              <a:t>Kullervo</a:t>
            </a:r>
            <a:r>
              <a:rPr lang="cs-CZ" dirty="0"/>
              <a:t> (1882) – z ní opera Armase Launise a Aulise Sallinena (1992)</a:t>
            </a:r>
          </a:p>
          <a:p>
            <a:endParaRPr lang="cs-CZ" dirty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93165" y="3276641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>
              <a:buFontTx/>
              <a:buChar char="-"/>
            </a:pPr>
            <a:r>
              <a:rPr lang="cs-CZ" dirty="0" err="1"/>
              <a:t>Eino</a:t>
            </a:r>
            <a:r>
              <a:rPr lang="cs-CZ" dirty="0"/>
              <a:t> </a:t>
            </a:r>
            <a:r>
              <a:rPr lang="cs-CZ" dirty="0" err="1"/>
              <a:t>Leino</a:t>
            </a:r>
            <a:r>
              <a:rPr lang="cs-CZ" dirty="0"/>
              <a:t>: </a:t>
            </a:r>
            <a:r>
              <a:rPr lang="cs-CZ" i="1" dirty="0" err="1"/>
              <a:t>Tuonelan</a:t>
            </a:r>
            <a:r>
              <a:rPr lang="cs-CZ" i="1" dirty="0"/>
              <a:t> </a:t>
            </a:r>
            <a:r>
              <a:rPr lang="cs-CZ" i="1" dirty="0" err="1"/>
              <a:t>joutsen</a:t>
            </a:r>
            <a:r>
              <a:rPr lang="cs-CZ" i="1" dirty="0"/>
              <a:t> </a:t>
            </a:r>
            <a:r>
              <a:rPr lang="cs-CZ" dirty="0"/>
              <a:t>(1898)</a:t>
            </a:r>
          </a:p>
          <a:p>
            <a:pPr marL="1028700" lvl="1" indent="-571500">
              <a:buFontTx/>
              <a:buChar char="-"/>
            </a:pPr>
            <a:r>
              <a:rPr lang="cs-CZ" dirty="0" err="1"/>
              <a:t>Paavo</a:t>
            </a:r>
            <a:r>
              <a:rPr lang="cs-CZ" dirty="0"/>
              <a:t> </a:t>
            </a:r>
            <a:r>
              <a:rPr lang="cs-CZ" dirty="0" err="1"/>
              <a:t>Haavikko</a:t>
            </a:r>
            <a:r>
              <a:rPr lang="cs-CZ" dirty="0"/>
              <a:t>: </a:t>
            </a:r>
            <a:r>
              <a:rPr lang="cs-CZ" i="1" dirty="0" err="1"/>
              <a:t>Rauta-aika</a:t>
            </a:r>
            <a:r>
              <a:rPr lang="cs-CZ" dirty="0"/>
              <a:t> (1982), </a:t>
            </a:r>
            <a:r>
              <a:rPr lang="cs-CZ" i="1" dirty="0" err="1"/>
              <a:t>Kullervon</a:t>
            </a:r>
            <a:r>
              <a:rPr lang="cs-CZ" i="1" dirty="0"/>
              <a:t> </a:t>
            </a:r>
            <a:r>
              <a:rPr lang="cs-CZ" i="1" dirty="0" err="1"/>
              <a:t>tarina</a:t>
            </a:r>
            <a:r>
              <a:rPr lang="cs-CZ" i="1" dirty="0"/>
              <a:t> </a:t>
            </a:r>
            <a:r>
              <a:rPr lang="cs-CZ" dirty="0"/>
              <a:t>(1982), </a:t>
            </a:r>
            <a:r>
              <a:rPr lang="cs-CZ" i="1" dirty="0" err="1"/>
              <a:t>Kaksikymmentä</a:t>
            </a:r>
            <a:r>
              <a:rPr lang="cs-CZ" i="1" dirty="0"/>
              <a:t> </a:t>
            </a:r>
            <a:r>
              <a:rPr lang="cs-CZ" i="1" dirty="0" err="1"/>
              <a:t>ja</a:t>
            </a:r>
            <a:r>
              <a:rPr lang="cs-CZ" i="1" dirty="0"/>
              <a:t> </a:t>
            </a:r>
            <a:r>
              <a:rPr lang="cs-CZ" i="1" dirty="0" err="1"/>
              <a:t>yksi</a:t>
            </a:r>
            <a:r>
              <a:rPr lang="cs-CZ" i="1" dirty="0"/>
              <a:t> </a:t>
            </a:r>
            <a:r>
              <a:rPr lang="cs-CZ" dirty="0"/>
              <a:t>(1974)</a:t>
            </a:r>
          </a:p>
          <a:p>
            <a:endParaRPr lang="cs-CZ" dirty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593165" y="3850731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>
              <a:buFontTx/>
              <a:buChar char="-"/>
            </a:pPr>
            <a:r>
              <a:rPr lang="cs-CZ" dirty="0"/>
              <a:t>Johanna </a:t>
            </a:r>
            <a:r>
              <a:rPr lang="cs-CZ" dirty="0" err="1"/>
              <a:t>Sinisalo</a:t>
            </a:r>
            <a:r>
              <a:rPr lang="cs-CZ" dirty="0"/>
              <a:t>: </a:t>
            </a:r>
            <a:r>
              <a:rPr lang="cs-CZ" i="1" dirty="0" err="1"/>
              <a:t>Sankarit</a:t>
            </a:r>
            <a:r>
              <a:rPr lang="cs-CZ" dirty="0"/>
              <a:t> (2003)</a:t>
            </a:r>
          </a:p>
          <a:p>
            <a:pPr marL="1028700" lvl="1" indent="-571500">
              <a:buFontTx/>
              <a:buChar char="-"/>
            </a:pPr>
            <a:endParaRPr lang="cs-CZ" dirty="0"/>
          </a:p>
          <a:p>
            <a:endParaRPr lang="cs-CZ" dirty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93165" y="4378709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>
              <a:buFontTx/>
              <a:buChar char="-"/>
            </a:pPr>
            <a:r>
              <a:rPr lang="cs-CZ" dirty="0"/>
              <a:t>motivy u J. R. R. Tolkiena, angl.-americké sci-fi (Lyon </a:t>
            </a:r>
            <a:r>
              <a:rPr lang="cs-CZ" dirty="0" err="1"/>
              <a:t>Sprague</a:t>
            </a:r>
            <a:r>
              <a:rPr lang="cs-CZ" dirty="0"/>
              <a:t> de Camp, </a:t>
            </a:r>
            <a:r>
              <a:rPr lang="cs-CZ" dirty="0" err="1"/>
              <a:t>Fletcher</a:t>
            </a:r>
            <a:r>
              <a:rPr lang="cs-CZ" dirty="0"/>
              <a:t> </a:t>
            </a:r>
            <a:r>
              <a:rPr lang="cs-CZ" dirty="0" err="1"/>
              <a:t>Pratt</a:t>
            </a:r>
            <a:r>
              <a:rPr lang="cs-CZ" dirty="0"/>
              <a:t>, Emil </a:t>
            </a:r>
            <a:r>
              <a:rPr lang="cs-CZ" dirty="0" err="1"/>
              <a:t>Petaja</a:t>
            </a:r>
            <a:r>
              <a:rPr lang="cs-CZ" dirty="0"/>
              <a:t>: 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Stolen Sun</a:t>
            </a:r>
            <a:r>
              <a:rPr lang="cs-CZ" dirty="0"/>
              <a:t>)</a:t>
            </a:r>
          </a:p>
          <a:p>
            <a:pPr marL="1028700" lvl="1" indent="-571500">
              <a:buFontTx/>
              <a:buChar char="-"/>
            </a:pPr>
            <a:endParaRPr lang="cs-CZ" dirty="0"/>
          </a:p>
          <a:p>
            <a:pPr marL="1028700" lvl="1" indent="-571500">
              <a:buFontTx/>
              <a:buChar char="-"/>
            </a:pPr>
            <a:endParaRPr lang="cs-CZ" dirty="0"/>
          </a:p>
          <a:p>
            <a:endParaRPr lang="cs-CZ" dirty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593165" y="4974289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3600" dirty="0"/>
              <a:t>komiks</a:t>
            </a:r>
            <a:r>
              <a:rPr lang="cs-CZ" dirty="0"/>
              <a:t>:</a:t>
            </a:r>
          </a:p>
          <a:p>
            <a:pPr marL="1028700" lvl="1" indent="-571500">
              <a:buFontTx/>
              <a:buChar char="-"/>
            </a:pPr>
            <a:r>
              <a:rPr lang="cs-CZ" sz="2300" dirty="0" err="1"/>
              <a:t>Mauri</a:t>
            </a:r>
            <a:r>
              <a:rPr lang="cs-CZ" sz="2300" dirty="0"/>
              <a:t> </a:t>
            </a:r>
            <a:r>
              <a:rPr lang="cs-CZ" sz="2300" dirty="0" err="1"/>
              <a:t>Kunnas</a:t>
            </a:r>
            <a:r>
              <a:rPr lang="cs-CZ" sz="2300" dirty="0"/>
              <a:t>: </a:t>
            </a:r>
            <a:r>
              <a:rPr lang="cs-CZ" sz="2300" i="1" dirty="0" err="1"/>
              <a:t>Koirien</a:t>
            </a:r>
            <a:r>
              <a:rPr lang="cs-CZ" sz="2300" i="1" dirty="0"/>
              <a:t> Kalevala </a:t>
            </a:r>
            <a:r>
              <a:rPr lang="cs-CZ" sz="2300" dirty="0"/>
              <a:t>(1992, 2006)</a:t>
            </a:r>
          </a:p>
          <a:p>
            <a:pPr marL="1028700" lvl="1" indent="-571500">
              <a:buFontTx/>
              <a:buChar char="-"/>
            </a:pPr>
            <a:r>
              <a:rPr lang="cs-CZ" sz="2300" dirty="0"/>
              <a:t>Gene </a:t>
            </a:r>
            <a:r>
              <a:rPr lang="cs-CZ" sz="2300" dirty="0" err="1"/>
              <a:t>Kurkijärvi</a:t>
            </a:r>
            <a:r>
              <a:rPr lang="cs-CZ" sz="2300" dirty="0"/>
              <a:t>: </a:t>
            </a:r>
            <a:r>
              <a:rPr lang="cs-CZ" sz="2300" i="1" dirty="0"/>
              <a:t>Kullervo</a:t>
            </a:r>
            <a:r>
              <a:rPr lang="cs-CZ" sz="2300" dirty="0"/>
              <a:t> (2009)</a:t>
            </a:r>
          </a:p>
          <a:p>
            <a:pPr marL="1028700" lvl="1" indent="-571500">
              <a:buFontTx/>
              <a:buChar char="-"/>
            </a:pPr>
            <a:endParaRPr lang="cs-CZ" sz="2300" dirty="0"/>
          </a:p>
          <a:p>
            <a:pPr marL="1028700" lvl="1" indent="-571500">
              <a:buFontTx/>
              <a:buChar char="-"/>
            </a:pPr>
            <a:endParaRPr lang="cs-CZ" dirty="0"/>
          </a:p>
          <a:p>
            <a:endParaRPr lang="cs-CZ" dirty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593165" y="5891894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3600" dirty="0"/>
              <a:t>hudba</a:t>
            </a:r>
            <a:r>
              <a:rPr lang="cs-CZ" dirty="0"/>
              <a:t>:</a:t>
            </a:r>
          </a:p>
          <a:p>
            <a:pPr marL="1028700" lvl="1" indent="-571500">
              <a:buFontTx/>
              <a:buChar char="-"/>
            </a:pPr>
            <a:r>
              <a:rPr lang="cs-CZ" sz="2300" dirty="0"/>
              <a:t>Jean Sibelius: </a:t>
            </a:r>
            <a:r>
              <a:rPr lang="cs-CZ" sz="2300" i="1" dirty="0" err="1"/>
              <a:t>Tuonelan</a:t>
            </a:r>
            <a:r>
              <a:rPr lang="cs-CZ" sz="2300" i="1" dirty="0"/>
              <a:t> </a:t>
            </a:r>
            <a:r>
              <a:rPr lang="cs-CZ" sz="2300" i="1" dirty="0" err="1"/>
              <a:t>joutsen</a:t>
            </a:r>
            <a:r>
              <a:rPr lang="cs-CZ" sz="2300" i="1" dirty="0"/>
              <a:t> </a:t>
            </a:r>
            <a:r>
              <a:rPr lang="cs-CZ" sz="2300" dirty="0"/>
              <a:t>(1895)</a:t>
            </a:r>
          </a:p>
          <a:p>
            <a:pPr marL="1028700" lvl="1" indent="-571500">
              <a:buFontTx/>
              <a:buChar char="-"/>
            </a:pPr>
            <a:r>
              <a:rPr lang="cs-CZ" sz="2300" dirty="0"/>
              <a:t>rock/metal: </a:t>
            </a:r>
            <a:r>
              <a:rPr lang="cs-CZ" sz="2300" dirty="0" err="1"/>
              <a:t>Amorphis</a:t>
            </a:r>
            <a:r>
              <a:rPr lang="cs-CZ" sz="2300" dirty="0"/>
              <a:t>: </a:t>
            </a:r>
            <a:r>
              <a:rPr lang="cs-CZ" sz="2300" i="1" dirty="0" err="1"/>
              <a:t>Skyforger</a:t>
            </a:r>
            <a:r>
              <a:rPr lang="cs-CZ" sz="2300" dirty="0"/>
              <a:t> (2009)</a:t>
            </a:r>
          </a:p>
          <a:p>
            <a:pPr marL="1028700" lvl="1" indent="-571500">
              <a:buFontTx/>
              <a:buChar char="-"/>
            </a:pPr>
            <a:endParaRPr lang="cs-CZ" sz="2300" dirty="0"/>
          </a:p>
          <a:p>
            <a:pPr marL="1028700" lvl="1" indent="-571500">
              <a:buFontTx/>
              <a:buChar char="-"/>
            </a:pPr>
            <a:endParaRPr lang="cs-CZ" dirty="0"/>
          </a:p>
          <a:p>
            <a:endParaRPr lang="cs-CZ" dirty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85" y="592123"/>
            <a:ext cx="5449874" cy="54414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5" y="549943"/>
            <a:ext cx="3591344" cy="58069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37" y="27514"/>
            <a:ext cx="4834194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9" y="592123"/>
            <a:ext cx="5670154" cy="55772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92" y="843253"/>
            <a:ext cx="5270449" cy="524980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25" y="551260"/>
            <a:ext cx="3518367" cy="5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6" y="201880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>
                <a:latin typeface="Century" panose="02040604050505020304" pitchFamily="18" charset="0"/>
              </a:rPr>
              <a:t>Kalevala jako zdroj inspirace pro finskou kulturu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571500" indent="-571500">
              <a:buFontTx/>
              <a:buChar char="-"/>
            </a:pPr>
            <a:r>
              <a:rPr lang="cs-CZ" dirty="0"/>
              <a:t>výtvarné umění</a:t>
            </a:r>
          </a:p>
          <a:p>
            <a:pPr marL="1028700" lvl="1" indent="-571500">
              <a:buFontTx/>
              <a:buChar char="-"/>
            </a:pPr>
            <a:r>
              <a:rPr lang="cs-CZ" dirty="0" err="1"/>
              <a:t>Akseli</a:t>
            </a:r>
            <a:r>
              <a:rPr lang="cs-CZ" dirty="0"/>
              <a:t> </a:t>
            </a:r>
            <a:r>
              <a:rPr lang="cs-CZ" dirty="0" err="1"/>
              <a:t>Gallen-Kallela</a:t>
            </a:r>
            <a:r>
              <a:rPr lang="cs-CZ" dirty="0"/>
              <a:t> (1865-1931)</a:t>
            </a:r>
          </a:p>
          <a:p>
            <a:pPr marL="1028700" lvl="1" indent="-571500">
              <a:buFontTx/>
              <a:buChar char="-"/>
            </a:pPr>
            <a:r>
              <a:rPr lang="cs-CZ" dirty="0" err="1"/>
              <a:t>Eero</a:t>
            </a:r>
            <a:r>
              <a:rPr lang="cs-CZ" dirty="0"/>
              <a:t> </a:t>
            </a:r>
            <a:r>
              <a:rPr lang="cs-CZ" dirty="0" err="1"/>
              <a:t>Järnefelt</a:t>
            </a:r>
            <a:r>
              <a:rPr lang="cs-CZ" dirty="0"/>
              <a:t> (1863-1937)</a:t>
            </a:r>
          </a:p>
          <a:p>
            <a:pPr marL="1028700" lvl="1" indent="-571500">
              <a:buFontTx/>
              <a:buChar char="-"/>
            </a:pPr>
            <a:r>
              <a:rPr lang="cs-CZ" dirty="0"/>
              <a:t>Albert </a:t>
            </a:r>
            <a:r>
              <a:rPr lang="cs-CZ" dirty="0" err="1"/>
              <a:t>Edelfelt</a:t>
            </a:r>
            <a:r>
              <a:rPr lang="cs-CZ" dirty="0"/>
              <a:t> (1854-1905)</a:t>
            </a:r>
          </a:p>
          <a:p>
            <a:pPr marL="1028700" lvl="1" indent="-571500">
              <a:buFontTx/>
              <a:buChar char="-"/>
            </a:pPr>
            <a:r>
              <a:rPr lang="cs-CZ" dirty="0" err="1"/>
              <a:t>Pekka</a:t>
            </a:r>
            <a:r>
              <a:rPr lang="cs-CZ" dirty="0"/>
              <a:t> </a:t>
            </a:r>
            <a:r>
              <a:rPr lang="cs-CZ" dirty="0" err="1"/>
              <a:t>Halonen</a:t>
            </a:r>
            <a:r>
              <a:rPr lang="cs-CZ" dirty="0"/>
              <a:t> (1865-1933)</a:t>
            </a:r>
          </a:p>
          <a:p>
            <a:pPr marL="571500" indent="-571500">
              <a:buFontTx/>
              <a:buChar char="-"/>
            </a:pPr>
            <a:r>
              <a:rPr lang="cs-CZ" dirty="0"/>
              <a:t>užité umění:</a:t>
            </a:r>
          </a:p>
          <a:p>
            <a:pPr marL="1028700" lvl="1" indent="-571500">
              <a:buFontTx/>
              <a:buChar char="-"/>
            </a:pPr>
            <a:r>
              <a:rPr lang="cs-CZ" dirty="0"/>
              <a:t>talíře porcelánky </a:t>
            </a:r>
            <a:r>
              <a:rPr lang="cs-CZ" dirty="0" err="1"/>
              <a:t>Arabia</a:t>
            </a:r>
            <a:r>
              <a:rPr lang="cs-CZ" dirty="0"/>
              <a:t> (</a:t>
            </a:r>
            <a:r>
              <a:rPr lang="cs-CZ" dirty="0" err="1"/>
              <a:t>zal</a:t>
            </a:r>
            <a:r>
              <a:rPr lang="cs-CZ" dirty="0"/>
              <a:t>. 1873, </a:t>
            </a:r>
            <a:r>
              <a:rPr lang="cs-CZ" dirty="0" err="1"/>
              <a:t>Gallen-Kallela</a:t>
            </a:r>
            <a:r>
              <a:rPr lang="cs-CZ" dirty="0"/>
              <a:t>) - www.arabia.fi</a:t>
            </a:r>
          </a:p>
          <a:p>
            <a:pPr marL="1028700" lvl="1" indent="-571500">
              <a:buFontTx/>
              <a:buChar char="-"/>
            </a:pPr>
            <a:r>
              <a:rPr lang="cs-CZ" dirty="0"/>
              <a:t>šperky </a:t>
            </a:r>
            <a:r>
              <a:rPr lang="cs-CZ" dirty="0" err="1"/>
              <a:t>Kalevala</a:t>
            </a:r>
            <a:r>
              <a:rPr lang="cs-CZ" dirty="0"/>
              <a:t> </a:t>
            </a:r>
            <a:r>
              <a:rPr lang="cs-CZ" dirty="0" err="1"/>
              <a:t>Koru</a:t>
            </a:r>
            <a:r>
              <a:rPr lang="cs-CZ" dirty="0"/>
              <a:t> - www.kalevalakoru.fi/fi</a:t>
            </a:r>
          </a:p>
          <a:p>
            <a:pPr marL="571500" indent="-571500">
              <a:buFontTx/>
              <a:buChar char="-"/>
            </a:pPr>
            <a:r>
              <a:rPr lang="cs-CZ" dirty="0"/>
              <a:t>společnosti: </a:t>
            </a:r>
            <a:r>
              <a:rPr lang="cs-CZ" dirty="0" err="1"/>
              <a:t>Kalevalaseura</a:t>
            </a:r>
            <a:r>
              <a:rPr lang="cs-CZ" dirty="0"/>
              <a:t> (</a:t>
            </a:r>
            <a:r>
              <a:rPr lang="cs-CZ" dirty="0" err="1"/>
              <a:t>zal</a:t>
            </a:r>
            <a:r>
              <a:rPr lang="cs-CZ" dirty="0"/>
              <a:t>. 1919), </a:t>
            </a:r>
            <a:r>
              <a:rPr lang="cs-CZ" dirty="0" err="1"/>
              <a:t>Kalevan</a:t>
            </a:r>
            <a:r>
              <a:rPr lang="cs-CZ" dirty="0"/>
              <a:t> </a:t>
            </a:r>
            <a:r>
              <a:rPr lang="cs-CZ" dirty="0" err="1"/>
              <a:t>Nuorten</a:t>
            </a:r>
            <a:r>
              <a:rPr lang="cs-CZ" dirty="0"/>
              <a:t> </a:t>
            </a:r>
            <a:r>
              <a:rPr lang="cs-CZ" dirty="0" err="1"/>
              <a:t>Liitto</a:t>
            </a:r>
            <a:r>
              <a:rPr lang="cs-CZ" dirty="0"/>
              <a:t> (</a:t>
            </a:r>
            <a:r>
              <a:rPr lang="cs-CZ" dirty="0" err="1"/>
              <a:t>zal</a:t>
            </a:r>
            <a:r>
              <a:rPr lang="cs-CZ" dirty="0"/>
              <a:t>. 1960) atd.</a:t>
            </a:r>
          </a:p>
          <a:p>
            <a:pPr marL="571500" indent="-571500">
              <a:buFontTx/>
              <a:buChar char="-"/>
            </a:pPr>
            <a:r>
              <a:rPr lang="cs-CZ" dirty="0"/>
              <a:t>další: několikrát zfilmována (</a:t>
            </a:r>
            <a:r>
              <a:rPr lang="cs-CZ" dirty="0" err="1"/>
              <a:t>Sampo</a:t>
            </a:r>
            <a:r>
              <a:rPr lang="cs-CZ" dirty="0"/>
              <a:t>, 1959), 28. 2. = </a:t>
            </a:r>
            <a:r>
              <a:rPr lang="cs-CZ" i="1" dirty="0" err="1"/>
              <a:t>Kalevalan</a:t>
            </a:r>
            <a:r>
              <a:rPr lang="cs-CZ" i="1" dirty="0"/>
              <a:t> </a:t>
            </a:r>
            <a:r>
              <a:rPr lang="cs-CZ" i="1" dirty="0" err="1"/>
              <a:t>päivä</a:t>
            </a:r>
            <a:r>
              <a:rPr lang="cs-CZ" dirty="0"/>
              <a:t>, běžná jména lidí (</a:t>
            </a:r>
            <a:r>
              <a:rPr lang="cs-CZ" dirty="0" err="1"/>
              <a:t>Ilmari</a:t>
            </a:r>
            <a:r>
              <a:rPr lang="cs-CZ" dirty="0"/>
              <a:t>, </a:t>
            </a:r>
            <a:r>
              <a:rPr lang="cs-CZ" dirty="0" err="1"/>
              <a:t>Marjatta</a:t>
            </a:r>
            <a:r>
              <a:rPr lang="cs-CZ" dirty="0"/>
              <a:t>, Osmo, </a:t>
            </a:r>
            <a:r>
              <a:rPr lang="cs-CZ" dirty="0" err="1"/>
              <a:t>Tapio</a:t>
            </a:r>
            <a:r>
              <a:rPr lang="cs-CZ" dirty="0"/>
              <a:t>, </a:t>
            </a:r>
            <a:r>
              <a:rPr lang="cs-CZ" dirty="0" err="1"/>
              <a:t>Väinö</a:t>
            </a:r>
            <a:r>
              <a:rPr lang="cs-CZ" dirty="0"/>
              <a:t>, </a:t>
            </a:r>
            <a:r>
              <a:rPr lang="cs-CZ" dirty="0" err="1"/>
              <a:t>Annikki</a:t>
            </a:r>
            <a:r>
              <a:rPr lang="cs-CZ" dirty="0"/>
              <a:t>, </a:t>
            </a:r>
            <a:r>
              <a:rPr lang="cs-CZ" dirty="0" err="1"/>
              <a:t>Aino</a:t>
            </a:r>
            <a:r>
              <a:rPr lang="cs-CZ" dirty="0"/>
              <a:t>…) a míst (</a:t>
            </a:r>
            <a:r>
              <a:rPr lang="cs-CZ" dirty="0" err="1"/>
              <a:t>Kaleva</a:t>
            </a:r>
            <a:r>
              <a:rPr lang="cs-CZ" dirty="0"/>
              <a:t> v </a:t>
            </a:r>
            <a:r>
              <a:rPr lang="cs-CZ" dirty="0" err="1"/>
              <a:t>Tampere</a:t>
            </a:r>
            <a:r>
              <a:rPr lang="cs-CZ" dirty="0"/>
              <a:t>), instituce a produkty (ledoborec </a:t>
            </a:r>
            <a:r>
              <a:rPr lang="cs-CZ" dirty="0" err="1"/>
              <a:t>Sampo</a:t>
            </a:r>
            <a:r>
              <a:rPr lang="cs-CZ" dirty="0"/>
              <a:t>, pojišťovny </a:t>
            </a:r>
            <a:r>
              <a:rPr lang="cs-CZ" dirty="0" err="1"/>
              <a:t>Sampo</a:t>
            </a:r>
            <a:r>
              <a:rPr lang="cs-CZ" dirty="0"/>
              <a:t> a </a:t>
            </a:r>
            <a:r>
              <a:rPr lang="cs-CZ" dirty="0" err="1"/>
              <a:t>Pohjola</a:t>
            </a:r>
            <a:r>
              <a:rPr lang="cs-CZ" dirty="0"/>
              <a:t>)</a:t>
            </a:r>
          </a:p>
          <a:p>
            <a:pPr marL="571500" indent="-5715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34" y="641284"/>
            <a:ext cx="6631131" cy="5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13066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Pod nadvládou Švédska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středověk: christianizace, na okraji Evropy, agrární země, urbanizace obecně velmi pomalá</a:t>
            </a:r>
          </a:p>
          <a:p>
            <a:r>
              <a:rPr lang="cs-CZ" dirty="0"/>
              <a:t>reformace: </a:t>
            </a:r>
            <a:r>
              <a:rPr lang="cs-CZ" dirty="0" err="1"/>
              <a:t>šv</a:t>
            </a:r>
            <a:r>
              <a:rPr lang="cs-CZ" dirty="0"/>
              <a:t>. král Gustav </a:t>
            </a:r>
            <a:r>
              <a:rPr lang="cs-CZ" dirty="0" err="1"/>
              <a:t>Vasa</a:t>
            </a:r>
            <a:r>
              <a:rPr lang="cs-CZ" dirty="0"/>
              <a:t>, rozvoj domácí literatury a jazyka (</a:t>
            </a:r>
            <a:r>
              <a:rPr lang="cs-CZ" dirty="0" err="1"/>
              <a:t>Mikael</a:t>
            </a:r>
            <a:r>
              <a:rPr lang="cs-CZ" dirty="0"/>
              <a:t> </a:t>
            </a:r>
            <a:r>
              <a:rPr lang="cs-CZ" dirty="0" err="1"/>
              <a:t>Agricola</a:t>
            </a:r>
            <a:r>
              <a:rPr lang="cs-CZ" dirty="0"/>
              <a:t>: </a:t>
            </a:r>
            <a:r>
              <a:rPr lang="cs-CZ" i="1" dirty="0" err="1"/>
              <a:t>ABCkiria</a:t>
            </a:r>
            <a:r>
              <a:rPr lang="cs-CZ" i="1" dirty="0"/>
              <a:t>, </a:t>
            </a:r>
            <a:r>
              <a:rPr lang="cs-CZ" dirty="0"/>
              <a:t>1543), ale dominance švédštiny a latiny</a:t>
            </a:r>
          </a:p>
          <a:p>
            <a:r>
              <a:rPr lang="cs-CZ" dirty="0"/>
              <a:t>velmocenské období Švédska (17.-18. století) – panská sídla (</a:t>
            </a:r>
            <a:r>
              <a:rPr lang="cs-CZ" dirty="0" err="1"/>
              <a:t>Louhisaari</a:t>
            </a:r>
            <a:r>
              <a:rPr lang="cs-CZ" dirty="0"/>
              <a:t>), </a:t>
            </a:r>
            <a:r>
              <a:rPr lang="cs-CZ" dirty="0" err="1"/>
              <a:t>Suomenlinna</a:t>
            </a:r>
            <a:endParaRPr lang="cs-CZ" dirty="0"/>
          </a:p>
          <a:p>
            <a:r>
              <a:rPr lang="cs-CZ" dirty="0"/>
              <a:t>přelom 18.-19. století – do Finska se dostávají myšlenky tzv. skandinavismu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66" y="0"/>
            <a:ext cx="9139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24542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>
                <a:latin typeface="Century" panose="02040604050505020304" pitchFamily="18" charset="0"/>
              </a:rPr>
              <a:t>Malá x velká tradice ve výtvarném umění a hudbě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Magnus</a:t>
            </a:r>
            <a:r>
              <a:rPr lang="cs-CZ" dirty="0"/>
              <a:t>, Wilhelm a Ferdinand von Wrightové – idylické zpodobnění Severu X </a:t>
            </a:r>
            <a:r>
              <a:rPr lang="cs-CZ" dirty="0" err="1"/>
              <a:t>Fanny</a:t>
            </a:r>
            <a:r>
              <a:rPr lang="cs-CZ" dirty="0"/>
              <a:t> </a:t>
            </a:r>
            <a:r>
              <a:rPr lang="cs-CZ" dirty="0" err="1"/>
              <a:t>Churberg</a:t>
            </a:r>
            <a:endParaRPr lang="cs-CZ" dirty="0"/>
          </a:p>
          <a:p>
            <a:r>
              <a:rPr lang="cs-CZ" dirty="0"/>
              <a:t>80. léta ve znamení realismu (v literatuře Kivi, </a:t>
            </a:r>
            <a:r>
              <a:rPr lang="cs-CZ" dirty="0" err="1"/>
              <a:t>Canth</a:t>
            </a:r>
            <a:r>
              <a:rPr lang="cs-CZ" dirty="0"/>
              <a:t>, </a:t>
            </a:r>
            <a:r>
              <a:rPr lang="cs-CZ" dirty="0" err="1"/>
              <a:t>Aho</a:t>
            </a:r>
            <a:r>
              <a:rPr lang="cs-CZ" dirty="0"/>
              <a:t>, v malířství </a:t>
            </a:r>
            <a:r>
              <a:rPr lang="cs-CZ" dirty="0" err="1"/>
              <a:t>Edelfelt</a:t>
            </a:r>
            <a:r>
              <a:rPr lang="cs-CZ" dirty="0"/>
              <a:t>)</a:t>
            </a:r>
          </a:p>
          <a:p>
            <a:r>
              <a:rPr lang="cs-CZ" dirty="0"/>
              <a:t>90. až nultá léta – novoromantismus (</a:t>
            </a:r>
            <a:r>
              <a:rPr lang="cs-CZ" dirty="0" err="1"/>
              <a:t>Gallen-Kallela</a:t>
            </a:r>
            <a:r>
              <a:rPr lang="cs-CZ" dirty="0"/>
              <a:t>), </a:t>
            </a:r>
            <a:r>
              <a:rPr lang="cs-CZ" dirty="0" err="1"/>
              <a:t>Helene</a:t>
            </a:r>
            <a:r>
              <a:rPr lang="cs-CZ" dirty="0"/>
              <a:t> </a:t>
            </a:r>
            <a:r>
              <a:rPr lang="cs-CZ" dirty="0" err="1"/>
              <a:t>Schjerfbeck</a:t>
            </a:r>
            <a:r>
              <a:rPr lang="cs-CZ" dirty="0"/>
              <a:t> (modernistické prvky), Hugo </a:t>
            </a:r>
            <a:r>
              <a:rPr lang="cs-CZ" dirty="0" err="1"/>
              <a:t>Simberg</a:t>
            </a:r>
            <a:endParaRPr lang="cs-CZ" dirty="0"/>
          </a:p>
          <a:p>
            <a:r>
              <a:rPr lang="cs-CZ" dirty="0"/>
              <a:t>10. léta – Listopadová skupina (</a:t>
            </a:r>
            <a:r>
              <a:rPr lang="cs-CZ" i="1" dirty="0" err="1"/>
              <a:t>Marraskuun</a:t>
            </a:r>
            <a:r>
              <a:rPr lang="cs-CZ" i="1" dirty="0"/>
              <a:t> </a:t>
            </a:r>
            <a:r>
              <a:rPr lang="cs-CZ" i="1" dirty="0" err="1"/>
              <a:t>ryhmä</a:t>
            </a:r>
            <a:r>
              <a:rPr lang="cs-CZ" dirty="0"/>
              <a:t>): </a:t>
            </a:r>
            <a:r>
              <a:rPr lang="cs-CZ" dirty="0" err="1"/>
              <a:t>Tyko</a:t>
            </a:r>
            <a:r>
              <a:rPr lang="cs-CZ" dirty="0"/>
              <a:t> </a:t>
            </a:r>
            <a:r>
              <a:rPr lang="cs-CZ" dirty="0" err="1"/>
              <a:t>Sallinen</a:t>
            </a:r>
            <a:r>
              <a:rPr lang="cs-CZ" dirty="0"/>
              <a:t> (1879-1955) – inspirace expresionismem a kubismem</a:t>
            </a:r>
          </a:p>
          <a:p>
            <a:r>
              <a:rPr lang="cs-CZ" dirty="0"/>
              <a:t>Opera: Oskar </a:t>
            </a:r>
            <a:r>
              <a:rPr lang="cs-CZ" dirty="0" err="1"/>
              <a:t>Merikanto</a:t>
            </a:r>
            <a:r>
              <a:rPr lang="cs-CZ" dirty="0"/>
              <a:t>, </a:t>
            </a:r>
            <a:r>
              <a:rPr lang="cs-CZ" dirty="0" err="1"/>
              <a:t>Toivo</a:t>
            </a:r>
            <a:r>
              <a:rPr lang="cs-CZ" dirty="0"/>
              <a:t> </a:t>
            </a:r>
            <a:r>
              <a:rPr lang="cs-CZ" dirty="0" err="1"/>
              <a:t>Kuula</a:t>
            </a:r>
            <a:r>
              <a:rPr lang="cs-CZ" dirty="0"/>
              <a:t>, </a:t>
            </a:r>
            <a:r>
              <a:rPr lang="cs-CZ" dirty="0" err="1"/>
              <a:t>Leevi</a:t>
            </a:r>
            <a:r>
              <a:rPr lang="cs-CZ" dirty="0"/>
              <a:t> </a:t>
            </a:r>
            <a:r>
              <a:rPr lang="cs-CZ" dirty="0" err="1"/>
              <a:t>Madetoja</a:t>
            </a:r>
            <a:r>
              <a:rPr lang="cs-CZ" dirty="0"/>
              <a:t> (+ </a:t>
            </a:r>
            <a:r>
              <a:rPr lang="cs-CZ" dirty="0" err="1"/>
              <a:t>Kaija</a:t>
            </a:r>
            <a:r>
              <a:rPr lang="cs-CZ" dirty="0"/>
              <a:t> </a:t>
            </a:r>
            <a:r>
              <a:rPr lang="cs-CZ" dirty="0" err="1"/>
              <a:t>Saariaho</a:t>
            </a:r>
            <a:r>
              <a:rPr lang="cs-CZ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79" y="798978"/>
            <a:ext cx="8810527" cy="5949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46" y="0"/>
            <a:ext cx="9123725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65" y="381000"/>
            <a:ext cx="9525000" cy="6477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42" y="689430"/>
            <a:ext cx="556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94"/>
            <a:ext cx="12192000" cy="56046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Architektura ve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začátek století: „finská secese“ (inspirace lidovou kulturou)</a:t>
            </a:r>
          </a:p>
          <a:p>
            <a:pPr lvl="1"/>
            <a:r>
              <a:rPr lang="cs-CZ" dirty="0" err="1"/>
              <a:t>Eliel</a:t>
            </a:r>
            <a:r>
              <a:rPr lang="cs-CZ" dirty="0"/>
              <a:t> </a:t>
            </a:r>
            <a:r>
              <a:rPr lang="cs-CZ" dirty="0" err="1"/>
              <a:t>Saarinen</a:t>
            </a:r>
            <a:r>
              <a:rPr lang="cs-CZ" dirty="0"/>
              <a:t>: hlavní nádraží v Helsinkách, vlastní dům </a:t>
            </a:r>
            <a:r>
              <a:rPr lang="cs-CZ" dirty="0" err="1"/>
              <a:t>Hvitträsk</a:t>
            </a:r>
            <a:r>
              <a:rPr lang="cs-CZ" dirty="0"/>
              <a:t>, s Hermanem </a:t>
            </a:r>
            <a:r>
              <a:rPr lang="cs-CZ" dirty="0" err="1"/>
              <a:t>Geselliem</a:t>
            </a:r>
            <a:r>
              <a:rPr lang="cs-CZ" dirty="0"/>
              <a:t> a </a:t>
            </a:r>
            <a:r>
              <a:rPr lang="cs-CZ" dirty="0" err="1"/>
              <a:t>Armasem</a:t>
            </a:r>
            <a:r>
              <a:rPr lang="cs-CZ" dirty="0"/>
              <a:t> </a:t>
            </a:r>
            <a:r>
              <a:rPr lang="cs-CZ" dirty="0" err="1"/>
              <a:t>Lindgrenem</a:t>
            </a:r>
            <a:r>
              <a:rPr lang="cs-CZ" dirty="0"/>
              <a:t> finské národní divadlo (</a:t>
            </a:r>
            <a:r>
              <a:rPr lang="cs-CZ" i="1" dirty="0" err="1"/>
              <a:t>Suomalainen</a:t>
            </a:r>
            <a:r>
              <a:rPr lang="cs-CZ" i="1" dirty="0"/>
              <a:t> </a:t>
            </a:r>
            <a:r>
              <a:rPr lang="cs-CZ" i="1" dirty="0" err="1"/>
              <a:t>kansallisteatteri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Lars </a:t>
            </a:r>
            <a:r>
              <a:rPr lang="cs-CZ" dirty="0" err="1"/>
              <a:t>Sonck</a:t>
            </a:r>
            <a:r>
              <a:rPr lang="cs-CZ" dirty="0"/>
              <a:t>: </a:t>
            </a:r>
            <a:r>
              <a:rPr lang="cs-CZ" dirty="0" err="1"/>
              <a:t>tamperská</a:t>
            </a:r>
            <a:r>
              <a:rPr lang="cs-CZ" dirty="0"/>
              <a:t> katedrála (+ </a:t>
            </a:r>
            <a:r>
              <a:rPr lang="cs-CZ" i="1" dirty="0" err="1"/>
              <a:t>Haavoittunut</a:t>
            </a:r>
            <a:r>
              <a:rPr lang="cs-CZ" i="1" dirty="0"/>
              <a:t> </a:t>
            </a:r>
            <a:r>
              <a:rPr lang="cs-CZ" i="1" dirty="0" err="1"/>
              <a:t>enkeli</a:t>
            </a:r>
            <a:r>
              <a:rPr lang="cs-CZ" dirty="0"/>
              <a:t> Hugo </a:t>
            </a:r>
            <a:r>
              <a:rPr lang="cs-CZ" dirty="0" err="1"/>
              <a:t>Simberga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helsinská čtvrť </a:t>
            </a:r>
            <a:r>
              <a:rPr lang="cs-CZ" dirty="0" err="1"/>
              <a:t>Katajanokka</a:t>
            </a:r>
            <a:endParaRPr lang="cs-CZ" dirty="0"/>
          </a:p>
          <a:p>
            <a:r>
              <a:rPr lang="cs-CZ" dirty="0"/>
              <a:t>1931: parlament (neoklasicismus, Johan </a:t>
            </a:r>
            <a:r>
              <a:rPr lang="cs-CZ" dirty="0" err="1"/>
              <a:t>Sigfried</a:t>
            </a:r>
            <a:r>
              <a:rPr lang="cs-CZ" dirty="0"/>
              <a:t> Sirén)</a:t>
            </a:r>
          </a:p>
          <a:p>
            <a:r>
              <a:rPr lang="cs-CZ" dirty="0"/>
              <a:t>zahradní město </a:t>
            </a:r>
            <a:r>
              <a:rPr lang="cs-CZ" dirty="0" err="1"/>
              <a:t>Käpylä</a:t>
            </a:r>
            <a:r>
              <a:rPr lang="cs-CZ" dirty="0"/>
              <a:t> (</a:t>
            </a:r>
            <a:r>
              <a:rPr lang="cs-CZ" dirty="0" err="1"/>
              <a:t>Martti</a:t>
            </a:r>
            <a:r>
              <a:rPr lang="cs-CZ" dirty="0"/>
              <a:t> </a:t>
            </a:r>
            <a:r>
              <a:rPr lang="cs-CZ" dirty="0" err="1"/>
              <a:t>Välikangas</a:t>
            </a:r>
            <a:r>
              <a:rPr lang="cs-CZ" dirty="0"/>
              <a:t>)</a:t>
            </a:r>
          </a:p>
          <a:p>
            <a:r>
              <a:rPr lang="cs-CZ" dirty="0"/>
              <a:t>od 30. let: funkcionalismus (olympijská vesnice </a:t>
            </a:r>
            <a:r>
              <a:rPr lang="cs-CZ" i="1" dirty="0" err="1"/>
              <a:t>Olympiakylä</a:t>
            </a:r>
            <a:r>
              <a:rPr lang="cs-CZ" dirty="0"/>
              <a:t>)</a:t>
            </a:r>
          </a:p>
          <a:p>
            <a:r>
              <a:rPr lang="cs-CZ" dirty="0"/>
              <a:t>60. - 70. léta: </a:t>
            </a:r>
            <a:r>
              <a:rPr lang="cs-CZ" dirty="0" err="1"/>
              <a:t>zmasivnění</a:t>
            </a:r>
            <a:r>
              <a:rPr lang="cs-CZ" dirty="0"/>
              <a:t> výstavby i produkce užitkových předmětů x </a:t>
            </a:r>
            <a:r>
              <a:rPr lang="cs-CZ" dirty="0" err="1"/>
              <a:t>Tapiola</a:t>
            </a:r>
            <a:r>
              <a:rPr lang="cs-CZ" dirty="0"/>
              <a:t> v </a:t>
            </a:r>
            <a:r>
              <a:rPr lang="cs-CZ" dirty="0" err="1"/>
              <a:t>Espoo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2" y="365125"/>
            <a:ext cx="8404009" cy="630012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95" y="0"/>
            <a:ext cx="8098972" cy="69741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0" y="805769"/>
            <a:ext cx="7620000" cy="5715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22" y="406707"/>
            <a:ext cx="9443584" cy="62957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18" y="601333"/>
            <a:ext cx="7507769" cy="60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94"/>
            <a:ext cx="12192000" cy="56046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Alvar Aalto</a:t>
            </a:r>
            <a:r>
              <a:rPr lang="cs-CZ" sz="6000" dirty="0">
                <a:latin typeface="Century" panose="02040604050505020304" pitchFamily="18" charset="0"/>
              </a:rPr>
              <a:t> (1898-1976)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Architekt: stavby by měly splynout s přírodou a zároveň vyhovovat všem potřebám člověka</a:t>
            </a:r>
          </a:p>
          <a:p>
            <a:r>
              <a:rPr lang="cs-CZ" dirty="0"/>
              <a:t>30. léta: knihovna ve </a:t>
            </a:r>
            <a:r>
              <a:rPr lang="cs-CZ" dirty="0" err="1"/>
              <a:t>Vyborgu</a:t>
            </a:r>
            <a:r>
              <a:rPr lang="cs-CZ" dirty="0"/>
              <a:t>, vila </a:t>
            </a:r>
            <a:r>
              <a:rPr lang="cs-CZ" dirty="0" err="1"/>
              <a:t>Mairea</a:t>
            </a:r>
            <a:r>
              <a:rPr lang="cs-CZ" dirty="0"/>
              <a:t>, sanatorium v </a:t>
            </a:r>
            <a:r>
              <a:rPr lang="cs-CZ" dirty="0" err="1"/>
              <a:t>Paimio</a:t>
            </a:r>
            <a:endParaRPr lang="cs-CZ" dirty="0"/>
          </a:p>
          <a:p>
            <a:r>
              <a:rPr lang="cs-CZ" dirty="0"/>
              <a:t>Dále univerzita v </a:t>
            </a:r>
            <a:r>
              <a:rPr lang="cs-CZ" dirty="0" err="1"/>
              <a:t>Jyväskylä</a:t>
            </a:r>
            <a:r>
              <a:rPr lang="cs-CZ" dirty="0"/>
              <a:t> či </a:t>
            </a:r>
            <a:r>
              <a:rPr lang="cs-CZ" dirty="0" err="1"/>
              <a:t>Finlandia</a:t>
            </a:r>
            <a:r>
              <a:rPr lang="cs-CZ" dirty="0"/>
              <a:t> </a:t>
            </a:r>
            <a:r>
              <a:rPr lang="cs-CZ" dirty="0" err="1"/>
              <a:t>talo</a:t>
            </a:r>
            <a:r>
              <a:rPr lang="cs-CZ" dirty="0"/>
              <a:t> (1971)</a:t>
            </a:r>
          </a:p>
          <a:p>
            <a:r>
              <a:rPr lang="cs-CZ" dirty="0"/>
              <a:t>Designér: nábytek, bytové doplňky (Savojská/</a:t>
            </a:r>
            <a:r>
              <a:rPr lang="cs-CZ" dirty="0" err="1"/>
              <a:t>Aaltova</a:t>
            </a:r>
            <a:r>
              <a:rPr lang="cs-CZ" dirty="0"/>
              <a:t> váza, 1936)</a:t>
            </a:r>
          </a:p>
          <a:p>
            <a:r>
              <a:rPr lang="cs-CZ" dirty="0"/>
              <a:t>1935: založil firmu </a:t>
            </a:r>
            <a:r>
              <a:rPr lang="cs-CZ" dirty="0" err="1"/>
              <a:t>Artek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38" y="1036557"/>
            <a:ext cx="4876800" cy="29070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99" y="2082525"/>
            <a:ext cx="6540154" cy="34063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" y="1401399"/>
            <a:ext cx="5765454" cy="38461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6" y="1036557"/>
            <a:ext cx="9525000" cy="48482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41954A-A1AA-49F3-A4B2-FC719EB4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140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879</Words>
  <Application>Microsoft Office PowerPoint</Application>
  <PresentationFormat>Širokoúhlá obrazovka</PresentationFormat>
  <Paragraphs>92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</vt:lpstr>
      <vt:lpstr>Motiv Office</vt:lpstr>
      <vt:lpstr>Úvod do finské kultury</vt:lpstr>
      <vt:lpstr>Pojmy a dojmy</vt:lpstr>
      <vt:lpstr>Kalevala – vznik a charakteristika</vt:lpstr>
      <vt:lpstr>Kalevala jako zdroj inspirace pro finskou kulturu</vt:lpstr>
      <vt:lpstr>Kalevala jako zdroj inspirace pro finskou kulturu II</vt:lpstr>
      <vt:lpstr>Pod nadvládou Švédska</vt:lpstr>
      <vt:lpstr>Malá x velká tradice ve výtvarném umění a hudbě</vt:lpstr>
      <vt:lpstr>Architektura ve 20. století</vt:lpstr>
      <vt:lpstr>Alvar Aalto (1898-1976)</vt:lpstr>
      <vt:lpstr>Finský design</vt:lpstr>
      <vt:lpstr>Literární život</vt:lpstr>
      <vt:lpstr>Finové tančí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finské kultury</dc:title>
  <dc:creator>Jan-Marek Šík</dc:creator>
  <cp:lastModifiedBy>Jan-Marek Šík</cp:lastModifiedBy>
  <cp:revision>68</cp:revision>
  <dcterms:created xsi:type="dcterms:W3CDTF">2018-11-21T11:36:13Z</dcterms:created>
  <dcterms:modified xsi:type="dcterms:W3CDTF">2021-12-10T07:46:48Z</dcterms:modified>
</cp:coreProperties>
</file>