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57" r:id="rId4"/>
    <p:sldId id="265" r:id="rId5"/>
    <p:sldId id="259" r:id="rId6"/>
    <p:sldId id="260" r:id="rId7"/>
    <p:sldId id="27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14. 10. 2021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etuvos.istorija.net/lituanistica/tevemusu1503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21" y="12042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Počátky litevské písemnosti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26" y="1133341"/>
            <a:ext cx="6958727" cy="5429450"/>
          </a:xfrm>
        </p:spPr>
      </p:pic>
    </p:spTree>
    <p:extLst>
      <p:ext uri="{BB962C8B-B14F-4D97-AF65-F5344CB8AC3E}">
        <p14:creationId xmlns:p14="http://schemas.microsoft.com/office/powerpoint/2010/main" val="37761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Staré litevské písemnictví</a:t>
            </a:r>
            <a:endParaRPr lang="cs-CZ" dirty="0"/>
          </a:p>
        </p:txBody>
      </p:sp>
      <p:pic>
        <p:nvPicPr>
          <p:cNvPr id="7" name="Zástupný symbol pro obsah 6" descr="Dokument1 -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101" y="-1455313"/>
            <a:ext cx="15442201" cy="8313313"/>
          </a:xfrm>
        </p:spPr>
      </p:pic>
    </p:spTree>
    <p:extLst>
      <p:ext uri="{BB962C8B-B14F-4D97-AF65-F5344CB8AC3E}">
        <p14:creationId xmlns:p14="http://schemas.microsoft.com/office/powerpoint/2010/main" val="15024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Počátky písemné litevštiny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" y="727365"/>
            <a:ext cx="4021440" cy="6111817"/>
          </a:xfrm>
        </p:spPr>
      </p:pic>
      <p:sp>
        <p:nvSpPr>
          <p:cNvPr id="7" name="TextovéPole 6"/>
          <p:cNvSpPr txBox="1"/>
          <p:nvPr/>
        </p:nvSpPr>
        <p:spPr>
          <a:xfrm>
            <a:off x="6004885" y="914400"/>
            <a:ext cx="5705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První souvislý litevský text:</a:t>
            </a:r>
          </a:p>
          <a:p>
            <a:endParaRPr lang="cs-CZ" sz="2400" dirty="0"/>
          </a:p>
          <a:p>
            <a:r>
              <a:rPr lang="cs-CZ" sz="2400" dirty="0" smtClean="0"/>
              <a:t>Tři rukopisné modlitby, </a:t>
            </a:r>
            <a:r>
              <a:rPr lang="en-GB" sz="2400" dirty="0" err="1" smtClean="0"/>
              <a:t>datuje</a:t>
            </a:r>
            <a:r>
              <a:rPr lang="cs-CZ" sz="2400" dirty="0" err="1" smtClean="0"/>
              <a:t>me</a:t>
            </a:r>
            <a:r>
              <a:rPr lang="en-GB" sz="2400" dirty="0" smtClean="0"/>
              <a:t> </a:t>
            </a:r>
            <a:r>
              <a:rPr lang="en-GB" sz="2400" dirty="0"/>
              <a:t>do </a:t>
            </a:r>
            <a:r>
              <a:rPr lang="en-GB" sz="2400" dirty="0" err="1"/>
              <a:t>cca</a:t>
            </a:r>
            <a:r>
              <a:rPr lang="en-GB" sz="2400" dirty="0"/>
              <a:t>. 1504-1525 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Otčenáš (litevsky </a:t>
            </a:r>
            <a:r>
              <a:rPr lang="lt-LT" sz="2400" i="1" dirty="0" smtClean="0"/>
              <a:t>Tėve mūsų</a:t>
            </a:r>
            <a:r>
              <a:rPr lang="lt-LT" sz="2400" dirty="0" smtClean="0"/>
              <a:t>)</a:t>
            </a:r>
            <a:r>
              <a:rPr lang="en-GB" sz="2400" dirty="0" smtClean="0"/>
              <a:t>,</a:t>
            </a:r>
            <a:endParaRPr lang="lt-LT" sz="2400" dirty="0" smtClean="0"/>
          </a:p>
          <a:p>
            <a:r>
              <a:rPr lang="cs-CZ" sz="2400" dirty="0" err="1" smtClean="0"/>
              <a:t>Zdravás</a:t>
            </a:r>
            <a:r>
              <a:rPr lang="cs-CZ" sz="2400" dirty="0" smtClean="0"/>
              <a:t> Maria (litevsky </a:t>
            </a:r>
            <a:r>
              <a:rPr lang="cs-CZ" sz="2400" i="1" dirty="0" err="1" smtClean="0"/>
              <a:t>Sveika</a:t>
            </a:r>
            <a:r>
              <a:rPr lang="cs-CZ" sz="2400" i="1" dirty="0" smtClean="0"/>
              <a:t>, Marija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Krédo nebo Vyznání víry (litevsky </a:t>
            </a:r>
            <a:r>
              <a:rPr lang="cs-CZ" sz="2400" i="1" dirty="0" smtClean="0"/>
              <a:t>Tik</a:t>
            </a:r>
            <a:r>
              <a:rPr lang="lt-LT" sz="2400" i="1" dirty="0" smtClean="0"/>
              <a:t>ėjimo išpažinimas</a:t>
            </a:r>
            <a:r>
              <a:rPr lang="lt-LT" sz="2400" dirty="0" smtClean="0"/>
              <a:t>)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Text je vepsán do knihy </a:t>
            </a:r>
            <a:r>
              <a:rPr lang="cs-CZ" sz="2400" i="1" dirty="0" err="1" smtClean="0"/>
              <a:t>Tractatus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sacerdotalis</a:t>
            </a:r>
            <a:r>
              <a:rPr lang="lt-LT" sz="2400" dirty="0" smtClean="0"/>
              <a:t>,</a:t>
            </a:r>
            <a:r>
              <a:rPr lang="en-GB" sz="2400" dirty="0" smtClean="0"/>
              <a:t> 1503, </a:t>
            </a:r>
            <a:r>
              <a:rPr lang="en-GB" sz="2400" dirty="0" err="1" smtClean="0"/>
              <a:t>Strassburg</a:t>
            </a:r>
            <a:endParaRPr lang="lt-LT" sz="2400" dirty="0" smtClean="0"/>
          </a:p>
          <a:p>
            <a:endParaRPr lang="cs-CZ" sz="2400" dirty="0" smtClean="0"/>
          </a:p>
          <a:p>
            <a:r>
              <a:rPr lang="en-GB" sz="2400" dirty="0" smtClean="0"/>
              <a:t>N</a:t>
            </a:r>
            <a:r>
              <a:rPr lang="cs-CZ" sz="2400" dirty="0" err="1" smtClean="0"/>
              <a:t>achází</a:t>
            </a:r>
            <a:r>
              <a:rPr lang="cs-CZ" sz="2400" dirty="0" smtClean="0"/>
              <a:t> ve Vilniusu, v knihovně Vilniuské univerzity.</a:t>
            </a:r>
            <a:endParaRPr lang="en-GB" sz="2400" dirty="0" smtClean="0"/>
          </a:p>
          <a:p>
            <a:r>
              <a:rPr lang="cs-CZ" sz="2400" smtClean="0">
                <a:hlinkClick r:id="rId3"/>
              </a:rPr>
              <a:t>http</a:t>
            </a:r>
            <a:r>
              <a:rPr lang="cs-CZ" sz="2400" dirty="0" smtClean="0">
                <a:hlinkClick r:id="rId3"/>
              </a:rPr>
              <a:t>://lietuvos.istorija.net/lituanistica/tevemusu1503.htm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Počátky písemné litevštiny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První litevský text: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souvislosti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vzniku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Františkánský klášter ve Vilniusu</a:t>
            </a:r>
          </a:p>
          <a:p>
            <a:endParaRPr lang="cs-CZ" sz="2400" dirty="0"/>
          </a:p>
          <a:p>
            <a:r>
              <a:rPr lang="cs-CZ" sz="2400" dirty="0" smtClean="0"/>
              <a:t>Založen litevským velkoknížetem v 14. století.</a:t>
            </a:r>
          </a:p>
          <a:p>
            <a:endParaRPr lang="cs-CZ" sz="2400" dirty="0"/>
          </a:p>
          <a:p>
            <a:r>
              <a:rPr lang="cs-CZ" sz="2400" dirty="0" smtClean="0"/>
              <a:t>Jedno z nejdůležitějších center vzdělanosti v 14.-18. století.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" y="727365"/>
            <a:ext cx="8006086" cy="5879439"/>
          </a:xfrm>
        </p:spPr>
      </p:pic>
    </p:spTree>
    <p:extLst>
      <p:ext uri="{BB962C8B-B14F-4D97-AF65-F5344CB8AC3E}">
        <p14:creationId xmlns:p14="http://schemas.microsoft.com/office/powerpoint/2010/main" val="21426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Počátky písemné litevštiny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První litevský text: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souvislosti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vzniku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Další litevské zápisy v knihách z františkánského kláštera, např. v misálu z r. 1501 (jednotlivá slova, fráze)</a:t>
            </a:r>
          </a:p>
          <a:p>
            <a:endParaRPr lang="cs-CZ" sz="2400" dirty="0"/>
          </a:p>
          <a:p>
            <a:r>
              <a:rPr lang="cs-CZ" sz="2400" dirty="0" smtClean="0"/>
              <a:t>Vznik vilniuských litevských textů NESOUVISÍ s (proti)reformací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1" y="976745"/>
            <a:ext cx="8523814" cy="5647027"/>
          </a:xfrm>
        </p:spPr>
      </p:pic>
    </p:spTree>
    <p:extLst>
      <p:ext uri="{BB962C8B-B14F-4D97-AF65-F5344CB8AC3E}">
        <p14:creationId xmlns:p14="http://schemas.microsoft.com/office/powerpoint/2010/main" val="40918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Luteránský</a:t>
            </a:r>
            <a:r>
              <a:rPr lang="cs-CZ" sz="2400" i="1" dirty="0" smtClean="0"/>
              <a:t> </a:t>
            </a:r>
            <a:r>
              <a:rPr lang="cs-CZ" sz="2400" b="1" i="1" dirty="0" err="1" smtClean="0"/>
              <a:t>Catechismus</a:t>
            </a:r>
            <a:r>
              <a:rPr lang="cs-CZ" sz="2400" b="1" dirty="0" smtClean="0"/>
              <a:t>, 1547, Královec </a:t>
            </a:r>
          </a:p>
          <a:p>
            <a:endParaRPr lang="cs-CZ" sz="2400" dirty="0" smtClean="0"/>
          </a:p>
          <a:p>
            <a:r>
              <a:rPr lang="cs-CZ" sz="2400" dirty="0" smtClean="0"/>
              <a:t>Editor: </a:t>
            </a:r>
            <a:r>
              <a:rPr lang="cs-CZ" sz="2400" b="1" dirty="0" err="1" smtClean="0"/>
              <a:t>Martynas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Mažvydas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Kniha vznikla na zakázku </a:t>
            </a:r>
            <a:r>
              <a:rPr lang="cs-CZ" sz="2400" i="1" dirty="0" smtClean="0"/>
              <a:t>Albrechta Braniborského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r>
              <a:rPr lang="cs-CZ" sz="2400" dirty="0" smtClean="0"/>
              <a:t>PŘÍMÁ souvislost s reformací.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Konkurence Malé a Velké Litvy</a:t>
            </a:r>
          </a:p>
          <a:p>
            <a:endParaRPr lang="cs-CZ" sz="2400" dirty="0"/>
          </a:p>
          <a:p>
            <a:r>
              <a:rPr lang="cs-CZ" sz="2400" dirty="0" smtClean="0"/>
              <a:t>Počátek SOUVISLÉ litevské literární tradice. 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727365"/>
            <a:ext cx="7859412" cy="6257529"/>
          </a:xfr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5042" y="727365"/>
            <a:ext cx="563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/>
              <a:t>Lati</a:t>
            </a:r>
            <a:r>
              <a:rPr lang="cs-CZ" sz="2400" dirty="0" smtClean="0"/>
              <a:t>n</a:t>
            </a:r>
            <a:r>
              <a:rPr lang="lt-LT" sz="2400" dirty="0" err="1" smtClean="0"/>
              <a:t>sk</a:t>
            </a:r>
            <a:r>
              <a:rPr lang="cs-CZ" sz="2400" dirty="0" smtClean="0"/>
              <a:t>é věnování </a:t>
            </a:r>
            <a:r>
              <a:rPr lang="cs-CZ" sz="2400" i="1" dirty="0" smtClean="0"/>
              <a:t>Katechismu</a:t>
            </a:r>
          </a:p>
          <a:p>
            <a:r>
              <a:rPr lang="cs-CZ" sz="2400" dirty="0" smtClean="0"/>
              <a:t>Velkému Litevskému Knížectví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39" y="1136176"/>
            <a:ext cx="6143224" cy="9797988"/>
          </a:xfrm>
        </p:spPr>
      </p:pic>
      <p:sp>
        <p:nvSpPr>
          <p:cNvPr id="5" name="TextovéPole 4"/>
          <p:cNvSpPr txBox="1"/>
          <p:nvPr/>
        </p:nvSpPr>
        <p:spPr>
          <a:xfrm>
            <a:off x="6004885" y="1738648"/>
            <a:ext cx="6187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AD </a:t>
            </a:r>
            <a:r>
              <a:rPr lang="cs-CZ" sz="2400" dirty="0" err="1" smtClean="0"/>
              <a:t>MAGNVM</a:t>
            </a:r>
            <a:endParaRPr lang="cs-CZ" sz="2400" dirty="0" smtClean="0"/>
          </a:p>
          <a:p>
            <a:pPr algn="ctr"/>
            <a:r>
              <a:rPr lang="cs-CZ" sz="2400" dirty="0" err="1" smtClean="0"/>
              <a:t>DVCATVM</a:t>
            </a:r>
            <a:r>
              <a:rPr lang="cs-CZ" sz="2400" dirty="0" smtClean="0"/>
              <a:t> </a:t>
            </a:r>
            <a:r>
              <a:rPr lang="cs-CZ" sz="2400" dirty="0" err="1" smtClean="0"/>
              <a:t>LITVANIAE</a:t>
            </a:r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r>
              <a:rPr lang="cs-CZ" sz="2400" b="1" dirty="0" smtClean="0"/>
              <a:t>Fau</a:t>
            </a:r>
            <a:r>
              <a:rPr lang="cs-CZ" sz="2400" dirty="0" smtClean="0"/>
              <a:t>sta </a:t>
            </a:r>
            <a:r>
              <a:rPr lang="cs-CZ" sz="2400" b="1" dirty="0" err="1" smtClean="0"/>
              <a:t>du</a:t>
            </a:r>
            <a:r>
              <a:rPr lang="cs-CZ" sz="2400" dirty="0" err="1" smtClean="0"/>
              <a:t>cum</a:t>
            </a:r>
            <a:r>
              <a:rPr lang="cs-CZ" sz="2400" dirty="0" smtClean="0"/>
              <a:t> </a:t>
            </a:r>
            <a:r>
              <a:rPr lang="cs-CZ" sz="2400" dirty="0" err="1" smtClean="0"/>
              <a:t>mag</a:t>
            </a:r>
            <a:r>
              <a:rPr lang="cs-CZ" sz="2400" b="1" dirty="0" err="1" smtClean="0"/>
              <a:t>no</a:t>
            </a:r>
            <a:r>
              <a:rPr lang="cs-CZ" sz="2400" dirty="0" err="1" smtClean="0"/>
              <a:t>rum</a:t>
            </a:r>
            <a:r>
              <a:rPr lang="cs-CZ" sz="2400" dirty="0" smtClean="0"/>
              <a:t> </a:t>
            </a:r>
            <a:r>
              <a:rPr lang="cs-CZ" sz="2400" b="1" dirty="0" err="1" smtClean="0"/>
              <a:t>alt</a:t>
            </a:r>
            <a:r>
              <a:rPr lang="cs-CZ" sz="2400" dirty="0" err="1" smtClean="0"/>
              <a:t>rix</a:t>
            </a:r>
            <a:r>
              <a:rPr lang="cs-CZ" sz="2400" dirty="0" smtClean="0"/>
              <a:t>, </a:t>
            </a:r>
            <a:r>
              <a:rPr lang="cs-CZ" sz="2400" dirty="0" err="1" smtClean="0"/>
              <a:t>Lit</a:t>
            </a:r>
            <a:r>
              <a:rPr lang="cs-CZ" sz="2400" b="1" dirty="0" err="1" smtClean="0"/>
              <a:t>ua</a:t>
            </a:r>
            <a:r>
              <a:rPr lang="cs-CZ" sz="2400" dirty="0" err="1" smtClean="0"/>
              <a:t>nia</a:t>
            </a:r>
            <a:r>
              <a:rPr lang="cs-CZ" sz="2400" dirty="0" smtClean="0"/>
              <a:t> </a:t>
            </a:r>
            <a:r>
              <a:rPr lang="cs-CZ" sz="2400" b="1" dirty="0" err="1" smtClean="0"/>
              <a:t>cla</a:t>
            </a:r>
            <a:r>
              <a:rPr lang="cs-CZ" sz="2400" dirty="0" err="1" smtClean="0"/>
              <a:t>ra</a:t>
            </a:r>
            <a:r>
              <a:rPr lang="cs-CZ" sz="2400" dirty="0" smtClean="0"/>
              <a:t>,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cs-CZ" sz="2400" b="1" dirty="0" err="1" smtClean="0"/>
              <a:t>Haec</a:t>
            </a:r>
            <a:r>
              <a:rPr lang="cs-CZ" sz="2400" dirty="0" smtClean="0"/>
              <a:t> </a:t>
            </a:r>
            <a:r>
              <a:rPr lang="cs-CZ" sz="2400" dirty="0" err="1" smtClean="0"/>
              <a:t>man</a:t>
            </a:r>
            <a:r>
              <a:rPr lang="cs-CZ" sz="2400" b="1" dirty="0" err="1" smtClean="0"/>
              <a:t>da</a:t>
            </a:r>
            <a:r>
              <a:rPr lang="cs-CZ" sz="2400" dirty="0" err="1" smtClean="0"/>
              <a:t>ta</a:t>
            </a:r>
            <a:r>
              <a:rPr lang="cs-CZ" sz="2400" dirty="0" smtClean="0"/>
              <a:t> </a:t>
            </a:r>
            <a:r>
              <a:rPr lang="cs-CZ" sz="2400" b="1" dirty="0" smtClean="0"/>
              <a:t>De</a:t>
            </a:r>
            <a:r>
              <a:rPr lang="cs-CZ" sz="2400" dirty="0" smtClean="0"/>
              <a:t>i, </a:t>
            </a:r>
            <a:r>
              <a:rPr lang="cs-CZ" sz="2400" b="1" dirty="0" err="1" smtClean="0"/>
              <a:t>su</a:t>
            </a:r>
            <a:r>
              <a:rPr lang="cs-CZ" sz="2400" dirty="0" err="1" smtClean="0"/>
              <a:t>scipe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men</a:t>
            </a:r>
            <a:r>
              <a:rPr lang="cs-CZ" sz="2400" dirty="0" err="1" smtClean="0"/>
              <a:t>te</a:t>
            </a:r>
            <a:r>
              <a:rPr lang="cs-CZ" sz="2400" dirty="0" smtClean="0"/>
              <a:t> </a:t>
            </a:r>
            <a:r>
              <a:rPr lang="cs-CZ" sz="2400" b="1" dirty="0" smtClean="0"/>
              <a:t>pi</a:t>
            </a:r>
            <a:r>
              <a:rPr lang="cs-CZ" sz="2400" dirty="0" smtClean="0"/>
              <a:t>a,</a:t>
            </a:r>
          </a:p>
          <a:p>
            <a:pPr algn="ctr"/>
            <a:r>
              <a:rPr lang="cs-CZ" sz="2400" b="1" dirty="0" smtClean="0"/>
              <a:t>Ne</a:t>
            </a:r>
            <a:r>
              <a:rPr lang="cs-CZ" sz="2400" dirty="0" smtClean="0"/>
              <a:t> </a:t>
            </a:r>
            <a:r>
              <a:rPr lang="cs-CZ" sz="2400" dirty="0" err="1" smtClean="0"/>
              <a:t>te</a:t>
            </a:r>
            <a:r>
              <a:rPr lang="cs-CZ" sz="2400" dirty="0" smtClean="0"/>
              <a:t>, </a:t>
            </a:r>
            <a:r>
              <a:rPr lang="cs-CZ" sz="2400" b="1" dirty="0" err="1" smtClean="0"/>
              <a:t>cum</a:t>
            </a:r>
            <a:r>
              <a:rPr lang="cs-CZ" sz="2400" dirty="0" smtClean="0"/>
              <a:t> </a:t>
            </a:r>
            <a:r>
              <a:rPr lang="cs-CZ" sz="2400" dirty="0" err="1" smtClean="0"/>
              <a:t>dede</a:t>
            </a:r>
            <a:r>
              <a:rPr lang="cs-CZ" sz="2400" b="1" dirty="0" err="1" smtClean="0"/>
              <a:t>ris</a:t>
            </a:r>
            <a:r>
              <a:rPr lang="cs-CZ" sz="2400" dirty="0" smtClean="0"/>
              <a:t> </a:t>
            </a:r>
            <a:r>
              <a:rPr lang="cs-CZ" sz="2400" dirty="0" err="1" smtClean="0"/>
              <a:t>rati</a:t>
            </a:r>
            <a:r>
              <a:rPr lang="cs-CZ" sz="2400" b="1" dirty="0" err="1" smtClean="0"/>
              <a:t>o</a:t>
            </a:r>
            <a:r>
              <a:rPr lang="cs-CZ" sz="2400" dirty="0" err="1" smtClean="0"/>
              <a:t>nes</a:t>
            </a:r>
            <a:r>
              <a:rPr lang="cs-CZ" sz="2400" dirty="0" smtClean="0"/>
              <a:t> </a:t>
            </a:r>
            <a:r>
              <a:rPr lang="cs-CZ" sz="2400" b="1" dirty="0" smtClean="0"/>
              <a:t>an</a:t>
            </a:r>
            <a:r>
              <a:rPr lang="cs-CZ" sz="2400" dirty="0" smtClean="0"/>
              <a:t>te </a:t>
            </a:r>
            <a:r>
              <a:rPr lang="cs-CZ" sz="2400" dirty="0" err="1" smtClean="0"/>
              <a:t>tri</a:t>
            </a:r>
            <a:r>
              <a:rPr lang="cs-CZ" sz="2400" b="1" dirty="0" err="1" smtClean="0"/>
              <a:t>bu</a:t>
            </a:r>
            <a:r>
              <a:rPr lang="cs-CZ" sz="2400" dirty="0" err="1" smtClean="0"/>
              <a:t>nal</a:t>
            </a:r>
            <a:endParaRPr lang="cs-CZ" sz="2400" dirty="0" smtClean="0"/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</a:t>
            </a:r>
            <a:r>
              <a:rPr lang="cs-CZ" sz="2400" dirty="0" err="1" smtClean="0"/>
              <a:t>gustum</a:t>
            </a:r>
            <a:r>
              <a:rPr lang="cs-CZ" sz="2400" dirty="0" smtClean="0"/>
              <a:t>, </a:t>
            </a:r>
            <a:r>
              <a:rPr lang="cs-CZ" sz="2400" b="1" dirty="0" err="1" smtClean="0"/>
              <a:t>mag</a:t>
            </a:r>
            <a:r>
              <a:rPr lang="cs-CZ" sz="2400" dirty="0" err="1" smtClean="0"/>
              <a:t>ni</a:t>
            </a:r>
            <a:r>
              <a:rPr lang="cs-CZ" sz="2400" dirty="0" smtClean="0"/>
              <a:t> </a:t>
            </a:r>
            <a:r>
              <a:rPr lang="cs-CZ" sz="2400" dirty="0" err="1" smtClean="0"/>
              <a:t>iu</a:t>
            </a:r>
            <a:r>
              <a:rPr lang="cs-CZ" sz="2400" b="1" dirty="0" err="1" smtClean="0"/>
              <a:t>di</a:t>
            </a:r>
            <a:r>
              <a:rPr lang="cs-CZ" sz="2400" dirty="0" err="1" smtClean="0"/>
              <a:t>cis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i</a:t>
            </a:r>
            <a:r>
              <a:rPr lang="cs-CZ" sz="2400" dirty="0" err="1" smtClean="0"/>
              <a:t>ra</a:t>
            </a:r>
            <a:r>
              <a:rPr lang="cs-CZ" sz="2400" dirty="0" smtClean="0"/>
              <a:t> </a:t>
            </a:r>
            <a:r>
              <a:rPr lang="cs-CZ" sz="2400" b="1" dirty="0" err="1" smtClean="0"/>
              <a:t>pre</a:t>
            </a:r>
            <a:r>
              <a:rPr lang="cs-CZ" sz="2400" dirty="0" err="1" smtClean="0"/>
              <a:t>mat</a:t>
            </a:r>
            <a:r>
              <a:rPr lang="cs-CZ" sz="2400" dirty="0" smtClean="0"/>
              <a:t>.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Šťastná matko velkých knížat, osvícená Litvo,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Tato slova Boží přijmi s myslí pobožnou,</a:t>
            </a:r>
          </a:p>
          <a:p>
            <a:pPr algn="ctr"/>
            <a:r>
              <a:rPr lang="cs-CZ" sz="2400" dirty="0" smtClean="0"/>
              <a:t>Aby tě, když budeš se zodpovídat před soudem 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Vysokým, velkého soudce hněv nezatížil.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9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64584" y="1423556"/>
            <a:ext cx="3856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Luteránský</a:t>
            </a:r>
            <a:r>
              <a:rPr lang="cs-CZ" sz="2800" i="1" dirty="0" smtClean="0"/>
              <a:t> </a:t>
            </a:r>
            <a:r>
              <a:rPr lang="cs-CZ" sz="2800" b="1" i="1" dirty="0" err="1" smtClean="0"/>
              <a:t>Catechismus</a:t>
            </a:r>
            <a:r>
              <a:rPr lang="cs-CZ" sz="2800" b="1" dirty="0" smtClean="0"/>
              <a:t>, 1547, Královec </a:t>
            </a:r>
          </a:p>
          <a:p>
            <a:r>
              <a:rPr lang="cs-CZ" sz="2800" dirty="0" smtClean="0"/>
              <a:t>Editor: </a:t>
            </a:r>
            <a:r>
              <a:rPr lang="cs-CZ" sz="2800" b="1" dirty="0" err="1" smtClean="0"/>
              <a:t>Martynas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Mažvydas</a:t>
            </a:r>
            <a:endParaRPr lang="en-GB" sz="2800" b="1" dirty="0" smtClean="0"/>
          </a:p>
          <a:p>
            <a:endParaRPr lang="en-GB" sz="2800" b="1" dirty="0"/>
          </a:p>
          <a:p>
            <a:r>
              <a:rPr lang="cs-CZ" sz="2800" dirty="0" smtClean="0"/>
              <a:t>Litevská předmluva: první báseň v litevštině „</a:t>
            </a:r>
            <a:r>
              <a:rPr lang="cs-CZ" sz="2800" dirty="0" err="1" smtClean="0"/>
              <a:t>Knižky</a:t>
            </a:r>
            <a:r>
              <a:rPr lang="cs-CZ" sz="2800" dirty="0" smtClean="0"/>
              <a:t> sami promlouvají na Litevce a </a:t>
            </a:r>
            <a:r>
              <a:rPr lang="cs-CZ" sz="2800" dirty="0" err="1" smtClean="0"/>
              <a:t>Žemaity</a:t>
            </a:r>
            <a:r>
              <a:rPr lang="cs-CZ" sz="2800" dirty="0" smtClean="0"/>
              <a:t>“</a:t>
            </a:r>
          </a:p>
          <a:p>
            <a:endParaRPr lang="cs-CZ" sz="2800" dirty="0"/>
          </a:p>
          <a:p>
            <a:r>
              <a:rPr lang="cs-CZ" sz="2800" smtClean="0"/>
              <a:t>Akrostich </a:t>
            </a:r>
            <a:r>
              <a:rPr lang="cs-CZ" sz="2800" dirty="0" smtClean="0"/>
              <a:t>(první písmena každého řádku)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6" y="602769"/>
            <a:ext cx="4614624" cy="6639749"/>
          </a:xfrm>
        </p:spPr>
      </p:pic>
    </p:spTree>
    <p:extLst>
      <p:ext uri="{BB962C8B-B14F-4D97-AF65-F5344CB8AC3E}">
        <p14:creationId xmlns:p14="http://schemas.microsoft.com/office/powerpoint/2010/main" val="36854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301</Words>
  <Application>Microsoft Office PowerPoint</Application>
  <PresentationFormat>Širokoúhlá obrazovka</PresentationFormat>
  <Paragraphs>63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Počátky litevské písemnosti</vt:lpstr>
      <vt:lpstr>Staré litevské písemnictví</vt:lpstr>
      <vt:lpstr>Počátky písemné litevštiny</vt:lpstr>
      <vt:lpstr>Počátky písemné litevštiny</vt:lpstr>
      <vt:lpstr>Počátky písemné litevštiny</vt:lpstr>
      <vt:lpstr>První litevská KNIHA</vt:lpstr>
      <vt:lpstr>První litevská KNIHA</vt:lpstr>
      <vt:lpstr>První litevská KNIHA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50</cp:revision>
  <dcterms:created xsi:type="dcterms:W3CDTF">2017-04-02T07:56:29Z</dcterms:created>
  <dcterms:modified xsi:type="dcterms:W3CDTF">2021-10-14T06:31:22Z</dcterms:modified>
</cp:coreProperties>
</file>