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87566DED-E1B6-48A3-BA22-F717CDD42D33}"/>
    <pc:docChg chg="modSld">
      <pc:chgData name="Vaidas Šeferis" userId="0c9cd00a-df69-4a92-b8a7-13a2645860c9" providerId="ADAL" clId="{87566DED-E1B6-48A3-BA22-F717CDD42D33}" dt="2021-12-02T09:05:23.614" v="36" actId="20577"/>
      <pc:docMkLst>
        <pc:docMk/>
      </pc:docMkLst>
      <pc:sldChg chg="modSp mod">
        <pc:chgData name="Vaidas Šeferis" userId="0c9cd00a-df69-4a92-b8a7-13a2645860c9" providerId="ADAL" clId="{87566DED-E1B6-48A3-BA22-F717CDD42D33}" dt="2021-12-02T09:05:23.614" v="36" actId="20577"/>
        <pc:sldMkLst>
          <pc:docMk/>
          <pc:sldMk cId="3336359729" sldId="261"/>
        </pc:sldMkLst>
        <pc:spChg chg="mod">
          <ac:chgData name="Vaidas Šeferis" userId="0c9cd00a-df69-4a92-b8a7-13a2645860c9" providerId="ADAL" clId="{87566DED-E1B6-48A3-BA22-F717CDD42D33}" dt="2021-12-02T09:05:23.614" v="36" actId="20577"/>
          <ac:spMkLst>
            <pc:docMk/>
            <pc:sldMk cId="3336359729" sldId="261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9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9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0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022F-46C5-41B5-9999-4B31A65B827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KRISTIJONAS DONELAITIS</a:t>
            </a:r>
            <a:br>
              <a:rPr lang="cs-CZ" dirty="0"/>
            </a:br>
            <a:r>
              <a:rPr lang="cs-CZ" dirty="0"/>
              <a:t>1714 - 1780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414" y="1690688"/>
            <a:ext cx="7637172" cy="48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7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772" y="1206459"/>
            <a:ext cx="7632854" cy="4804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45498" y="875763"/>
            <a:ext cx="45591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Kristijonas Donelaitis byl luteránský kněz na Malé Litvě.</a:t>
            </a:r>
          </a:p>
          <a:p>
            <a:endParaRPr lang="cs-CZ" sz="3200" dirty="0"/>
          </a:p>
          <a:p>
            <a:r>
              <a:rPr lang="cs-CZ" sz="3200" dirty="0"/>
              <a:t>Absolvoval teologické studium na </a:t>
            </a:r>
            <a:r>
              <a:rPr lang="cs-CZ" sz="3200" dirty="0" err="1"/>
              <a:t>Královecké</a:t>
            </a:r>
            <a:r>
              <a:rPr lang="cs-CZ" sz="3200" dirty="0"/>
              <a:t> univerzitě.</a:t>
            </a:r>
          </a:p>
          <a:p>
            <a:endParaRPr lang="cs-CZ" sz="3200" dirty="0"/>
          </a:p>
          <a:p>
            <a:r>
              <a:rPr lang="cs-CZ" sz="3200" dirty="0"/>
              <a:t>Působil jako farář v obci </a:t>
            </a:r>
            <a:r>
              <a:rPr lang="cs-CZ" sz="3200" dirty="0" err="1"/>
              <a:t>Tolminkiemis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62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772" y="1206459"/>
            <a:ext cx="7632854" cy="4804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45498" y="875763"/>
            <a:ext cx="45591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Kristijonas Donelaitis napsal didaktický epos </a:t>
            </a:r>
          </a:p>
          <a:p>
            <a:pPr algn="ctr"/>
            <a:r>
              <a:rPr lang="cs-CZ" sz="3200" b="1" i="1" dirty="0" err="1"/>
              <a:t>Metai</a:t>
            </a:r>
            <a:r>
              <a:rPr lang="cs-CZ" sz="3200" i="1" dirty="0"/>
              <a:t> </a:t>
            </a:r>
            <a:r>
              <a:rPr lang="cs-CZ" sz="3200" dirty="0"/>
              <a:t>(„Roční doby“)</a:t>
            </a:r>
          </a:p>
          <a:p>
            <a:pPr algn="ctr"/>
            <a:r>
              <a:rPr lang="cs-CZ" sz="3200" dirty="0"/>
              <a:t>a</a:t>
            </a:r>
          </a:p>
          <a:p>
            <a:pPr algn="ctr"/>
            <a:r>
              <a:rPr lang="cs-CZ" sz="3200" dirty="0"/>
              <a:t>šest bajek</a:t>
            </a:r>
          </a:p>
          <a:p>
            <a:endParaRPr lang="cs-CZ" sz="3200" dirty="0"/>
          </a:p>
          <a:p>
            <a:r>
              <a:rPr lang="cs-CZ" sz="3200" dirty="0"/>
              <a:t>Texty vznikly někdy mezi rokem 1736 až 1775.</a:t>
            </a:r>
          </a:p>
          <a:p>
            <a:endParaRPr lang="cs-CZ" sz="3200" dirty="0"/>
          </a:p>
          <a:p>
            <a:r>
              <a:rPr lang="cs-CZ" sz="3200" dirty="0"/>
              <a:t>Za života nic z toho nevydal tiskem.</a:t>
            </a:r>
          </a:p>
        </p:txBody>
      </p:sp>
    </p:spTree>
    <p:extLst>
      <p:ext uri="{BB962C8B-B14F-4D97-AF65-F5344CB8AC3E}">
        <p14:creationId xmlns:p14="http://schemas.microsoft.com/office/powerpoint/2010/main" val="183200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772" y="1206459"/>
            <a:ext cx="7632854" cy="4804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45498" y="875763"/>
            <a:ext cx="45591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Literární dílo </a:t>
            </a:r>
            <a:r>
              <a:rPr lang="cs-CZ" sz="3200" dirty="0" err="1"/>
              <a:t>Kristijonase</a:t>
            </a:r>
            <a:r>
              <a:rPr lang="cs-CZ" sz="3200" dirty="0"/>
              <a:t> </a:t>
            </a:r>
            <a:r>
              <a:rPr lang="cs-CZ" sz="3200" dirty="0" err="1"/>
              <a:t>Donelaitise</a:t>
            </a:r>
            <a:r>
              <a:rPr lang="cs-CZ" sz="3200" dirty="0"/>
              <a:t> je základním kamenem litevské literatury. Jsou to první vskutku kvalitní literární (tzn. nenáboženské) texty evropského významu. Je to doposud nejcitovanější litevské literární dílo. Donelaitis je zakladatelem litevské literatury.</a:t>
            </a:r>
          </a:p>
        </p:txBody>
      </p:sp>
    </p:spTree>
    <p:extLst>
      <p:ext uri="{BB962C8B-B14F-4D97-AF65-F5344CB8AC3E}">
        <p14:creationId xmlns:p14="http://schemas.microsoft.com/office/powerpoint/2010/main" val="295303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0772" y="1206459"/>
            <a:ext cx="7632854" cy="4804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45498" y="875763"/>
            <a:ext cx="45591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První vydání eposu </a:t>
            </a:r>
          </a:p>
          <a:p>
            <a:r>
              <a:rPr lang="cs-CZ" sz="3200" dirty="0" err="1"/>
              <a:t>Metai</a:t>
            </a:r>
            <a:r>
              <a:rPr lang="cs-CZ" sz="3200" dirty="0"/>
              <a:t> vyšlo roku 1818 v Královci.</a:t>
            </a:r>
          </a:p>
          <a:p>
            <a:endParaRPr lang="cs-CZ" sz="3200" dirty="0"/>
          </a:p>
          <a:p>
            <a:r>
              <a:rPr lang="cs-CZ" sz="3200" dirty="0"/>
              <a:t>Dílo k tisku připravil Ludwig </a:t>
            </a:r>
            <a:r>
              <a:rPr lang="cs-CZ" sz="3200" dirty="0" err="1"/>
              <a:t>Rhesa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97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961361" y="18188"/>
            <a:ext cx="6119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Epos </a:t>
            </a:r>
            <a:r>
              <a:rPr lang="cs-CZ" sz="3200" i="1" dirty="0" err="1"/>
              <a:t>Metai</a:t>
            </a:r>
            <a:r>
              <a:rPr lang="cs-CZ" sz="3200" i="1" dirty="0"/>
              <a:t> </a:t>
            </a:r>
            <a:r>
              <a:rPr lang="cs-CZ" sz="3200" dirty="0"/>
              <a:t>je poměrně rozsáhlý básnický text – cca 3000 veršů.</a:t>
            </a:r>
          </a:p>
          <a:p>
            <a:endParaRPr lang="cs-CZ" sz="3200" dirty="0"/>
          </a:p>
          <a:p>
            <a:r>
              <a:rPr lang="cs-CZ" sz="3200" dirty="0"/>
              <a:t>Je napsán v </a:t>
            </a:r>
            <a:r>
              <a:rPr lang="cs-CZ" sz="3200" u="sng" dirty="0"/>
              <a:t>hexametru</a:t>
            </a:r>
            <a:r>
              <a:rPr lang="cs-CZ" sz="3200" dirty="0"/>
              <a:t> (jeden z antických básnických metrů)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8"/>
            <a:ext cx="596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961361" y="18188"/>
            <a:ext cx="611902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Originální text neměl žádný „zastřešující“ název. Donelaitis pojmenoval pouze jednotlivé části eposu a to následovně:</a:t>
            </a:r>
          </a:p>
          <a:p>
            <a:endParaRPr lang="cs-CZ" sz="3200" dirty="0"/>
          </a:p>
          <a:p>
            <a:r>
              <a:rPr lang="cs-CZ" sz="3200" i="1" dirty="0" err="1"/>
              <a:t>Pavasario</a:t>
            </a:r>
            <a:r>
              <a:rPr lang="cs-CZ" sz="3200" i="1" dirty="0"/>
              <a:t> </a:t>
            </a:r>
            <a:r>
              <a:rPr lang="lt-LT" sz="3200" i="1" dirty="0"/>
              <a:t>link</a:t>
            </a:r>
            <a:r>
              <a:rPr lang="cs-CZ" sz="3200" i="1" dirty="0"/>
              <a:t>s</a:t>
            </a:r>
            <a:r>
              <a:rPr lang="lt-LT" sz="3200" i="1" dirty="0" err="1"/>
              <a:t>mybės</a:t>
            </a:r>
            <a:r>
              <a:rPr lang="lt-LT" sz="3200" i="1" dirty="0"/>
              <a:t> </a:t>
            </a:r>
            <a:r>
              <a:rPr lang="lt-LT" sz="3200" dirty="0"/>
              <a:t>– </a:t>
            </a:r>
            <a:r>
              <a:rPr lang="cs-CZ" sz="3200" dirty="0"/>
              <a:t>Jarní radovánky</a:t>
            </a:r>
          </a:p>
          <a:p>
            <a:endParaRPr lang="cs-CZ" sz="3200" dirty="0"/>
          </a:p>
          <a:p>
            <a:r>
              <a:rPr lang="cs-CZ" sz="3200" i="1" dirty="0" err="1"/>
              <a:t>Vasaros</a:t>
            </a:r>
            <a:r>
              <a:rPr lang="cs-CZ" sz="3200" i="1" dirty="0"/>
              <a:t> </a:t>
            </a:r>
            <a:r>
              <a:rPr lang="cs-CZ" sz="3200" i="1" dirty="0" err="1"/>
              <a:t>darbai</a:t>
            </a:r>
            <a:r>
              <a:rPr lang="cs-CZ" sz="3200" i="1" dirty="0"/>
              <a:t> </a:t>
            </a:r>
            <a:r>
              <a:rPr lang="cs-CZ" sz="3200" dirty="0"/>
              <a:t>– Letní práce</a:t>
            </a:r>
          </a:p>
          <a:p>
            <a:endParaRPr lang="cs-CZ" sz="3200" dirty="0"/>
          </a:p>
          <a:p>
            <a:r>
              <a:rPr lang="cs-CZ" sz="3200" i="1" dirty="0" err="1"/>
              <a:t>Rudenio</a:t>
            </a:r>
            <a:r>
              <a:rPr lang="cs-CZ" sz="3200" i="1" dirty="0"/>
              <a:t> </a:t>
            </a:r>
            <a:r>
              <a:rPr lang="lt-LT" sz="3200" i="1" dirty="0"/>
              <a:t>gėrybės </a:t>
            </a:r>
            <a:r>
              <a:rPr lang="lt-LT" sz="3200" dirty="0"/>
              <a:t>– </a:t>
            </a:r>
            <a:r>
              <a:rPr lang="cs-CZ" sz="3200" dirty="0"/>
              <a:t>Podzimní dary</a:t>
            </a:r>
          </a:p>
          <a:p>
            <a:endParaRPr lang="cs-CZ" sz="3200" dirty="0"/>
          </a:p>
          <a:p>
            <a:r>
              <a:rPr lang="lt-LT" sz="3200" i="1" dirty="0"/>
              <a:t>Žiemos rūpesčiai </a:t>
            </a:r>
            <a:r>
              <a:rPr lang="lt-LT" sz="3200" dirty="0"/>
              <a:t>– </a:t>
            </a:r>
            <a:r>
              <a:rPr lang="cs-CZ" sz="3200" dirty="0"/>
              <a:t>Zimní starosti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8"/>
            <a:ext cx="596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961361" y="18188"/>
            <a:ext cx="611902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Název </a:t>
            </a:r>
            <a:r>
              <a:rPr lang="cs-CZ" sz="3200" i="1" dirty="0" err="1"/>
              <a:t>Metai</a:t>
            </a:r>
            <a:r>
              <a:rPr lang="cs-CZ" sz="3200" i="1" dirty="0"/>
              <a:t> </a:t>
            </a:r>
            <a:r>
              <a:rPr lang="cs-CZ" sz="3200" dirty="0"/>
              <a:t>není původní: navrhl jej Ludwig </a:t>
            </a:r>
            <a:r>
              <a:rPr lang="cs-CZ" sz="3200" dirty="0" err="1"/>
              <a:t>Rhesa</a:t>
            </a:r>
            <a:r>
              <a:rPr lang="cs-CZ" sz="3200" dirty="0"/>
              <a:t> (</a:t>
            </a:r>
            <a:r>
              <a:rPr lang="cs-CZ" sz="3200" i="1" dirty="0"/>
              <a:t>„</a:t>
            </a:r>
            <a:r>
              <a:rPr lang="cs-CZ" sz="3200" i="1" dirty="0" err="1"/>
              <a:t>Das</a:t>
            </a:r>
            <a:r>
              <a:rPr lang="cs-CZ" sz="3200" i="1" dirty="0"/>
              <a:t> </a:t>
            </a:r>
            <a:r>
              <a:rPr lang="cs-CZ" sz="3200" i="1" dirty="0" err="1"/>
              <a:t>Jahr</a:t>
            </a:r>
            <a:r>
              <a:rPr lang="cs-CZ" sz="3200" i="1" dirty="0"/>
              <a:t> in </a:t>
            </a:r>
            <a:r>
              <a:rPr lang="cs-CZ" sz="3200" i="1" dirty="0" err="1"/>
              <a:t>vier</a:t>
            </a:r>
            <a:r>
              <a:rPr lang="cs-CZ" sz="3200" i="1" dirty="0"/>
              <a:t> </a:t>
            </a:r>
            <a:r>
              <a:rPr lang="de-DE" sz="3200" i="1" dirty="0"/>
              <a:t>Gesängen</a:t>
            </a:r>
            <a:r>
              <a:rPr lang="cs-CZ" sz="3200" i="1" dirty="0"/>
              <a:t>“</a:t>
            </a:r>
            <a:r>
              <a:rPr lang="cs-CZ" sz="3200" dirty="0"/>
              <a:t>) a pozdější badatelé jej převzali.</a:t>
            </a:r>
          </a:p>
          <a:p>
            <a:endParaRPr lang="cs-CZ" sz="3200" dirty="0"/>
          </a:p>
          <a:p>
            <a:r>
              <a:rPr lang="cs-CZ" sz="3200" dirty="0"/>
              <a:t>Také není známé pořadí jednotlivých částí tohoto eposu, Donelaitis se nikde nevyjádřil, v jakém pořadí zamýšlel části uspořádat.</a:t>
            </a:r>
          </a:p>
          <a:p>
            <a:endParaRPr lang="cs-CZ" sz="3200" dirty="0"/>
          </a:p>
          <a:p>
            <a:r>
              <a:rPr lang="cs-CZ" sz="2400" dirty="0"/>
              <a:t>Podrobněji viz </a:t>
            </a:r>
            <a:r>
              <a:rPr lang="cs-CZ" sz="2400" dirty="0" err="1"/>
              <a:t>videopřednášku</a:t>
            </a:r>
            <a:r>
              <a:rPr lang="cs-CZ" sz="2400"/>
              <a:t>:</a:t>
            </a:r>
          </a:p>
          <a:p>
            <a:endParaRPr lang="cs-CZ" sz="2400" dirty="0"/>
          </a:p>
          <a:p>
            <a:r>
              <a:rPr lang="cs-CZ" sz="2400" dirty="0">
                <a:solidFill>
                  <a:srgbClr val="0070C0"/>
                </a:solidFill>
              </a:rPr>
              <a:t>https://medial.phil.muni.cz/Player/Cca3dB4g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8"/>
            <a:ext cx="596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97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Širokoúhlá obrazovka</PresentationFormat>
  <Paragraphs>38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KRISTIJONAS DONELAITIS 1714 - 1780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126</cp:revision>
  <dcterms:created xsi:type="dcterms:W3CDTF">2017-04-02T07:56:29Z</dcterms:created>
  <dcterms:modified xsi:type="dcterms:W3CDTF">2021-12-02T09:05:31Z</dcterms:modified>
</cp:coreProperties>
</file>