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5" r:id="rId6"/>
    <p:sldId id="261" r:id="rId7"/>
    <p:sldId id="262" r:id="rId8"/>
    <p:sldId id="263" r:id="rId9"/>
    <p:sldId id="273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idas Šeferis" userId="0c9cd00a-df69-4a92-b8a7-13a2645860c9" providerId="ADAL" clId="{01DDD0B5-E81A-4CAF-8315-644BF84D0F14}"/>
    <pc:docChg chg="modSld">
      <pc:chgData name="Vaidas Šeferis" userId="0c9cd00a-df69-4a92-b8a7-13a2645860c9" providerId="ADAL" clId="{01DDD0B5-E81A-4CAF-8315-644BF84D0F14}" dt="2021-12-09T08:18:53.807" v="5" actId="6549"/>
      <pc:docMkLst>
        <pc:docMk/>
      </pc:docMkLst>
      <pc:sldChg chg="modSp mod">
        <pc:chgData name="Vaidas Šeferis" userId="0c9cd00a-df69-4a92-b8a7-13a2645860c9" providerId="ADAL" clId="{01DDD0B5-E81A-4CAF-8315-644BF84D0F14}" dt="2021-12-09T08:16:00.349" v="0" actId="6549"/>
        <pc:sldMkLst>
          <pc:docMk/>
          <pc:sldMk cId="1633491815" sldId="258"/>
        </pc:sldMkLst>
        <pc:spChg chg="mod">
          <ac:chgData name="Vaidas Šeferis" userId="0c9cd00a-df69-4a92-b8a7-13a2645860c9" providerId="ADAL" clId="{01DDD0B5-E81A-4CAF-8315-644BF84D0F14}" dt="2021-12-09T08:16:00.349" v="0" actId="6549"/>
          <ac:spMkLst>
            <pc:docMk/>
            <pc:sldMk cId="1633491815" sldId="258"/>
            <ac:spMk id="2" creationId="{00000000-0000-0000-0000-000000000000}"/>
          </ac:spMkLst>
        </pc:spChg>
      </pc:sldChg>
      <pc:sldChg chg="modSp mod">
        <pc:chgData name="Vaidas Šeferis" userId="0c9cd00a-df69-4a92-b8a7-13a2645860c9" providerId="ADAL" clId="{01DDD0B5-E81A-4CAF-8315-644BF84D0F14}" dt="2021-12-09T08:16:12.800" v="1" actId="6549"/>
        <pc:sldMkLst>
          <pc:docMk/>
          <pc:sldMk cId="4115937555" sldId="259"/>
        </pc:sldMkLst>
        <pc:spChg chg="mod">
          <ac:chgData name="Vaidas Šeferis" userId="0c9cd00a-df69-4a92-b8a7-13a2645860c9" providerId="ADAL" clId="{01DDD0B5-E81A-4CAF-8315-644BF84D0F14}" dt="2021-12-09T08:16:12.800" v="1" actId="6549"/>
          <ac:spMkLst>
            <pc:docMk/>
            <pc:sldMk cId="4115937555" sldId="259"/>
            <ac:spMk id="2" creationId="{00000000-0000-0000-0000-000000000000}"/>
          </ac:spMkLst>
        </pc:spChg>
      </pc:sldChg>
      <pc:sldChg chg="modSp mod">
        <pc:chgData name="Vaidas Šeferis" userId="0c9cd00a-df69-4a92-b8a7-13a2645860c9" providerId="ADAL" clId="{01DDD0B5-E81A-4CAF-8315-644BF84D0F14}" dt="2021-12-09T08:16:23.776" v="2" actId="6549"/>
        <pc:sldMkLst>
          <pc:docMk/>
          <pc:sldMk cId="2115656168" sldId="260"/>
        </pc:sldMkLst>
        <pc:spChg chg="mod">
          <ac:chgData name="Vaidas Šeferis" userId="0c9cd00a-df69-4a92-b8a7-13a2645860c9" providerId="ADAL" clId="{01DDD0B5-E81A-4CAF-8315-644BF84D0F14}" dt="2021-12-09T08:16:23.776" v="2" actId="6549"/>
          <ac:spMkLst>
            <pc:docMk/>
            <pc:sldMk cId="2115656168" sldId="260"/>
            <ac:spMk id="2" creationId="{00000000-0000-0000-0000-000000000000}"/>
          </ac:spMkLst>
        </pc:spChg>
      </pc:sldChg>
      <pc:sldChg chg="modSp mod">
        <pc:chgData name="Vaidas Šeferis" userId="0c9cd00a-df69-4a92-b8a7-13a2645860c9" providerId="ADAL" clId="{01DDD0B5-E81A-4CAF-8315-644BF84D0F14}" dt="2021-12-09T08:16:54.373" v="3" actId="6549"/>
        <pc:sldMkLst>
          <pc:docMk/>
          <pc:sldMk cId="1054597735" sldId="261"/>
        </pc:sldMkLst>
        <pc:spChg chg="mod">
          <ac:chgData name="Vaidas Šeferis" userId="0c9cd00a-df69-4a92-b8a7-13a2645860c9" providerId="ADAL" clId="{01DDD0B5-E81A-4CAF-8315-644BF84D0F14}" dt="2021-12-09T08:16:54.373" v="3" actId="6549"/>
          <ac:spMkLst>
            <pc:docMk/>
            <pc:sldMk cId="1054597735" sldId="261"/>
            <ac:spMk id="2" creationId="{00000000-0000-0000-0000-000000000000}"/>
          </ac:spMkLst>
        </pc:spChg>
      </pc:sldChg>
      <pc:sldChg chg="modSp mod">
        <pc:chgData name="Vaidas Šeferis" userId="0c9cd00a-df69-4a92-b8a7-13a2645860c9" providerId="ADAL" clId="{01DDD0B5-E81A-4CAF-8315-644BF84D0F14}" dt="2021-12-09T08:17:50.529" v="4" actId="6549"/>
        <pc:sldMkLst>
          <pc:docMk/>
          <pc:sldMk cId="4113555082" sldId="262"/>
        </pc:sldMkLst>
        <pc:spChg chg="mod">
          <ac:chgData name="Vaidas Šeferis" userId="0c9cd00a-df69-4a92-b8a7-13a2645860c9" providerId="ADAL" clId="{01DDD0B5-E81A-4CAF-8315-644BF84D0F14}" dt="2021-12-09T08:17:50.529" v="4" actId="6549"/>
          <ac:spMkLst>
            <pc:docMk/>
            <pc:sldMk cId="4113555082" sldId="262"/>
            <ac:spMk id="2" creationId="{00000000-0000-0000-0000-000000000000}"/>
          </ac:spMkLst>
        </pc:spChg>
      </pc:sldChg>
      <pc:sldChg chg="modSp mod">
        <pc:chgData name="Vaidas Šeferis" userId="0c9cd00a-df69-4a92-b8a7-13a2645860c9" providerId="ADAL" clId="{01DDD0B5-E81A-4CAF-8315-644BF84D0F14}" dt="2021-12-09T08:18:53.807" v="5" actId="6549"/>
        <pc:sldMkLst>
          <pc:docMk/>
          <pc:sldMk cId="3522815679" sldId="263"/>
        </pc:sldMkLst>
        <pc:spChg chg="mod">
          <ac:chgData name="Vaidas Šeferis" userId="0c9cd00a-df69-4a92-b8a7-13a2645860c9" providerId="ADAL" clId="{01DDD0B5-E81A-4CAF-8315-644BF84D0F14}" dt="2021-12-09T08:18:53.807" v="5" actId="6549"/>
          <ac:spMkLst>
            <pc:docMk/>
            <pc:sldMk cId="3522815679" sldId="263"/>
            <ac:spMk id="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09.12.2021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6028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09.12.2021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6941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09.12.2021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7822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09.12.2021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7314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09.12.2021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188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09.12.2021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6181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09.12.2021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8165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09.12.2021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4129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09.12.2021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9945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09.12.2021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0131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09.12.2021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3039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5022F-46C5-41B5-9999-4B31A65B8277}" type="datetimeFigureOut">
              <a:rPr lang="cs-CZ" smtClean="0"/>
              <a:t>09.12.2021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426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l="28951" t="1213" r="30096" b="-1213"/>
          <a:stretch/>
        </p:blipFill>
        <p:spPr>
          <a:xfrm>
            <a:off x="1159099" y="233664"/>
            <a:ext cx="2768958" cy="424747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160" y="110393"/>
            <a:ext cx="5456349" cy="425724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28789" y="4367633"/>
            <a:ext cx="118228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Tvorba </a:t>
            </a:r>
            <a:r>
              <a:rPr lang="cs-CZ" sz="2400" dirty="0" err="1"/>
              <a:t>Donelaitise</a:t>
            </a:r>
            <a:r>
              <a:rPr lang="cs-CZ" sz="2400" dirty="0"/>
              <a:t> vznikala na Malé Litvě a byla určena čtenářům v Prusku: především kněžím litevského původu, tzn. vrstevníkům </a:t>
            </a:r>
            <a:r>
              <a:rPr lang="cs-CZ" sz="2400" dirty="0" err="1"/>
              <a:t>Donelaitise</a:t>
            </a:r>
            <a:r>
              <a:rPr lang="cs-CZ" sz="2400" dirty="0"/>
              <a:t>. Je možné, že úryvky z </a:t>
            </a:r>
            <a:r>
              <a:rPr lang="cs-CZ" sz="2400" i="1" dirty="0" err="1"/>
              <a:t>Metai</a:t>
            </a:r>
            <a:r>
              <a:rPr lang="cs-CZ" sz="2400" i="1" dirty="0"/>
              <a:t> </a:t>
            </a:r>
            <a:r>
              <a:rPr lang="cs-CZ" sz="2400" dirty="0"/>
              <a:t>používal při kázání. </a:t>
            </a:r>
            <a:r>
              <a:rPr lang="cs-CZ" sz="2400" dirty="0" err="1"/>
              <a:t>Donelaitis</a:t>
            </a:r>
            <a:r>
              <a:rPr lang="cs-CZ" sz="2400" dirty="0"/>
              <a:t> však ve své tvorbě vůbec </a:t>
            </a:r>
            <a:r>
              <a:rPr lang="cs-CZ" sz="2400" b="1" u="sng" dirty="0"/>
              <a:t>ne</a:t>
            </a:r>
            <a:r>
              <a:rPr lang="cs-CZ" sz="2400" dirty="0"/>
              <a:t>reflektoval Velkou Litvu a tamní Litevce. V jeho tvorbě ještě nejsou žádné známky národního obrození či státoprávního smýšlení. Sociální obzor </a:t>
            </a:r>
            <a:r>
              <a:rPr lang="cs-CZ" sz="2400" i="1" dirty="0" err="1"/>
              <a:t>Metai</a:t>
            </a:r>
            <a:r>
              <a:rPr lang="cs-CZ" sz="2400" i="1" dirty="0"/>
              <a:t> </a:t>
            </a:r>
            <a:r>
              <a:rPr lang="cs-CZ" sz="2400" dirty="0"/>
              <a:t>je „uzavřen“ pouze v lokální vesnické komunitě Litevců a má především morální poslání, nikoli obrozenecké.</a:t>
            </a:r>
          </a:p>
        </p:txBody>
      </p:sp>
    </p:spTree>
    <p:extLst>
      <p:ext uri="{BB962C8B-B14F-4D97-AF65-F5344CB8AC3E}">
        <p14:creationId xmlns:p14="http://schemas.microsoft.com/office/powerpoint/2010/main" val="709621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9" y="620689"/>
            <a:ext cx="59531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384032" y="4383031"/>
            <a:ext cx="31399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Jonas </a:t>
            </a:r>
            <a:r>
              <a:rPr lang="cs-CZ" dirty="0" err="1"/>
              <a:t>Basanavičius</a:t>
            </a:r>
            <a:r>
              <a:rPr lang="cs-CZ" dirty="0"/>
              <a:t> (1851-1927)</a:t>
            </a:r>
          </a:p>
          <a:p>
            <a:r>
              <a:rPr lang="cs-CZ" dirty="0"/>
              <a:t> </a:t>
            </a:r>
          </a:p>
          <a:p>
            <a:r>
              <a:rPr lang="cs-CZ" dirty="0"/>
              <a:t>v Praze: 1882 - 1884</a:t>
            </a:r>
          </a:p>
        </p:txBody>
      </p:sp>
    </p:spTree>
    <p:extLst>
      <p:ext uri="{BB962C8B-B14F-4D97-AF65-F5344CB8AC3E}">
        <p14:creationId xmlns:p14="http://schemas.microsoft.com/office/powerpoint/2010/main" val="2179074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mab.lt/assets/images/parodos2013/ausr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850" y="290790"/>
            <a:ext cx="3520311" cy="532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Image result for Basanavicius aušra"/>
          <p:cNvSpPr>
            <a:spLocks noChangeAspect="1" noChangeArrowheads="1"/>
          </p:cNvSpPr>
          <p:nvPr/>
        </p:nvSpPr>
        <p:spPr bwMode="auto">
          <a:xfrm>
            <a:off x="1679575" y="-1790700"/>
            <a:ext cx="24384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" name="AutoShape 6" descr="Image result for Basanavicius aušra"/>
          <p:cNvSpPr>
            <a:spLocks noChangeAspect="1" noChangeArrowheads="1"/>
          </p:cNvSpPr>
          <p:nvPr/>
        </p:nvSpPr>
        <p:spPr bwMode="auto">
          <a:xfrm>
            <a:off x="1831975" y="-1638300"/>
            <a:ext cx="24384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3864005" y="6303697"/>
            <a:ext cx="3052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Praha-Vinohrady, Balbínova 15</a:t>
            </a:r>
          </a:p>
        </p:txBody>
      </p:sp>
      <p:pic>
        <p:nvPicPr>
          <p:cNvPr id="5130" name="Picture 10" descr="Image result for Basanavicius Prahoj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5" y="4509121"/>
            <a:ext cx="3290107" cy="219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8" y="284042"/>
            <a:ext cx="3672408" cy="413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251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Četba předmluvy k prvnímu číslu časopisu „</a:t>
            </a:r>
            <a:r>
              <a:rPr lang="cs-CZ" dirty="0" err="1"/>
              <a:t>Auszra</a:t>
            </a:r>
            <a:r>
              <a:rPr lang="cs-CZ" dirty="0"/>
              <a:t>“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9705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37961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3215" y="0"/>
            <a:ext cx="4958785" cy="68580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937961" y="953037"/>
            <a:ext cx="229525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err="1"/>
              <a:t>Vincas</a:t>
            </a:r>
            <a:r>
              <a:rPr lang="cs-CZ" sz="2000" b="1" dirty="0"/>
              <a:t> </a:t>
            </a:r>
            <a:r>
              <a:rPr lang="cs-CZ" sz="2000" b="1" dirty="0" err="1"/>
              <a:t>Kudirka</a:t>
            </a:r>
            <a:endParaRPr lang="cs-CZ" sz="2000" b="1" dirty="0"/>
          </a:p>
          <a:p>
            <a:pPr algn="ctr"/>
            <a:r>
              <a:rPr lang="cs-CZ" sz="2000" b="1" dirty="0"/>
              <a:t>1858 – 1899</a:t>
            </a:r>
          </a:p>
          <a:p>
            <a:endParaRPr lang="cs-CZ" dirty="0"/>
          </a:p>
          <a:p>
            <a:r>
              <a:rPr lang="cs-CZ" dirty="0"/>
              <a:t>Zakladatel časopisu </a:t>
            </a:r>
            <a:r>
              <a:rPr lang="cs-CZ" b="1" dirty="0" err="1"/>
              <a:t>Varpas</a:t>
            </a:r>
            <a:r>
              <a:rPr lang="cs-CZ" dirty="0"/>
              <a:t> (Zvon), 1889-1905.</a:t>
            </a:r>
          </a:p>
          <a:p>
            <a:endParaRPr lang="cs-CZ" dirty="0"/>
          </a:p>
          <a:p>
            <a:r>
              <a:rPr lang="cs-CZ" dirty="0"/>
              <a:t>Autor hudby a slov litevské hymny</a:t>
            </a:r>
          </a:p>
          <a:p>
            <a:endParaRPr lang="cs-CZ" dirty="0"/>
          </a:p>
          <a:p>
            <a:r>
              <a:rPr lang="cs-CZ" dirty="0"/>
              <a:t>Vůdčí osobnost národního obrození</a:t>
            </a:r>
          </a:p>
        </p:txBody>
      </p:sp>
    </p:spTree>
    <p:extLst>
      <p:ext uri="{BB962C8B-B14F-4D97-AF65-F5344CB8AC3E}">
        <p14:creationId xmlns:p14="http://schemas.microsoft.com/office/powerpoint/2010/main" val="2373817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615578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615578" y="1120461"/>
            <a:ext cx="357642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Jonas </a:t>
            </a:r>
            <a:r>
              <a:rPr lang="cs-CZ" b="1" dirty="0" err="1"/>
              <a:t>Mačiulis</a:t>
            </a:r>
            <a:r>
              <a:rPr lang="cs-CZ" b="1" dirty="0"/>
              <a:t> </a:t>
            </a:r>
            <a:r>
              <a:rPr lang="cs-CZ" b="1" dirty="0" err="1"/>
              <a:t>MAIRONIS</a:t>
            </a:r>
            <a:endParaRPr lang="cs-CZ" b="1" dirty="0"/>
          </a:p>
          <a:p>
            <a:pPr algn="ctr"/>
            <a:r>
              <a:rPr lang="cs-CZ" b="1" dirty="0"/>
              <a:t>1862-1932</a:t>
            </a:r>
          </a:p>
          <a:p>
            <a:endParaRPr lang="cs-CZ" dirty="0"/>
          </a:p>
          <a:p>
            <a:r>
              <a:rPr lang="cs-CZ" dirty="0"/>
              <a:t>Kněz, básník, literární historik</a:t>
            </a:r>
          </a:p>
          <a:p>
            <a:endParaRPr lang="cs-CZ" dirty="0"/>
          </a:p>
          <a:p>
            <a:r>
              <a:rPr lang="cs-CZ" dirty="0"/>
              <a:t>Nejdůležitější postava litevské literatury období národního obrození.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2777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29188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838682" y="1970468"/>
            <a:ext cx="448184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b="1" dirty="0"/>
              <a:t>„Pavasario balsai“, </a:t>
            </a:r>
            <a:r>
              <a:rPr lang="cs-CZ" sz="2000" b="1" dirty="0"/>
              <a:t>1895</a:t>
            </a:r>
          </a:p>
          <a:p>
            <a:endParaRPr lang="cs-CZ" dirty="0"/>
          </a:p>
          <a:p>
            <a:endParaRPr lang="lt-LT" dirty="0"/>
          </a:p>
          <a:p>
            <a:r>
              <a:rPr lang="cs-CZ" dirty="0"/>
              <a:t>Sbírka básní </a:t>
            </a:r>
            <a:r>
              <a:rPr lang="cs-CZ" b="1" dirty="0" err="1"/>
              <a:t>Maironise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dirty="0"/>
              <a:t>Ústřední literární událost doby národního obrození. </a:t>
            </a:r>
            <a:endParaRPr lang="lt-LT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4462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12" y="987959"/>
            <a:ext cx="11140225" cy="587004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258355" y="193183"/>
            <a:ext cx="4391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Četba </a:t>
            </a:r>
            <a:r>
              <a:rPr lang="lt-LT" dirty="0" err="1"/>
              <a:t>Maironisovy</a:t>
            </a:r>
            <a:r>
              <a:rPr lang="lt-LT" dirty="0"/>
              <a:t> </a:t>
            </a:r>
            <a:r>
              <a:rPr lang="cs-CZ" dirty="0"/>
              <a:t>básně </a:t>
            </a:r>
            <a:r>
              <a:rPr lang="cs-CZ" i="1" dirty="0" err="1"/>
              <a:t>Trak</a:t>
            </a:r>
            <a:r>
              <a:rPr lang="lt-LT" i="1" dirty="0"/>
              <a:t>ų pilis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3555331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155323" y="244699"/>
            <a:ext cx="6336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POČÁTKY LITEVSKÉHO NÁRODNÍHO OBROZENÍ</a:t>
            </a:r>
          </a:p>
          <a:p>
            <a:pPr algn="ctr"/>
            <a:r>
              <a:rPr lang="cs-CZ" b="1" dirty="0"/>
              <a:t>V POLOVINĚ 19. STOLETÍ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107582" y="891030"/>
            <a:ext cx="96076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Hlavní aspekty předurčující vývoj litevského obrození:</a:t>
            </a:r>
          </a:p>
          <a:p>
            <a:endParaRPr lang="cs-CZ" sz="2000" dirty="0"/>
          </a:p>
          <a:p>
            <a:r>
              <a:rPr lang="cs-CZ" sz="2000" dirty="0"/>
              <a:t>1. Postupný vzestup etnické identity: nejednoznačný vztah litevské a polské šlechty (příklad: </a:t>
            </a:r>
            <a:r>
              <a:rPr lang="cs-CZ" sz="2000" dirty="0" err="1"/>
              <a:t>Dionizas</a:t>
            </a:r>
            <a:r>
              <a:rPr lang="cs-CZ" sz="2000" dirty="0"/>
              <a:t> </a:t>
            </a:r>
            <a:r>
              <a:rPr lang="cs-CZ" sz="2000" dirty="0" err="1"/>
              <a:t>Poška</a:t>
            </a:r>
            <a:r>
              <a:rPr lang="cs-CZ" sz="2000" dirty="0"/>
              <a:t> (1765 – 1830) a jeho </a:t>
            </a:r>
            <a:r>
              <a:rPr lang="cs-CZ" sz="2000" i="1" dirty="0" err="1"/>
              <a:t>Baublys</a:t>
            </a:r>
            <a:r>
              <a:rPr lang="cs-CZ" sz="2000" i="1" dirty="0"/>
              <a:t> – </a:t>
            </a:r>
            <a:r>
              <a:rPr lang="cs-CZ" sz="2000" dirty="0"/>
              <a:t>první litevské muzeum, 1812).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146" y="2561219"/>
            <a:ext cx="4191000" cy="41052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293" y="2525936"/>
            <a:ext cx="5615585" cy="414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91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155323" y="244699"/>
            <a:ext cx="6336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POČÁTKY LITEVSKÉHO NÁRODNÍHO OBROZENÍ</a:t>
            </a:r>
          </a:p>
          <a:p>
            <a:pPr algn="ctr"/>
            <a:r>
              <a:rPr lang="cs-CZ" b="1" dirty="0"/>
              <a:t>V POLOVINĚ 19. STOLETÍ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107582" y="891030"/>
            <a:ext cx="96076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Hlavní aspekty předurčující vývoj litevského obrození:</a:t>
            </a:r>
          </a:p>
          <a:p>
            <a:endParaRPr lang="cs-CZ" sz="2000" dirty="0"/>
          </a:p>
          <a:p>
            <a:r>
              <a:rPr lang="cs-CZ" sz="2000" dirty="0"/>
              <a:t>2. Postupný vzestup etnické identity: první náznaky litevské jazykové emancipace. Příklad: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586" y="1906693"/>
            <a:ext cx="3174332" cy="4731924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6465193" y="2434106"/>
            <a:ext cx="32454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b="1" dirty="0" err="1"/>
              <a:t>Philipp</a:t>
            </a:r>
            <a:r>
              <a:rPr lang="lt-LT" sz="2000" b="1" dirty="0"/>
              <a:t> </a:t>
            </a:r>
            <a:r>
              <a:rPr lang="lt-LT" sz="2000" b="1" dirty="0" err="1"/>
              <a:t>Ruhig</a:t>
            </a:r>
            <a:endParaRPr lang="lt-LT" sz="2000" b="1" dirty="0"/>
          </a:p>
          <a:p>
            <a:endParaRPr lang="lt-LT" sz="2000" dirty="0"/>
          </a:p>
          <a:p>
            <a:r>
              <a:rPr lang="cs-CZ" sz="2000" i="1" dirty="0"/>
              <a:t>Rozbor litevského jazyka a jeho původu, podstaty a vlastností</a:t>
            </a:r>
            <a:r>
              <a:rPr lang="cs-CZ" sz="2000" dirty="0"/>
              <a:t>, 1745, Královec</a:t>
            </a:r>
          </a:p>
          <a:p>
            <a:endParaRPr lang="cs-CZ" sz="2000" dirty="0"/>
          </a:p>
          <a:p>
            <a:r>
              <a:rPr lang="cs-CZ" sz="2000" dirty="0"/>
              <a:t>Obhajoba litevštiny jako svébytného, starého a hodnotného jazyka.</a:t>
            </a:r>
          </a:p>
        </p:txBody>
      </p:sp>
    </p:spTree>
    <p:extLst>
      <p:ext uri="{BB962C8B-B14F-4D97-AF65-F5344CB8AC3E}">
        <p14:creationId xmlns:p14="http://schemas.microsoft.com/office/powerpoint/2010/main" val="4115937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155323" y="244699"/>
            <a:ext cx="6336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POČÁTKY LITEVSKÉHO NÁRODNÍHO OBROZENÍ</a:t>
            </a:r>
          </a:p>
          <a:p>
            <a:pPr algn="ctr"/>
            <a:r>
              <a:rPr lang="cs-CZ" b="1" dirty="0"/>
              <a:t>V POLOVINĚ 19. STOLETÍ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107582" y="891030"/>
            <a:ext cx="96076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Hlavní aspekty předurčující vývoj litevského obrození:</a:t>
            </a:r>
          </a:p>
          <a:p>
            <a:endParaRPr lang="cs-CZ" sz="2000" dirty="0"/>
          </a:p>
          <a:p>
            <a:r>
              <a:rPr lang="cs-CZ" sz="2000" dirty="0"/>
              <a:t>3. Postupný vzestup etnické identity: lidová slovesnost v hledáčku intelektuálů. Příklad: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515905" y="2126161"/>
            <a:ext cx="30458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b="1" dirty="0" err="1"/>
              <a:t>Ludwig</a:t>
            </a:r>
            <a:r>
              <a:rPr lang="lt-LT" sz="2000" b="1" dirty="0"/>
              <a:t> </a:t>
            </a:r>
            <a:r>
              <a:rPr lang="lt-LT" sz="2000" b="1" dirty="0" err="1"/>
              <a:t>Rhesa</a:t>
            </a:r>
            <a:endParaRPr lang="lt-LT" sz="2000" b="1" dirty="0"/>
          </a:p>
          <a:p>
            <a:endParaRPr lang="lt-LT" sz="2000" dirty="0"/>
          </a:p>
          <a:p>
            <a:r>
              <a:rPr lang="lt-LT" sz="2000" i="1" dirty="0"/>
              <a:t>Dainos </a:t>
            </a:r>
            <a:r>
              <a:rPr lang="lt-LT" sz="2000" i="1" dirty="0" err="1"/>
              <a:t>oder</a:t>
            </a:r>
            <a:r>
              <a:rPr lang="lt-LT" sz="2000" i="1" dirty="0"/>
              <a:t> </a:t>
            </a:r>
            <a:r>
              <a:rPr lang="lt-LT" sz="2000" i="1" dirty="0" err="1"/>
              <a:t>Litthauische</a:t>
            </a:r>
            <a:r>
              <a:rPr lang="lt-LT" sz="2000" i="1" dirty="0"/>
              <a:t> </a:t>
            </a:r>
            <a:r>
              <a:rPr lang="lt-LT" sz="2000" i="1" dirty="0" err="1"/>
              <a:t>Volkslieder</a:t>
            </a:r>
            <a:r>
              <a:rPr lang="cs-CZ" sz="2000" dirty="0"/>
              <a:t>, 1825, Královec</a:t>
            </a:r>
          </a:p>
          <a:p>
            <a:endParaRPr lang="cs-CZ" sz="2000" dirty="0"/>
          </a:p>
          <a:p>
            <a:r>
              <a:rPr lang="cs-CZ" sz="2000" dirty="0"/>
              <a:t>První sbírka litevských národních písní.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20" y="1906693"/>
            <a:ext cx="2927285" cy="493247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1725" y="1906693"/>
            <a:ext cx="3068830" cy="4951307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629395" y="4275785"/>
            <a:ext cx="19447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František Ladislav Čelakovský</a:t>
            </a:r>
          </a:p>
          <a:p>
            <a:endParaRPr lang="cs-CZ" dirty="0"/>
          </a:p>
          <a:p>
            <a:r>
              <a:rPr lang="cs-CZ" dirty="0"/>
              <a:t>Překlad </a:t>
            </a:r>
            <a:r>
              <a:rPr lang="cs-CZ" dirty="0" err="1"/>
              <a:t>Rhesovy</a:t>
            </a:r>
            <a:r>
              <a:rPr lang="cs-CZ" dirty="0"/>
              <a:t> sbírky litevských písní, Praha 1827</a:t>
            </a:r>
          </a:p>
          <a:p>
            <a:endParaRPr lang="cs-CZ" dirty="0"/>
          </a:p>
          <a:p>
            <a:r>
              <a:rPr lang="cs-CZ" dirty="0"/>
              <a:t>Počátky české baltistiky.</a:t>
            </a:r>
          </a:p>
        </p:txBody>
      </p:sp>
    </p:spTree>
    <p:extLst>
      <p:ext uri="{BB962C8B-B14F-4D97-AF65-F5344CB8AC3E}">
        <p14:creationId xmlns:p14="http://schemas.microsoft.com/office/powerpoint/2010/main" val="2115656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8" y="0"/>
            <a:ext cx="5759204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547712" y="5120902"/>
            <a:ext cx="26038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František Ladislav</a:t>
            </a:r>
          </a:p>
          <a:p>
            <a:pPr algn="ctr"/>
            <a:r>
              <a:rPr lang="cs-CZ" dirty="0"/>
              <a:t>Čelakovský</a:t>
            </a:r>
          </a:p>
          <a:p>
            <a:pPr algn="ctr"/>
            <a:r>
              <a:rPr lang="cs-CZ" dirty="0"/>
              <a:t>(1799-1852)</a:t>
            </a:r>
          </a:p>
          <a:p>
            <a:pPr algn="ctr"/>
            <a:r>
              <a:rPr lang="cs-CZ" dirty="0"/>
              <a:t>Zakladatel české baltistiky</a:t>
            </a:r>
          </a:p>
        </p:txBody>
      </p:sp>
    </p:spTree>
    <p:extLst>
      <p:ext uri="{BB962C8B-B14F-4D97-AF65-F5344CB8AC3E}">
        <p14:creationId xmlns:p14="http://schemas.microsoft.com/office/powerpoint/2010/main" val="311363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155323" y="244699"/>
            <a:ext cx="6336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POČÁTKY LITEVSKÉHO NÁRODNÍHO OBROZENÍ</a:t>
            </a:r>
          </a:p>
          <a:p>
            <a:pPr algn="ctr"/>
            <a:r>
              <a:rPr lang="cs-CZ" b="1" dirty="0"/>
              <a:t>V POLOVINĚ 19. STOLETÍ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107582" y="891030"/>
            <a:ext cx="96076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Hlavní aspekty předurčující vývoj litevského obrození:</a:t>
            </a:r>
          </a:p>
          <a:p>
            <a:endParaRPr lang="cs-CZ" sz="2000" dirty="0"/>
          </a:p>
          <a:p>
            <a:r>
              <a:rPr lang="cs-CZ" sz="2000" dirty="0"/>
              <a:t>4. Represe po povstáních 1830 a 1863. Konfiskace majetků. ZÁKAZ TISKU V LATINCE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12" y="1906693"/>
            <a:ext cx="2973801" cy="48359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8430" y="1947742"/>
            <a:ext cx="3742708" cy="4910258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3812146" y="2498501"/>
            <a:ext cx="38250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Michail </a:t>
            </a:r>
            <a:r>
              <a:rPr lang="cs-CZ" dirty="0" err="1"/>
              <a:t>Muravjev</a:t>
            </a:r>
            <a:r>
              <a:rPr lang="cs-CZ" dirty="0"/>
              <a:t> (1796 – 1866)</a:t>
            </a:r>
          </a:p>
          <a:p>
            <a:endParaRPr lang="cs-CZ" dirty="0"/>
          </a:p>
          <a:p>
            <a:r>
              <a:rPr lang="cs-CZ" dirty="0"/>
              <a:t>Generální gubernátor Litvy 1864-1865.</a:t>
            </a:r>
          </a:p>
          <a:p>
            <a:endParaRPr lang="cs-CZ" dirty="0"/>
          </a:p>
          <a:p>
            <a:r>
              <a:rPr lang="cs-CZ" dirty="0"/>
              <a:t>Iniciátor zákazu tisku latinkou.</a:t>
            </a:r>
          </a:p>
          <a:p>
            <a:endParaRPr lang="cs-CZ" dirty="0"/>
          </a:p>
          <a:p>
            <a:r>
              <a:rPr lang="cs-CZ" dirty="0"/>
              <a:t>Vlevo: příklad „litevského“ tisku ruským písmem (tzv. graždankou). </a:t>
            </a:r>
          </a:p>
        </p:txBody>
      </p:sp>
    </p:spTree>
    <p:extLst>
      <p:ext uri="{BB962C8B-B14F-4D97-AF65-F5344CB8AC3E}">
        <p14:creationId xmlns:p14="http://schemas.microsoft.com/office/powerpoint/2010/main" val="1054597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155323" y="244699"/>
            <a:ext cx="6336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POČÁTKY LITEVSKÉHO NÁRODNÍHO OBROZENÍ</a:t>
            </a:r>
          </a:p>
          <a:p>
            <a:pPr algn="ctr"/>
            <a:r>
              <a:rPr lang="cs-CZ" b="1" dirty="0"/>
              <a:t>V POLOVINĚ 19. STOLETÍ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107582" y="891030"/>
            <a:ext cx="96076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Hlavní aspekty předurčující vývoj litevského obrození:</a:t>
            </a:r>
          </a:p>
          <a:p>
            <a:endParaRPr lang="cs-CZ" sz="2000" dirty="0"/>
          </a:p>
          <a:p>
            <a:r>
              <a:rPr lang="cs-CZ" sz="2000" dirty="0"/>
              <a:t>5. Katolická církev v ohrožení Ruské říše: stmelující nebezpečí.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37" y="2256809"/>
            <a:ext cx="6916150" cy="3577319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8158764" y="1537361"/>
            <a:ext cx="341290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/>
              <a:t>Motiejus</a:t>
            </a:r>
            <a:r>
              <a:rPr lang="cs-CZ" sz="2000" b="1" dirty="0"/>
              <a:t> </a:t>
            </a:r>
            <a:r>
              <a:rPr lang="cs-CZ" sz="2000" b="1" dirty="0" err="1"/>
              <a:t>Valan</a:t>
            </a:r>
            <a:r>
              <a:rPr lang="lt-LT" sz="2000" b="1" dirty="0" err="1"/>
              <a:t>čius</a:t>
            </a:r>
            <a:r>
              <a:rPr lang="lt-LT" sz="2000" dirty="0"/>
              <a:t> (</a:t>
            </a:r>
            <a:r>
              <a:rPr lang="cs-CZ" sz="2000" dirty="0"/>
              <a:t>1801 – 1875). </a:t>
            </a:r>
            <a:r>
              <a:rPr lang="cs-CZ" sz="2000" dirty="0" err="1"/>
              <a:t>Žemaitský</a:t>
            </a:r>
            <a:r>
              <a:rPr lang="cs-CZ" sz="2000" dirty="0"/>
              <a:t> biskup od roku 1850</a:t>
            </a:r>
          </a:p>
          <a:p>
            <a:endParaRPr lang="cs-CZ" sz="2000" dirty="0"/>
          </a:p>
          <a:p>
            <a:r>
              <a:rPr lang="cs-CZ" sz="2000" dirty="0"/>
              <a:t>Hnutí střízlivosti (od roku 1858)</a:t>
            </a:r>
          </a:p>
          <a:p>
            <a:endParaRPr lang="cs-CZ" sz="2000" dirty="0"/>
          </a:p>
          <a:p>
            <a:r>
              <a:rPr lang="cs-CZ" sz="2000" dirty="0"/>
              <a:t>Konspirační síť pro pašování knih (1867-1904) – </a:t>
            </a:r>
            <a:r>
              <a:rPr lang="cs-CZ" sz="2000" i="1" dirty="0" err="1"/>
              <a:t>Knygneš</a:t>
            </a:r>
            <a:r>
              <a:rPr lang="lt-LT" sz="2000" i="1" dirty="0" err="1"/>
              <a:t>ystė</a:t>
            </a:r>
            <a:endParaRPr lang="cs-CZ" sz="2000" i="1" dirty="0"/>
          </a:p>
          <a:p>
            <a:endParaRPr lang="cs-CZ" sz="2000" i="1" dirty="0"/>
          </a:p>
          <a:p>
            <a:r>
              <a:rPr lang="cs-CZ" sz="2000" dirty="0" err="1"/>
              <a:t>Valančius</a:t>
            </a:r>
            <a:r>
              <a:rPr lang="cs-CZ" sz="2000" dirty="0"/>
              <a:t> byl první skutečnou autoritou Litevců. Hnutí střízlivosti a pašování zakázaných knih jsou prvními masovými projevy Litevců jako dnešního etnika.</a:t>
            </a:r>
          </a:p>
        </p:txBody>
      </p:sp>
    </p:spTree>
    <p:extLst>
      <p:ext uri="{BB962C8B-B14F-4D97-AF65-F5344CB8AC3E}">
        <p14:creationId xmlns:p14="http://schemas.microsoft.com/office/powerpoint/2010/main" val="4113555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155323" y="244699"/>
            <a:ext cx="6336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POČÁTKY LITEVSKÉHO </a:t>
            </a:r>
            <a:r>
              <a:rPr lang="cs-CZ" b="1"/>
              <a:t>NÁRODNÍHO OBROZENÍ</a:t>
            </a:r>
            <a:endParaRPr lang="cs-CZ" b="1" dirty="0"/>
          </a:p>
          <a:p>
            <a:pPr algn="ctr"/>
            <a:r>
              <a:rPr lang="cs-CZ" b="1" dirty="0"/>
              <a:t>V POLOVINĚ 19. STOLETÍ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72" y="994061"/>
            <a:ext cx="4156102" cy="572465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456867" y="2060620"/>
            <a:ext cx="39924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/>
              <a:t>Antanas</a:t>
            </a:r>
            <a:r>
              <a:rPr lang="cs-CZ" sz="2000" b="1" dirty="0"/>
              <a:t> </a:t>
            </a:r>
            <a:r>
              <a:rPr lang="cs-CZ" sz="2000" b="1" dirty="0" err="1"/>
              <a:t>Baranauskas</a:t>
            </a:r>
            <a:r>
              <a:rPr lang="cs-CZ" sz="2000" b="1" dirty="0"/>
              <a:t> </a:t>
            </a:r>
            <a:r>
              <a:rPr lang="cs-CZ" sz="2000" dirty="0"/>
              <a:t>(1835 – 1902)</a:t>
            </a:r>
          </a:p>
          <a:p>
            <a:endParaRPr lang="cs-CZ" sz="2000" dirty="0"/>
          </a:p>
          <a:p>
            <a:r>
              <a:rPr lang="cs-CZ" sz="2000" dirty="0"/>
              <a:t>Katolický kněz, </a:t>
            </a:r>
            <a:r>
              <a:rPr lang="cs-CZ" sz="2000" dirty="0" err="1"/>
              <a:t>Sejnenský</a:t>
            </a:r>
            <a:r>
              <a:rPr lang="cs-CZ" sz="2000" dirty="0"/>
              <a:t> biskup</a:t>
            </a:r>
          </a:p>
          <a:p>
            <a:r>
              <a:rPr lang="cs-CZ" sz="2000" dirty="0"/>
              <a:t>Spisovatel</a:t>
            </a:r>
          </a:p>
          <a:p>
            <a:r>
              <a:rPr lang="cs-CZ" sz="2000" dirty="0"/>
              <a:t>Lingvista</a:t>
            </a:r>
          </a:p>
          <a:p>
            <a:endParaRPr lang="cs-CZ" sz="2000" dirty="0"/>
          </a:p>
          <a:p>
            <a:r>
              <a:rPr lang="cs-CZ" sz="2000" dirty="0"/>
              <a:t>Autor poémy </a:t>
            </a:r>
            <a:r>
              <a:rPr lang="cs-CZ" sz="2000" i="1" dirty="0" err="1"/>
              <a:t>Anyk</a:t>
            </a:r>
            <a:r>
              <a:rPr lang="lt-LT" sz="2000" i="1" dirty="0" err="1"/>
              <a:t>ščių</a:t>
            </a:r>
            <a:r>
              <a:rPr lang="lt-LT" sz="2000" i="1" dirty="0"/>
              <a:t> šilelis </a:t>
            </a:r>
            <a:r>
              <a:rPr lang="lt-LT" sz="2000" dirty="0"/>
              <a:t>(</a:t>
            </a:r>
            <a:r>
              <a:rPr lang="lt-LT" sz="2000" i="1" dirty="0" err="1"/>
              <a:t>Bor</a:t>
            </a:r>
            <a:r>
              <a:rPr lang="lt-LT" sz="2000" i="1" dirty="0"/>
              <a:t> </a:t>
            </a:r>
            <a:r>
              <a:rPr lang="lt-LT" sz="2000" i="1" dirty="0" err="1"/>
              <a:t>kolem</a:t>
            </a:r>
            <a:r>
              <a:rPr lang="lt-LT" sz="2000" i="1" dirty="0"/>
              <a:t> Anykščiai</a:t>
            </a:r>
            <a:r>
              <a:rPr lang="lt-LT" sz="2000" dirty="0"/>
              <a:t>), </a:t>
            </a:r>
            <a:r>
              <a:rPr lang="cs-CZ" sz="2000" dirty="0"/>
              <a:t>1858/1859</a:t>
            </a:r>
          </a:p>
        </p:txBody>
      </p:sp>
    </p:spTree>
    <p:extLst>
      <p:ext uri="{BB962C8B-B14F-4D97-AF65-F5344CB8AC3E}">
        <p14:creationId xmlns:p14="http://schemas.microsoft.com/office/powerpoint/2010/main" val="3522815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Následuje četba</a:t>
            </a:r>
            <a:br>
              <a:rPr lang="cs-CZ" dirty="0"/>
            </a:br>
            <a:r>
              <a:rPr lang="cs-CZ" i="1" dirty="0" err="1"/>
              <a:t>Anyk</a:t>
            </a:r>
            <a:r>
              <a:rPr lang="lt-LT" i="1" dirty="0"/>
              <a:t>š</a:t>
            </a:r>
            <a:r>
              <a:rPr lang="cs-CZ" i="1" dirty="0"/>
              <a:t>č</a:t>
            </a:r>
            <a:r>
              <a:rPr lang="lt-LT" i="1" dirty="0" err="1"/>
              <a:t>ių</a:t>
            </a:r>
            <a:r>
              <a:rPr lang="lt-LT" i="1" dirty="0"/>
              <a:t> šilelis</a:t>
            </a:r>
            <a:endParaRPr lang="cs-CZ" i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977743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533</Words>
  <Application>Microsoft Office PowerPoint</Application>
  <PresentationFormat>Širokoúhlá obrazovka</PresentationFormat>
  <Paragraphs>95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Následuje četba Anykščių šilelis</vt:lpstr>
      <vt:lpstr>Prezentace aplikace PowerPoint</vt:lpstr>
      <vt:lpstr>Prezentace aplikace PowerPoint</vt:lpstr>
      <vt:lpstr>Četba předmluvy k prvnímu číslu časopisu „Auszra“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FFMU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Vaidas Šeferis</dc:creator>
  <cp:lastModifiedBy>Vaidas Šeferis</cp:lastModifiedBy>
  <cp:revision>153</cp:revision>
  <dcterms:created xsi:type="dcterms:W3CDTF">2017-04-02T07:56:29Z</dcterms:created>
  <dcterms:modified xsi:type="dcterms:W3CDTF">2021-12-09T08:18:56Z</dcterms:modified>
</cp:coreProperties>
</file>