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PT Sans Narrow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PTSansNarrow-bold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“I’ll give a tutorial “How to make semantic maps” on one specific example - indefinite pronouns.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go away from phrases and look at morphemes and their meaning.”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a25348ec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a25348ec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a25348ec7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a25348ec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part complete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a25348ec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a25348ec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	1. Assertiveness - “They distinguish a degree of assertiveness.”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 with 	2. Specificity - 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extend	3. Specific known X specific unknown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that is not all...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a25348ec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a25348ec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declarative sentences truth is asserted.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questions, conditional protases and negative sentences truth is not asserted.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a25348ec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a25348ec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can see that some-indefinites and any-indefinites differ in assertiveness, but a lot of their functions are still unpredicted / unexplored / hidden.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a25348ec7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a25348ec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a25348ec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a25348ec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look at other Ls!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=D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English</a:t>
            </a:r>
            <a:r>
              <a:rPr lang="en"/>
              <a:t> and Russian have two different grams in indefinite pronouns. The meanings of these grams overlap, but are not the same. The labels for the functions of these grams (</a:t>
            </a:r>
            <a:r>
              <a:rPr i="1" lang="en"/>
              <a:t>assertiveness </a:t>
            </a:r>
            <a:r>
              <a:rPr lang="en"/>
              <a:t>and </a:t>
            </a:r>
            <a:r>
              <a:rPr i="1" lang="en"/>
              <a:t>specificity</a:t>
            </a:r>
            <a:r>
              <a:rPr lang="en"/>
              <a:t>) are not sufficient to describe the full range of functions of these types of indefinites.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BTW:(I’m using latin letters.)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a25348ec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a25348ec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-nibud-indefinites occur when non-specific reference is intended (= Speaker does not have a particular referent in mind.)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a25348ec7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a25348ec7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part complete… What’s next?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a25348ec7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a25348ec7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“I’ll focus on these terms “specific known” X “specific unknown.”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Irrealis non-specific</a:t>
            </a:r>
            <a:r>
              <a:rPr lang="en"/>
              <a:t> - (9b), (10)  = something like “other” non-specifics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Specific known, indirect negation, comparative </a:t>
            </a:r>
            <a:r>
              <a:rPr lang="en"/>
              <a:t>= some Ls have indefinite pronouns that differs from each other in these functions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a25348ec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a25348ec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“Before telling WHAT S.M. are, I tell you WHY they are.”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a25348ec7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a25348ec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more example: Both German words would be translated as “someone” but…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a25348ec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a25348ec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a25348ec7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a25348ec7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a25348ec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a25348ec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a25348ec7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a25348ec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Generality fallacy = The </a:t>
            </a:r>
            <a:r>
              <a:rPr i="1" lang="en"/>
              <a:t>generalization </a:t>
            </a:r>
            <a:r>
              <a:rPr lang="en"/>
              <a:t>a linguist has made is the speaker’s generalization. We don’t know if </a:t>
            </a:r>
            <a:r>
              <a:rPr i="1" lang="en"/>
              <a:t>in</a:t>
            </a:r>
            <a:r>
              <a:rPr lang="en"/>
              <a:t> has two different meanings, really.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Polysemy fallacy = A linguist makes many</a:t>
            </a:r>
            <a:r>
              <a:rPr i="1" lang="en"/>
              <a:t> distinctions</a:t>
            </a:r>
            <a:r>
              <a:rPr lang="en"/>
              <a:t>, and they say these happen</a:t>
            </a:r>
            <a:r>
              <a:rPr i="1" lang="en"/>
              <a:t> in the mind of a speaker.</a:t>
            </a:r>
            <a:r>
              <a:rPr lang="en"/>
              <a:t> We don’t know if , really.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Semantic maps allow us to explore the cross-linguistic reality: some Ls use different prepositions for different functions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good for? </a:t>
            </a:r>
            <a:r>
              <a:rPr lang="en" sz="2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We do not have to decide!</a:t>
            </a:r>
            <a:endParaRPr sz="2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a25348ec7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a25348ec7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a25348ec7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a25348ec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TO ACTION: “Is this an example of monosemy/polysemy/homonymy?” - No need to choose!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… uses = contextual meanings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… senses = conventional meaning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… FUNCTIONS = uses &amp; senses together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BTW: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I am using Haspelmath’s numbering for easier cross-referencing with the paper.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a25348ec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a25348ec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“= 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different functions of a gram (e.g. preposition </a:t>
            </a:r>
            <a:r>
              <a:rPr i="1"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)”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Monosemy = Is there only one word with a very broad meaning?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Polysemy = Is there only one word with multiple different meanings?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Homonymy = Is it actually 4 different words!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a25348ec7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a25348ec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Haspelmath explains different modes of explanation, but arrives at SEMANTIC MAPS.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5348ec7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5348ec7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finally…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the atoms of multifunctional grams are related in the conceptual space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a25348ec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a25348ec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a25348ec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a25348ec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“grams” is unnecessary, but economical.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Ordering: G -&gt; </a:t>
            </a:r>
            <a:r>
              <a:rPr lang="en"/>
              <a:t>Fiction</a:t>
            </a:r>
            <a:r>
              <a:rPr lang="en"/>
              <a:t> -&gt; Multi -&gt; Concept. space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a25348ec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a25348ec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MAPS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resented by Daniel Boucník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40"/>
              <a:t>Example: </a:t>
            </a:r>
            <a:r>
              <a:rPr lang="en" sz="4040"/>
              <a:t>Indefinite pronouns</a:t>
            </a:r>
            <a:endParaRPr sz="4040"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344625"/>
            <a:ext cx="7923000" cy="30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i="1" lang="en" sz="2200"/>
              <a:t>Some</a:t>
            </a:r>
            <a:r>
              <a:rPr lang="en" sz="2200"/>
              <a:t>-series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i="1" lang="en" sz="2000"/>
              <a:t>someone</a:t>
            </a:r>
            <a:r>
              <a:rPr lang="en" sz="2000"/>
              <a:t>, </a:t>
            </a:r>
            <a:r>
              <a:rPr i="1" lang="en" sz="2000"/>
              <a:t>something</a:t>
            </a:r>
            <a:r>
              <a:rPr lang="en" sz="2000"/>
              <a:t>, </a:t>
            </a:r>
            <a:r>
              <a:rPr i="1" lang="en" sz="2000"/>
              <a:t>somewhere</a:t>
            </a:r>
            <a:r>
              <a:rPr lang="en" sz="2000"/>
              <a:t>, … 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i="1" lang="en" sz="2200"/>
              <a:t>Any</a:t>
            </a:r>
            <a:r>
              <a:rPr lang="en" sz="2200"/>
              <a:t>-series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i="1" lang="en" sz="2000"/>
              <a:t>anyone</a:t>
            </a:r>
            <a:r>
              <a:rPr lang="en" sz="2000"/>
              <a:t>, </a:t>
            </a:r>
            <a:r>
              <a:rPr i="1" lang="en" sz="2000"/>
              <a:t>anything</a:t>
            </a:r>
            <a:r>
              <a:rPr lang="en" sz="2000"/>
              <a:t>, </a:t>
            </a:r>
            <a:r>
              <a:rPr i="1" lang="en" sz="2000"/>
              <a:t>anywhere</a:t>
            </a:r>
            <a:r>
              <a:rPr lang="en" sz="2000"/>
              <a:t>, … 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i="1" lang="en" sz="2200"/>
              <a:t>No</a:t>
            </a:r>
            <a:r>
              <a:rPr lang="en" sz="2200"/>
              <a:t>-series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i="1" lang="en" sz="2000"/>
              <a:t>no one</a:t>
            </a:r>
            <a:r>
              <a:rPr lang="en" sz="2000"/>
              <a:t>, </a:t>
            </a:r>
            <a:r>
              <a:rPr i="1" lang="en" sz="2000"/>
              <a:t>nothing</a:t>
            </a:r>
            <a:r>
              <a:rPr lang="en" sz="2000"/>
              <a:t>, </a:t>
            </a:r>
            <a:r>
              <a:rPr i="1" lang="en" sz="2000"/>
              <a:t>nowhere</a:t>
            </a:r>
            <a:r>
              <a:rPr lang="en" sz="2000"/>
              <a:t>, … </a:t>
            </a:r>
            <a:endParaRPr i="1" sz="3200"/>
          </a:p>
        </p:txBody>
      </p:sp>
      <p:sp>
        <p:nvSpPr>
          <p:cNvPr id="129" name="Google Shape;129;p22"/>
          <p:cNvSpPr txBox="1"/>
          <p:nvPr/>
        </p:nvSpPr>
        <p:spPr>
          <a:xfrm>
            <a:off x="311700" y="38940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Grams =</a:t>
            </a:r>
            <a:r>
              <a:rPr i="1"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some/any/no</a:t>
            </a:r>
            <a:endParaRPr i="1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40"/>
              <a:t>How S.M. work:</a:t>
            </a:r>
            <a:endParaRPr sz="4040"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 strike="sngStrike"/>
              <a:t>Find a multifunctional gram</a:t>
            </a:r>
            <a:endParaRPr sz="2400" strike="sngStrike"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2701113"/>
            <a:ext cx="58461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Define distinct functions</a:t>
            </a:r>
            <a:endParaRPr sz="2400"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4032750"/>
            <a:ext cx="6456900" cy="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Cross-linguistic comparison</a:t>
            </a:r>
            <a:endParaRPr sz="2400"/>
          </a:p>
        </p:txBody>
      </p:sp>
      <p:cxnSp>
        <p:nvCxnSpPr>
          <p:cNvPr id="138" name="Google Shape;138;p23"/>
          <p:cNvCxnSpPr/>
          <p:nvPr/>
        </p:nvCxnSpPr>
        <p:spPr>
          <a:xfrm flipH="1">
            <a:off x="488850" y="1821225"/>
            <a:ext cx="24600" cy="879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3"/>
          <p:cNvCxnSpPr/>
          <p:nvPr/>
        </p:nvCxnSpPr>
        <p:spPr>
          <a:xfrm>
            <a:off x="489000" y="3250650"/>
            <a:ext cx="0" cy="782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do </a:t>
            </a:r>
            <a:r>
              <a:rPr i="1" lang="en" sz="4000"/>
              <a:t>some</a:t>
            </a:r>
            <a:r>
              <a:rPr lang="en" sz="4000"/>
              <a:t>-indefinites and </a:t>
            </a:r>
            <a:r>
              <a:rPr i="1" lang="en" sz="4000"/>
              <a:t>any</a:t>
            </a:r>
            <a:r>
              <a:rPr lang="en" sz="4000"/>
              <a:t>-indefinites differ?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791675"/>
            <a:ext cx="8520600" cy="26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Assertiveness (English)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Specificity (Russian X English)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Specific known/specific unknown (German X English)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…</a:t>
            </a:r>
            <a:endParaRPr sz="2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…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Function No.1 – </a:t>
            </a:r>
            <a:r>
              <a:rPr lang="en" sz="4000"/>
              <a:t>Assertiveness (English)</a:t>
            </a:r>
            <a:endParaRPr sz="4000"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266325"/>
            <a:ext cx="8520600" cy="3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i="1" lang="en" sz="2463"/>
              <a:t>Some</a:t>
            </a:r>
            <a:r>
              <a:rPr lang="en" sz="2463"/>
              <a:t>-indefinite </a:t>
            </a:r>
            <a:r>
              <a:rPr lang="en" sz="24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" sz="2463"/>
              <a:t>assertive contexts (5a-b)</a:t>
            </a:r>
            <a:endParaRPr sz="2463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i="1" lang="en" sz="2463"/>
              <a:t>Any</a:t>
            </a:r>
            <a:r>
              <a:rPr lang="en" sz="2463"/>
              <a:t>-indefinites </a:t>
            </a:r>
            <a:r>
              <a:rPr lang="en" sz="24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" sz="2463"/>
              <a:t>non-assertive contexts (6a-c) </a:t>
            </a:r>
            <a:endParaRPr sz="2463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913"/>
              <a:t>(5)	a. </a:t>
            </a:r>
            <a:r>
              <a:rPr i="1" lang="en" sz="1913"/>
              <a:t>Yesterday Mariamu met </a:t>
            </a:r>
            <a:r>
              <a:rPr b="1" i="1" lang="en" sz="1913"/>
              <a:t>someone </a:t>
            </a:r>
            <a:r>
              <a:rPr i="1" lang="en" sz="1913"/>
              <a:t>(/*anyone) from Botswana</a:t>
            </a:r>
            <a:r>
              <a:rPr lang="en" sz="1913"/>
              <a:t>.</a:t>
            </a:r>
            <a:endParaRPr sz="1913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913"/>
              <a:t>	b. </a:t>
            </a:r>
            <a:r>
              <a:rPr i="1" lang="en" sz="1913"/>
              <a:t>At the DGfS conference I always meet </a:t>
            </a:r>
            <a:r>
              <a:rPr b="1" i="1" lang="en" sz="1913"/>
              <a:t>someone </a:t>
            </a:r>
            <a:r>
              <a:rPr i="1" lang="en" sz="1913"/>
              <a:t>(/*anyone) I know</a:t>
            </a:r>
            <a:r>
              <a:rPr lang="en" sz="1913"/>
              <a:t>.</a:t>
            </a:r>
            <a:endParaRPr sz="1913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913"/>
              <a:t>(6)	a. </a:t>
            </a:r>
            <a:r>
              <a:rPr i="1" lang="en" sz="1913"/>
              <a:t>Has </a:t>
            </a:r>
            <a:r>
              <a:rPr b="1" i="1" lang="en" sz="1913"/>
              <a:t>anything </a:t>
            </a:r>
            <a:r>
              <a:rPr i="1" lang="en" sz="1913"/>
              <a:t>happened while I was away?</a:t>
            </a:r>
            <a:r>
              <a:rPr lang="en" sz="1913"/>
              <a:t> (a question)</a:t>
            </a:r>
            <a:endParaRPr sz="1913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913"/>
              <a:t>	b. </a:t>
            </a:r>
            <a:r>
              <a:rPr i="1" lang="en" sz="1913"/>
              <a:t>If I can help you in </a:t>
            </a:r>
            <a:r>
              <a:rPr b="1" i="1" lang="en" sz="1913"/>
              <a:t>any </a:t>
            </a:r>
            <a:r>
              <a:rPr i="1" lang="en" sz="1913"/>
              <a:t>way, please tell me.</a:t>
            </a:r>
            <a:r>
              <a:rPr lang="en" sz="1913"/>
              <a:t> (a conditional protasis)</a:t>
            </a:r>
            <a:endParaRPr sz="1913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913"/>
              <a:t>	c. </a:t>
            </a:r>
            <a:r>
              <a:rPr i="1" lang="en" sz="1913"/>
              <a:t>I didn’t notice </a:t>
            </a:r>
            <a:r>
              <a:rPr b="1" i="1" lang="en" sz="1913"/>
              <a:t>anything </a:t>
            </a:r>
            <a:r>
              <a:rPr i="1" lang="en" sz="1913"/>
              <a:t>suspicious.</a:t>
            </a:r>
            <a:r>
              <a:rPr lang="en" sz="1913"/>
              <a:t> (a negative sentence)</a:t>
            </a:r>
            <a:endParaRPr sz="1913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49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293525" y="293925"/>
            <a:ext cx="8538900" cy="42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Many functions</a:t>
            </a:r>
            <a:r>
              <a:rPr b="1" lang="en" sz="40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still </a:t>
            </a:r>
            <a:r>
              <a:rPr b="1" lang="en" sz="40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unexplored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200"/>
              <a:t>A</a:t>
            </a:r>
            <a:r>
              <a:rPr i="1" lang="en" sz="2200"/>
              <a:t>ny</a:t>
            </a:r>
            <a:r>
              <a:rPr lang="en" sz="2200"/>
              <a:t>-indefinites </a:t>
            </a:r>
            <a:r>
              <a:rPr lang="en" sz="24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" sz="2200"/>
              <a:t>not (normally) possible in imperatives (7a)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200"/>
              <a:t>S</a:t>
            </a:r>
            <a:r>
              <a:rPr i="1" lang="en" sz="2200"/>
              <a:t>ome</a:t>
            </a:r>
            <a:r>
              <a:rPr lang="en" sz="2200"/>
              <a:t>-indefinites </a:t>
            </a:r>
            <a:r>
              <a:rPr lang="en" sz="24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" sz="2200"/>
              <a:t>possible in questions and conditionals (7b-c)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(7)	a. </a:t>
            </a:r>
            <a:r>
              <a:rPr i="1" lang="en" sz="2200"/>
              <a:t>Please buy </a:t>
            </a:r>
            <a:r>
              <a:rPr b="1" i="1" lang="en" sz="2200"/>
              <a:t>something </a:t>
            </a:r>
            <a:r>
              <a:rPr i="1" lang="en" sz="2200"/>
              <a:t>(/??anything) for our son when you go to town</a:t>
            </a:r>
            <a:r>
              <a:rPr lang="en" sz="2200"/>
              <a:t>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	</a:t>
            </a:r>
            <a:r>
              <a:rPr lang="en" sz="2200"/>
              <a:t>b</a:t>
            </a:r>
            <a:r>
              <a:rPr lang="en" sz="2200"/>
              <a:t>. </a:t>
            </a:r>
            <a:r>
              <a:rPr i="1" lang="en" sz="2200"/>
              <a:t>Has </a:t>
            </a:r>
            <a:r>
              <a:rPr b="1" i="1" lang="en" sz="2200"/>
              <a:t>something </a:t>
            </a:r>
            <a:r>
              <a:rPr i="1" lang="en" sz="2200"/>
              <a:t>happened while I was away?</a:t>
            </a:r>
            <a:endParaRPr i="1"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	</a:t>
            </a:r>
            <a:r>
              <a:rPr lang="en" sz="2200"/>
              <a:t>c</a:t>
            </a:r>
            <a:r>
              <a:rPr lang="en" sz="2200"/>
              <a:t>. </a:t>
            </a:r>
            <a:r>
              <a:rPr i="1" lang="en" sz="2200"/>
              <a:t>If I can help you in </a:t>
            </a:r>
            <a:r>
              <a:rPr b="1" i="1" lang="en" sz="2200"/>
              <a:t>some way</a:t>
            </a:r>
            <a:r>
              <a:rPr i="1" lang="en" sz="2200"/>
              <a:t>, please tell me.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40"/>
              <a:t>How S.M. work:</a:t>
            </a:r>
            <a:endParaRPr sz="4040"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 strike="sngStrike"/>
              <a:t>Find a multifunctional gram</a:t>
            </a:r>
            <a:endParaRPr sz="2400" strike="sngStrike"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11700" y="2701113"/>
            <a:ext cx="58461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 strike="sngStrike"/>
              <a:t>Define distinct functions</a:t>
            </a:r>
            <a:endParaRPr sz="2400" strike="sngStrike"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4032750"/>
            <a:ext cx="6456900" cy="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Cross-linguistic comparison</a:t>
            </a:r>
            <a:endParaRPr sz="2400"/>
          </a:p>
        </p:txBody>
      </p:sp>
      <p:cxnSp>
        <p:nvCxnSpPr>
          <p:cNvPr id="165" name="Google Shape;165;p27"/>
          <p:cNvCxnSpPr/>
          <p:nvPr/>
        </p:nvCxnSpPr>
        <p:spPr>
          <a:xfrm flipH="1">
            <a:off x="488850" y="1821225"/>
            <a:ext cx="24600" cy="879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7"/>
          <p:cNvCxnSpPr/>
          <p:nvPr/>
        </p:nvCxnSpPr>
        <p:spPr>
          <a:xfrm>
            <a:off x="489000" y="3250650"/>
            <a:ext cx="0" cy="782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Cross-linguistic comparison (En X Ru)</a:t>
            </a:r>
            <a:endParaRPr sz="4000"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Russian grams: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-</a:t>
            </a:r>
            <a:r>
              <a:rPr i="1" lang="en" sz="2400"/>
              <a:t>to</a:t>
            </a:r>
            <a:endParaRPr i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i="1" lang="en" sz="2000"/>
              <a:t>Kto-to </a:t>
            </a:r>
            <a:r>
              <a:rPr lang="en" sz="2000"/>
              <a:t>“someone”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i="1" lang="en" sz="2000"/>
              <a:t>Čto-to</a:t>
            </a:r>
            <a:r>
              <a:rPr lang="en" sz="2000"/>
              <a:t> “something”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i="1" lang="en" sz="2000"/>
              <a:t>Gde-to</a:t>
            </a:r>
            <a:r>
              <a:rPr lang="en" sz="2000"/>
              <a:t> “somewhere”</a:t>
            </a:r>
            <a:endParaRPr sz="2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-</a:t>
            </a:r>
            <a:r>
              <a:rPr i="1" lang="en" sz="2400"/>
              <a:t>nibud</a:t>
            </a:r>
            <a:endParaRPr i="1"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i="1" lang="en" sz="2000"/>
              <a:t>Kto-nibud</a:t>
            </a:r>
            <a:r>
              <a:rPr lang="en" sz="2000"/>
              <a:t> “anyone”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i="1" lang="en" sz="2000"/>
              <a:t>Čto-nibud</a:t>
            </a:r>
            <a:r>
              <a:rPr lang="en" sz="2000"/>
              <a:t> “anything”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i="1" lang="en" sz="2000"/>
              <a:t>Gde-nibud</a:t>
            </a:r>
            <a:r>
              <a:rPr lang="en" sz="2000"/>
              <a:t> “anywhere”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N</a:t>
            </a:r>
            <a:r>
              <a:rPr lang="en" sz="4000"/>
              <a:t>ew functions to the map</a:t>
            </a:r>
            <a:endParaRPr sz="4000"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… Russian distinguishes something that is ambiguous in English</a:t>
            </a:r>
            <a:endParaRPr sz="2100"/>
          </a:p>
        </p:txBody>
      </p:sp>
      <p:sp>
        <p:nvSpPr>
          <p:cNvPr id="179" name="Google Shape;179;p29"/>
          <p:cNvSpPr txBox="1"/>
          <p:nvPr>
            <p:ph idx="2" type="body"/>
          </p:nvPr>
        </p:nvSpPr>
        <p:spPr>
          <a:xfrm>
            <a:off x="311700" y="2571750"/>
            <a:ext cx="85206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(9) </a:t>
            </a:r>
            <a:r>
              <a:rPr lang="en" sz="2100"/>
              <a:t>a. </a:t>
            </a:r>
            <a:r>
              <a:rPr i="1" lang="en" sz="2100"/>
              <a:t>On xočet ženitsja na </a:t>
            </a:r>
            <a:r>
              <a:rPr b="1" i="1" lang="en" sz="2100"/>
              <a:t>kom-to </a:t>
            </a:r>
            <a:r>
              <a:rPr i="1" lang="en" sz="2100"/>
              <a:t>iz Botsvany.</a:t>
            </a:r>
            <a:endParaRPr i="1"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“He wants to marry </a:t>
            </a:r>
            <a:r>
              <a:rPr b="1" lang="en" sz="2100"/>
              <a:t>someone </a:t>
            </a:r>
            <a:r>
              <a:rPr lang="en" sz="2100"/>
              <a:t>[specific] fr</a:t>
            </a:r>
            <a:r>
              <a:rPr lang="en" sz="2100"/>
              <a:t>om Botswana.”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b</a:t>
            </a:r>
            <a:r>
              <a:rPr lang="en" sz="2100"/>
              <a:t>. 	</a:t>
            </a:r>
            <a:r>
              <a:rPr i="1" lang="en" sz="2100"/>
              <a:t>On xočet ženitsja na </a:t>
            </a:r>
            <a:r>
              <a:rPr b="1" i="1" lang="en" sz="2100"/>
              <a:t>kom-nibud</a:t>
            </a:r>
            <a:r>
              <a:rPr i="1" lang="en" sz="2100"/>
              <a:t> iz Botsvany.</a:t>
            </a:r>
            <a:endParaRPr i="1" sz="21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“He wants to marry </a:t>
            </a:r>
            <a:r>
              <a:rPr b="1" lang="en" sz="2100"/>
              <a:t>someone </a:t>
            </a:r>
            <a:r>
              <a:rPr lang="en" sz="2100"/>
              <a:t>[non-specific]</a:t>
            </a:r>
            <a:r>
              <a:rPr lang="en" sz="2100"/>
              <a:t> from Botswana.”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469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40"/>
              <a:t>How S.M. work:</a:t>
            </a:r>
            <a:endParaRPr sz="4040"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 strike="sngStrike"/>
              <a:t>Find a multifunctional gram</a:t>
            </a:r>
            <a:endParaRPr sz="2400" strike="sngStrike"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2701113"/>
            <a:ext cx="58461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 strike="sngStrike"/>
              <a:t>Define distinct functions</a:t>
            </a:r>
            <a:endParaRPr sz="2400" strike="sngStrike"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11700" y="4032750"/>
            <a:ext cx="6456900" cy="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 strike="sngStrike"/>
              <a:t>Cross-linguistic comparison</a:t>
            </a:r>
            <a:endParaRPr sz="2400" strike="sngStrike"/>
          </a:p>
        </p:txBody>
      </p:sp>
      <p:cxnSp>
        <p:nvCxnSpPr>
          <p:cNvPr id="188" name="Google Shape;188;p30"/>
          <p:cNvCxnSpPr/>
          <p:nvPr/>
        </p:nvCxnSpPr>
        <p:spPr>
          <a:xfrm flipH="1">
            <a:off x="488850" y="1821225"/>
            <a:ext cx="24600" cy="879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30"/>
          <p:cNvCxnSpPr/>
          <p:nvPr/>
        </p:nvCxnSpPr>
        <p:spPr>
          <a:xfrm>
            <a:off x="489000" y="3250650"/>
            <a:ext cx="0" cy="782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p30"/>
          <p:cNvSpPr txBox="1"/>
          <p:nvPr>
            <p:ph type="title"/>
          </p:nvPr>
        </p:nvSpPr>
        <p:spPr>
          <a:xfrm>
            <a:off x="5154900" y="2879825"/>
            <a:ext cx="4343400" cy="12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...</a:t>
            </a:r>
            <a:r>
              <a:rPr b="0" lang="en" sz="3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next?</a:t>
            </a:r>
            <a:endParaRPr b="0" sz="3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40"/>
              <a:t>Repeat for multiple Ls</a:t>
            </a:r>
            <a:endParaRPr sz="4040"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311700" y="4044025"/>
            <a:ext cx="85206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in this case, 40 languages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For more info see Haspelmath, M. (1997) </a:t>
            </a:r>
            <a:r>
              <a:rPr i="1" lang="en"/>
              <a:t>Indefinite pronouns</a:t>
            </a:r>
            <a:r>
              <a:rPr lang="en"/>
              <a:t>. Oxford: Oxford University Press)</a:t>
            </a:r>
            <a:endParaRPr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6385"/>
            <a:ext cx="8520602" cy="2621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234650"/>
            <a:ext cx="85206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Grammatical items are </a:t>
            </a:r>
            <a:r>
              <a:rPr b="1" lang="en" sz="2400"/>
              <a:t>multifunctional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Semantic maps help us:</a:t>
            </a:r>
            <a:endParaRPr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define </a:t>
            </a:r>
            <a:r>
              <a:rPr b="1" lang="en" sz="2400"/>
              <a:t>functions </a:t>
            </a:r>
            <a:r>
              <a:rPr lang="en" sz="2400"/>
              <a:t>of a grammatical item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reach </a:t>
            </a:r>
            <a:r>
              <a:rPr b="1" lang="en" sz="2400"/>
              <a:t>universal </a:t>
            </a:r>
            <a:r>
              <a:rPr lang="en" sz="2400"/>
              <a:t>conceptual space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compare </a:t>
            </a:r>
            <a:r>
              <a:rPr b="1" lang="en" sz="2400"/>
              <a:t>different languages</a:t>
            </a:r>
            <a:r>
              <a:rPr lang="en" sz="2400"/>
              <a:t> easily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430175" y="318350"/>
            <a:ext cx="8520600" cy="15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Why are semantic maps useful?</a:t>
            </a:r>
            <a:endParaRPr sz="4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One more L </a:t>
            </a:r>
            <a:r>
              <a:rPr lang="en" sz="4000"/>
              <a:t>– </a:t>
            </a:r>
            <a:r>
              <a:rPr lang="en" sz="4000"/>
              <a:t>German: </a:t>
            </a:r>
            <a:endParaRPr sz="4000"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4572000" y="1152425"/>
            <a:ext cx="4260300" cy="3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(12) a.	</a:t>
            </a:r>
            <a:r>
              <a:rPr i="1" lang="en" sz="2100"/>
              <a:t>Mein Handy ist weg, </a:t>
            </a:r>
            <a:r>
              <a:rPr i="1" lang="en" sz="2100"/>
              <a:t>(</a:t>
            </a:r>
            <a:r>
              <a:rPr b="1" i="1" lang="en" sz="2100"/>
              <a:t>irgend</a:t>
            </a:r>
            <a:r>
              <a:rPr i="1" lang="en" sz="2100"/>
              <a:t>)</a:t>
            </a:r>
            <a:r>
              <a:rPr b="1" i="1" lang="en" sz="2100"/>
              <a:t>jemand</a:t>
            </a:r>
            <a:r>
              <a:rPr i="1" lang="en" sz="2100"/>
              <a:t> muss es gestohlen haben.</a:t>
            </a:r>
            <a:endParaRPr i="1" sz="21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“My cell phone is gone, </a:t>
            </a:r>
            <a:r>
              <a:rPr b="1" lang="en" sz="2100"/>
              <a:t>someone </a:t>
            </a:r>
            <a:r>
              <a:rPr lang="en" sz="2100"/>
              <a:t>must have stolen it.”</a:t>
            </a:r>
            <a:endParaRPr sz="21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b</a:t>
            </a:r>
            <a:r>
              <a:rPr lang="en" sz="2100"/>
              <a:t>. </a:t>
            </a:r>
            <a:r>
              <a:rPr b="1" i="1" lang="en" sz="2100"/>
              <a:t>Jemand</a:t>
            </a:r>
            <a:r>
              <a:rPr i="1" lang="en" sz="2100"/>
              <a:t> /</a:t>
            </a:r>
            <a:r>
              <a:rPr b="1" i="1" lang="en" sz="2100"/>
              <a:t>*irgendjemand</a:t>
            </a:r>
            <a:r>
              <a:rPr i="1" lang="en" sz="2100"/>
              <a:t> hat angerufen – rate mal wer.</a:t>
            </a:r>
            <a:endParaRPr i="1" sz="21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“</a:t>
            </a:r>
            <a:r>
              <a:rPr b="1" lang="en" sz="2100"/>
              <a:t>Someone</a:t>
            </a:r>
            <a:r>
              <a:rPr lang="en" sz="2100"/>
              <a:t> called — guess who.”</a:t>
            </a:r>
            <a:endParaRPr sz="2100"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464100" y="1152425"/>
            <a:ext cx="4107900" cy="35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Eng:</a:t>
            </a:r>
            <a:r>
              <a:rPr i="1" lang="en" sz="2100"/>
              <a:t> </a:t>
            </a:r>
            <a:r>
              <a:rPr lang="en" sz="2100"/>
              <a:t>“someone”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Ger: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100"/>
              <a:t>Jemand </a:t>
            </a:r>
            <a:r>
              <a:rPr lang="en" sz="2100"/>
              <a:t>or</a:t>
            </a:r>
            <a:r>
              <a:rPr i="1" lang="en" sz="2100"/>
              <a:t> </a:t>
            </a:r>
            <a:r>
              <a:rPr i="1" lang="en" sz="2100"/>
              <a:t>Irgendjemand</a:t>
            </a:r>
            <a:r>
              <a:rPr lang="en" sz="2100"/>
              <a:t>?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Specific known or specific unknown?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100"/>
              <a:t>… Irgendjemand</a:t>
            </a:r>
            <a:r>
              <a:rPr lang="en" sz="2100"/>
              <a:t> cannot be used when the referent’s identity is known to the speaker.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cxnSp>
        <p:nvCxnSpPr>
          <p:cNvPr id="205" name="Google Shape;205;p32"/>
          <p:cNvCxnSpPr/>
          <p:nvPr/>
        </p:nvCxnSpPr>
        <p:spPr>
          <a:xfrm flipH="1" rot="10800000">
            <a:off x="4572000" y="3115925"/>
            <a:ext cx="4260300" cy="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 SEMANTIC MAP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1700" y="4044025"/>
            <a:ext cx="85206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6385"/>
            <a:ext cx="8520602" cy="2621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 SEMANTIC MAP – the English grams</a:t>
            </a:r>
            <a:endParaRPr sz="4000"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8"/>
              <a:t>So</a:t>
            </a:r>
            <a:r>
              <a:rPr lang="en" sz="2308"/>
              <a:t>me-indefinites – assertive contexts (5a-b)</a:t>
            </a:r>
            <a:endParaRPr sz="230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8"/>
              <a:t>Any-indefinites – non-assertive contexts (6a-c)</a:t>
            </a:r>
            <a:r>
              <a:rPr lang="en" sz="2208"/>
              <a:t> </a:t>
            </a:r>
            <a:endParaRPr sz="2700"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34612" y="-533799"/>
            <a:ext cx="2274775" cy="848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 SEMANTIC MAP – the Russian grams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311700" y="1152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-</a:t>
            </a:r>
            <a:r>
              <a:rPr i="1" lang="en" sz="2300"/>
              <a:t>nibud</a:t>
            </a:r>
            <a:r>
              <a:rPr lang="en" sz="2300"/>
              <a:t>-indefinites – non-specific reference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/>
              <a:t>-to</a:t>
            </a:r>
            <a:r>
              <a:rPr lang="en" sz="2300"/>
              <a:t>-indefinites – specific reference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00" y="2153650"/>
            <a:ext cx="8632003" cy="267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good for?</a:t>
            </a:r>
            <a:endParaRPr/>
          </a:p>
        </p:txBody>
      </p:sp>
      <p:sp>
        <p:nvSpPr>
          <p:cNvPr id="232" name="Google Shape;232;p36"/>
          <p:cNvSpPr txBox="1"/>
          <p:nvPr>
            <p:ph idx="2" type="body"/>
          </p:nvPr>
        </p:nvSpPr>
        <p:spPr>
          <a:xfrm>
            <a:off x="4813950" y="724200"/>
            <a:ext cx="4178400" cy="32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400"/>
              <a:t>in </a:t>
            </a:r>
            <a:r>
              <a:rPr i="1" lang="en" sz="2400"/>
              <a:t>Leipzig VS </a:t>
            </a:r>
            <a:r>
              <a:rPr b="1" i="1" lang="en" sz="2400"/>
              <a:t>in </a:t>
            </a:r>
            <a:r>
              <a:rPr i="1" lang="en" sz="2400"/>
              <a:t>February</a:t>
            </a:r>
            <a:endParaRPr i="1"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Two uses of </a:t>
            </a:r>
            <a:r>
              <a:rPr b="1" lang="en" sz="2400"/>
              <a:t>one morpheme </a:t>
            </a:r>
            <a:r>
              <a:rPr lang="en" sz="2400"/>
              <a:t>for different contexts?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Two clearly distinct </a:t>
            </a:r>
            <a:r>
              <a:rPr b="1" lang="en" sz="2400"/>
              <a:t>different morphemes</a:t>
            </a:r>
            <a:r>
              <a:rPr lang="en" sz="2400"/>
              <a:t>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33" name="Google Shape;233;p36"/>
          <p:cNvSpPr txBox="1"/>
          <p:nvPr/>
        </p:nvSpPr>
        <p:spPr>
          <a:xfrm>
            <a:off x="5559225" y="3961975"/>
            <a:ext cx="316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/>
        </p:nvSpPr>
        <p:spPr>
          <a:xfrm>
            <a:off x="311700" y="351525"/>
            <a:ext cx="822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SEMANTIC MAPS </a:t>
            </a: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llow us to explore a cross-linguistic reality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while</a:t>
            </a: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avoiding hasty conclusions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3510"/>
            <a:ext cx="8520602" cy="262109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>
            <a:off x="311700" y="3991075"/>
            <a:ext cx="865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Haspelmath, M.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(2003)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“The Geometry of Grammatical Meaning: Semantic Maps and Cross-Linguistic Comparison” in: Tomasello, Michael (ed.) 2003. </a:t>
            </a:r>
            <a:r>
              <a:rPr i="1" lang="en" sz="1600">
                <a:latin typeface="Open Sans"/>
                <a:ea typeface="Open Sans"/>
                <a:cs typeface="Open Sans"/>
                <a:sym typeface="Open Sans"/>
              </a:rPr>
              <a:t>The New Psychology of Language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, vol.2. Mahwah, NJ: Erlbaum, pp. 211-242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265500" y="1591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Multifunctionality of grammar</a:t>
            </a:r>
            <a:endParaRPr sz="4000"/>
          </a:p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265500" y="1825225"/>
            <a:ext cx="3837000" cy="30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(1) </a:t>
            </a:r>
            <a:r>
              <a:rPr lang="en" sz="2400">
                <a:solidFill>
                  <a:schemeClr val="dk2"/>
                </a:solidFill>
              </a:rPr>
              <a:t>English preposition </a:t>
            </a:r>
            <a:r>
              <a:rPr i="1" lang="en" sz="2400">
                <a:solidFill>
                  <a:schemeClr val="dk2"/>
                </a:solidFill>
              </a:rPr>
              <a:t>on</a:t>
            </a:r>
            <a:endParaRPr i="1"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a. </a:t>
            </a:r>
            <a:r>
              <a:rPr i="1" lang="en" sz="2400">
                <a:solidFill>
                  <a:schemeClr val="dk2"/>
                </a:solidFill>
              </a:rPr>
              <a:t>a cup </a:t>
            </a:r>
            <a:r>
              <a:rPr b="1" i="1" lang="en" sz="2400">
                <a:solidFill>
                  <a:schemeClr val="dk2"/>
                </a:solidFill>
              </a:rPr>
              <a:t>on </a:t>
            </a:r>
            <a:r>
              <a:rPr i="1" lang="en" sz="2400">
                <a:solidFill>
                  <a:schemeClr val="dk2"/>
                </a:solidFill>
              </a:rPr>
              <a:t>the table</a:t>
            </a:r>
            <a:r>
              <a:rPr lang="en" sz="2400">
                <a:solidFill>
                  <a:schemeClr val="dk2"/>
                </a:solidFill>
              </a:rPr>
              <a:t>	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b. </a:t>
            </a:r>
            <a:r>
              <a:rPr i="1" lang="en" sz="2400">
                <a:solidFill>
                  <a:schemeClr val="dk2"/>
                </a:solidFill>
              </a:rPr>
              <a:t>a</a:t>
            </a:r>
            <a:r>
              <a:rPr i="1" lang="en" sz="2400">
                <a:solidFill>
                  <a:schemeClr val="dk2"/>
                </a:solidFill>
              </a:rPr>
              <a:t> fly </a:t>
            </a:r>
            <a:r>
              <a:rPr b="1" i="1" lang="en" sz="2400">
                <a:solidFill>
                  <a:schemeClr val="dk2"/>
                </a:solidFill>
              </a:rPr>
              <a:t>on </a:t>
            </a:r>
            <a:r>
              <a:rPr i="1" lang="en" sz="2400">
                <a:solidFill>
                  <a:schemeClr val="dk2"/>
                </a:solidFill>
              </a:rPr>
              <a:t>the wall</a:t>
            </a:r>
            <a:r>
              <a:rPr lang="en" sz="2400">
                <a:solidFill>
                  <a:schemeClr val="dk2"/>
                </a:solidFill>
              </a:rPr>
              <a:t>		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c. </a:t>
            </a:r>
            <a:r>
              <a:rPr i="1" lang="en" sz="2400">
                <a:solidFill>
                  <a:schemeClr val="dk2"/>
                </a:solidFill>
              </a:rPr>
              <a:t>keys </a:t>
            </a:r>
            <a:r>
              <a:rPr b="1" i="1" lang="en" sz="2400">
                <a:solidFill>
                  <a:schemeClr val="dk2"/>
                </a:solidFill>
              </a:rPr>
              <a:t>on </a:t>
            </a:r>
            <a:r>
              <a:rPr i="1" lang="en" sz="2400">
                <a:solidFill>
                  <a:schemeClr val="dk2"/>
                </a:solidFill>
              </a:rPr>
              <a:t>a hook</a:t>
            </a:r>
            <a:r>
              <a:rPr lang="en" sz="2400">
                <a:solidFill>
                  <a:schemeClr val="dk2"/>
                </a:solidFill>
              </a:rPr>
              <a:t>		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d</a:t>
            </a:r>
            <a:r>
              <a:rPr lang="en" sz="2400">
                <a:solidFill>
                  <a:schemeClr val="dk2"/>
                </a:solidFill>
              </a:rPr>
              <a:t>. </a:t>
            </a:r>
            <a:r>
              <a:rPr i="1" lang="en" sz="2400">
                <a:solidFill>
                  <a:schemeClr val="dk2"/>
                </a:solidFill>
              </a:rPr>
              <a:t>l</a:t>
            </a:r>
            <a:r>
              <a:rPr i="1" lang="en" sz="2400">
                <a:solidFill>
                  <a:schemeClr val="dk2"/>
                </a:solidFill>
              </a:rPr>
              <a:t>eaves </a:t>
            </a:r>
            <a:r>
              <a:rPr b="1" i="1" lang="en" sz="2400">
                <a:solidFill>
                  <a:schemeClr val="dk2"/>
                </a:solidFill>
              </a:rPr>
              <a:t>on </a:t>
            </a:r>
            <a:r>
              <a:rPr i="1" lang="en" sz="2400">
                <a:solidFill>
                  <a:schemeClr val="dk2"/>
                </a:solidFill>
              </a:rPr>
              <a:t>a tree	</a:t>
            </a:r>
            <a:r>
              <a:rPr lang="en" sz="2400">
                <a:solidFill>
                  <a:schemeClr val="dk2"/>
                </a:solidFill>
              </a:rPr>
              <a:t>	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668650" y="1834975"/>
            <a:ext cx="5105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</a:pPr>
            <a:r>
              <a:rPr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Monosemy?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</a:pPr>
            <a:r>
              <a:rPr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Polysemy?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</a:pPr>
            <a:r>
              <a:rPr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Homonymy?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Zoom in: Functions</a:t>
            </a:r>
            <a:endParaRPr sz="4000"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428950" y="1262375"/>
            <a:ext cx="3420900" cy="29103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Functions:</a:t>
            </a:r>
            <a:endParaRPr sz="2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(support/vertical)</a:t>
            </a:r>
            <a:endParaRPr sz="2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(support/horizontal)</a:t>
            </a:r>
            <a:endParaRPr sz="2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(attachment/non-part)</a:t>
            </a:r>
            <a:endParaRPr sz="24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(attachment/part)</a:t>
            </a:r>
            <a:endParaRPr sz="2200"/>
          </a:p>
        </p:txBody>
      </p:sp>
      <p:sp>
        <p:nvSpPr>
          <p:cNvPr id="88" name="Google Shape;88;p16"/>
          <p:cNvSpPr txBox="1"/>
          <p:nvPr/>
        </p:nvSpPr>
        <p:spPr>
          <a:xfrm>
            <a:off x="4428950" y="4237100"/>
            <a:ext cx="2434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...How do we tell?</a:t>
            </a:r>
            <a:endParaRPr sz="500"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262375"/>
            <a:ext cx="3837000" cy="30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(1) English preposition </a:t>
            </a:r>
            <a:r>
              <a:rPr i="1" lang="en" sz="2400">
                <a:solidFill>
                  <a:schemeClr val="dk2"/>
                </a:solidFill>
              </a:rPr>
              <a:t>on</a:t>
            </a:r>
            <a:endParaRPr i="1"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a. </a:t>
            </a:r>
            <a:r>
              <a:rPr i="1" lang="en" sz="2400">
                <a:solidFill>
                  <a:schemeClr val="dk2"/>
                </a:solidFill>
              </a:rPr>
              <a:t>a cup </a:t>
            </a:r>
            <a:r>
              <a:rPr b="1" i="1" lang="en" sz="2400">
                <a:solidFill>
                  <a:schemeClr val="dk2"/>
                </a:solidFill>
              </a:rPr>
              <a:t>on </a:t>
            </a:r>
            <a:r>
              <a:rPr i="1" lang="en" sz="2400">
                <a:solidFill>
                  <a:schemeClr val="dk2"/>
                </a:solidFill>
              </a:rPr>
              <a:t>the table</a:t>
            </a:r>
            <a:r>
              <a:rPr lang="en" sz="2400">
                <a:solidFill>
                  <a:schemeClr val="dk2"/>
                </a:solidFill>
              </a:rPr>
              <a:t>	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b. </a:t>
            </a:r>
            <a:r>
              <a:rPr i="1" lang="en" sz="2400">
                <a:solidFill>
                  <a:schemeClr val="dk2"/>
                </a:solidFill>
              </a:rPr>
              <a:t>a fly </a:t>
            </a:r>
            <a:r>
              <a:rPr b="1" i="1" lang="en" sz="2400">
                <a:solidFill>
                  <a:schemeClr val="dk2"/>
                </a:solidFill>
              </a:rPr>
              <a:t>on </a:t>
            </a:r>
            <a:r>
              <a:rPr i="1" lang="en" sz="2400">
                <a:solidFill>
                  <a:schemeClr val="dk2"/>
                </a:solidFill>
              </a:rPr>
              <a:t>the wall</a:t>
            </a:r>
            <a:r>
              <a:rPr lang="en" sz="2400">
                <a:solidFill>
                  <a:schemeClr val="dk2"/>
                </a:solidFill>
              </a:rPr>
              <a:t>		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c. </a:t>
            </a:r>
            <a:r>
              <a:rPr i="1" lang="en" sz="2400">
                <a:solidFill>
                  <a:schemeClr val="dk2"/>
                </a:solidFill>
              </a:rPr>
              <a:t>keys </a:t>
            </a:r>
            <a:r>
              <a:rPr b="1" i="1" lang="en" sz="2400">
                <a:solidFill>
                  <a:schemeClr val="dk2"/>
                </a:solidFill>
              </a:rPr>
              <a:t>on </a:t>
            </a:r>
            <a:r>
              <a:rPr i="1" lang="en" sz="2400">
                <a:solidFill>
                  <a:schemeClr val="dk2"/>
                </a:solidFill>
              </a:rPr>
              <a:t>a hook</a:t>
            </a:r>
            <a:r>
              <a:rPr lang="en" sz="2400">
                <a:solidFill>
                  <a:schemeClr val="dk2"/>
                </a:solidFill>
              </a:rPr>
              <a:t>		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d. </a:t>
            </a:r>
            <a:r>
              <a:rPr i="1" lang="en" sz="2400">
                <a:solidFill>
                  <a:schemeClr val="dk2"/>
                </a:solidFill>
              </a:rPr>
              <a:t>leaves </a:t>
            </a:r>
            <a:r>
              <a:rPr b="1" i="1" lang="en" sz="2400">
                <a:solidFill>
                  <a:schemeClr val="dk2"/>
                </a:solidFill>
              </a:rPr>
              <a:t>on </a:t>
            </a:r>
            <a:r>
              <a:rPr i="1" lang="en" sz="2400">
                <a:solidFill>
                  <a:schemeClr val="dk2"/>
                </a:solidFill>
              </a:rPr>
              <a:t>a tree	</a:t>
            </a:r>
            <a:r>
              <a:rPr lang="en" sz="2400">
                <a:solidFill>
                  <a:schemeClr val="dk2"/>
                </a:solidFill>
              </a:rPr>
              <a:t>	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The answer: SEMANTIC MAPS</a:t>
            </a:r>
            <a:endParaRPr sz="4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SEMANTIC MAPS</a:t>
            </a:r>
            <a:endParaRPr sz="4500"/>
          </a:p>
        </p:txBody>
      </p:sp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/>
              <a:t>How to describe functions of words </a:t>
            </a:r>
            <a:r>
              <a:rPr b="1" lang="en" sz="2800"/>
              <a:t>without </a:t>
            </a:r>
            <a:r>
              <a:rPr lang="en" sz="2800"/>
              <a:t>polysemy/homonymy</a:t>
            </a:r>
            <a:endParaRPr sz="2800"/>
          </a:p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4294967295" type="title"/>
          </p:nvPr>
        </p:nvSpPr>
        <p:spPr>
          <a:xfrm>
            <a:off x="286350" y="814800"/>
            <a:ext cx="8571300" cy="9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What is the terminology of </a:t>
            </a:r>
            <a:r>
              <a:rPr lang="en" sz="4500"/>
              <a:t>semantic maps?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40"/>
              <a:t>Does everyone understand these terms?</a:t>
            </a:r>
            <a:endParaRPr sz="4040"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❏"/>
            </a:pPr>
            <a:r>
              <a:rPr lang="en" sz="2300"/>
              <a:t>Grams </a:t>
            </a:r>
            <a:endParaRPr sz="23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300"/>
              <a:t>= grammatical morphemes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❏"/>
            </a:pPr>
            <a:r>
              <a:rPr lang="en" sz="2300"/>
              <a:t>Functions</a:t>
            </a:r>
            <a:endParaRPr sz="23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300"/>
              <a:t>= the senses and uses of a gram</a:t>
            </a:r>
            <a:endParaRPr sz="2300"/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Char char="❏"/>
            </a:pPr>
            <a:r>
              <a:rPr lang="en" sz="2300"/>
              <a:t>Multifunctionality</a:t>
            </a:r>
            <a:endParaRPr sz="2300"/>
          </a:p>
          <a:p>
            <a:pPr indent="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 sz="2300"/>
              <a:t>= the many functions of one gram</a:t>
            </a:r>
            <a:endParaRPr sz="2300"/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Char char="❏"/>
            </a:pPr>
            <a:r>
              <a:rPr lang="en" sz="2300"/>
              <a:t>Conceptual space</a:t>
            </a:r>
            <a:endParaRPr sz="2300"/>
          </a:p>
          <a:p>
            <a:pPr indent="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 sz="2300"/>
              <a:t>= the result of comparing functions across Ls</a:t>
            </a:r>
            <a:endParaRPr sz="23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sz="1395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1712"/>
              <a:t> </a:t>
            </a:r>
            <a:endParaRPr sz="1712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40"/>
              <a:t>How S.M. work:</a:t>
            </a:r>
            <a:endParaRPr sz="4040"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Find</a:t>
            </a:r>
            <a:r>
              <a:rPr lang="en" sz="2400"/>
              <a:t> a </a:t>
            </a:r>
            <a:r>
              <a:rPr lang="en" sz="2400"/>
              <a:t>gram which is </a:t>
            </a:r>
            <a:r>
              <a:rPr lang="en" sz="2400"/>
              <a:t>multifunctional </a:t>
            </a:r>
            <a:endParaRPr sz="2400"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2701113"/>
            <a:ext cx="58461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Define distinct functions (at least 1)</a:t>
            </a:r>
            <a:endParaRPr sz="2400"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4032750"/>
            <a:ext cx="6456900" cy="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Cross-linguistic comparison</a:t>
            </a:r>
            <a:endParaRPr sz="2400"/>
          </a:p>
        </p:txBody>
      </p:sp>
      <p:cxnSp>
        <p:nvCxnSpPr>
          <p:cNvPr id="121" name="Google Shape;121;p21"/>
          <p:cNvCxnSpPr/>
          <p:nvPr/>
        </p:nvCxnSpPr>
        <p:spPr>
          <a:xfrm flipH="1">
            <a:off x="488850" y="1821225"/>
            <a:ext cx="24600" cy="879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21"/>
          <p:cNvCxnSpPr/>
          <p:nvPr/>
        </p:nvCxnSpPr>
        <p:spPr>
          <a:xfrm>
            <a:off x="489000" y="3250650"/>
            <a:ext cx="0" cy="782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