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0"/>
  </p:handoutMasterIdLst>
  <p:sldIdLst>
    <p:sldId id="494" r:id="rId2"/>
    <p:sldId id="499" r:id="rId3"/>
    <p:sldId id="507" r:id="rId4"/>
    <p:sldId id="501" r:id="rId5"/>
    <p:sldId id="503" r:id="rId6"/>
    <p:sldId id="505" r:id="rId7"/>
    <p:sldId id="506" r:id="rId8"/>
    <p:sldId id="299" r:id="rId9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52440"/>
              </p:ext>
            </p:extLst>
          </p:nvPr>
        </p:nvGraphicFramePr>
        <p:xfrm>
          <a:off x="1024128" y="1892808"/>
          <a:ext cx="9024648" cy="399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28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43275">
                  <a:extLst>
                    <a:ext uri="{9D8B030D-6E8A-4147-A177-3AD203B41FA5}">
                      <a16:colId xmlns:a16="http://schemas.microsoft.com/office/drawing/2014/main" val="1917694060"/>
                    </a:ext>
                  </a:extLst>
                </a:gridCol>
                <a:gridCol w="808523">
                  <a:extLst>
                    <a:ext uri="{9D8B030D-6E8A-4147-A177-3AD203B41FA5}">
                      <a16:colId xmlns:a16="http://schemas.microsoft.com/office/drawing/2014/main" val="3202994207"/>
                    </a:ext>
                  </a:extLst>
                </a:gridCol>
                <a:gridCol w="943275">
                  <a:extLst>
                    <a:ext uri="{9D8B030D-6E8A-4147-A177-3AD203B41FA5}">
                      <a16:colId xmlns:a16="http://schemas.microsoft.com/office/drawing/2014/main" val="699050005"/>
                    </a:ext>
                  </a:extLst>
                </a:gridCol>
                <a:gridCol w="702645">
                  <a:extLst>
                    <a:ext uri="{9D8B030D-6E8A-4147-A177-3AD203B41FA5}">
                      <a16:colId xmlns:a16="http://schemas.microsoft.com/office/drawing/2014/main" val="2379573131"/>
                    </a:ext>
                  </a:extLst>
                </a:gridCol>
                <a:gridCol w="1626669">
                  <a:extLst>
                    <a:ext uri="{9D8B030D-6E8A-4147-A177-3AD203B41FA5}">
                      <a16:colId xmlns:a16="http://schemas.microsoft.com/office/drawing/2014/main" val="362601291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048874155"/>
                    </a:ext>
                  </a:extLst>
                </a:gridCol>
                <a:gridCol w="712269">
                  <a:extLst>
                    <a:ext uri="{9D8B030D-6E8A-4147-A177-3AD203B41FA5}">
                      <a16:colId xmlns:a16="http://schemas.microsoft.com/office/drawing/2014/main" val="4292166685"/>
                    </a:ext>
                  </a:extLst>
                </a:gridCol>
                <a:gridCol w="664144">
                  <a:extLst>
                    <a:ext uri="{9D8B030D-6E8A-4147-A177-3AD203B41FA5}">
                      <a16:colId xmlns:a16="http://schemas.microsoft.com/office/drawing/2014/main" val="2543753461"/>
                    </a:ext>
                  </a:extLst>
                </a:gridCol>
                <a:gridCol w="866273">
                  <a:extLst>
                    <a:ext uri="{9D8B030D-6E8A-4147-A177-3AD203B41FA5}">
                      <a16:colId xmlns:a16="http://schemas.microsoft.com/office/drawing/2014/main" val="1433606691"/>
                    </a:ext>
                  </a:extLst>
                </a:gridCol>
                <a:gridCol w="673770">
                  <a:extLst>
                    <a:ext uri="{9D8B030D-6E8A-4147-A177-3AD203B41FA5}">
                      <a16:colId xmlns:a16="http://schemas.microsoft.com/office/drawing/2014/main" val="1034296905"/>
                    </a:ext>
                  </a:extLst>
                </a:gridCol>
              </a:tblGrid>
              <a:tr h="662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němčina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čeština (obecná)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97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Masc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82539"/>
                  </a:ext>
                </a:extLst>
              </a:tr>
              <a:tr h="503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der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93897"/>
                  </a:ext>
                </a:extLst>
              </a:tr>
              <a:tr h="49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den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die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223411"/>
                  </a:ext>
                </a:extLst>
              </a:tr>
              <a:tr h="5525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cap="small" baseline="0" dirty="0"/>
                        <a:t>akuzativ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toho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163634"/>
                  </a:ext>
                </a:extLst>
              </a:tr>
              <a:tr h="663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der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der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genitiv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toho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těch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208110"/>
                  </a:ext>
                </a:extLst>
              </a:tr>
              <a:tr h="662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den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dativ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tomu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těm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841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4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r>
              <a:rPr lang="cs-CZ" dirty="0"/>
              <a:t>Inventář konsonantů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050759" y="1892810"/>
          <a:ext cx="10303055" cy="435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30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2927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1424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75038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3B66905D-7FCC-4B0A-9CBC-B3A946FFB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77" y="1230926"/>
            <a:ext cx="10303133" cy="526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Neutrali</a:t>
            </a:r>
            <a:r>
              <a:rPr lang="cs-CZ" dirty="0"/>
              <a:t>za</a:t>
            </a:r>
            <a:r>
              <a:rPr lang="en-GB" dirty="0" err="1"/>
              <a:t>ce</a:t>
            </a:r>
            <a:r>
              <a:rPr lang="cs-CZ" dirty="0"/>
              <a:t> znělosti: *</a:t>
            </a:r>
            <a:r>
              <a:rPr lang="en-US" dirty="0"/>
              <a:t>D#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22614"/>
              </p:ext>
            </p:extLst>
          </p:nvPr>
        </p:nvGraphicFramePr>
        <p:xfrm>
          <a:off x="1024128" y="1892808"/>
          <a:ext cx="10390654" cy="429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4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50181">
                  <a:extLst>
                    <a:ext uri="{9D8B030D-6E8A-4147-A177-3AD203B41FA5}">
                      <a16:colId xmlns:a16="http://schemas.microsoft.com/office/drawing/2014/main" val="3003739055"/>
                    </a:ext>
                  </a:extLst>
                </a:gridCol>
                <a:gridCol w="1559293">
                  <a:extLst>
                    <a:ext uri="{9D8B030D-6E8A-4147-A177-3AD203B41FA5}">
                      <a16:colId xmlns:a16="http://schemas.microsoft.com/office/drawing/2014/main" val="1401715505"/>
                    </a:ext>
                  </a:extLst>
                </a:gridCol>
                <a:gridCol w="1578543">
                  <a:extLst>
                    <a:ext uri="{9D8B030D-6E8A-4147-A177-3AD203B41FA5}">
                      <a16:colId xmlns:a16="http://schemas.microsoft.com/office/drawing/2014/main" val="3092915392"/>
                    </a:ext>
                  </a:extLst>
                </a:gridCol>
                <a:gridCol w="803320">
                  <a:extLst>
                    <a:ext uri="{9D8B030D-6E8A-4147-A177-3AD203B41FA5}">
                      <a16:colId xmlns:a16="http://schemas.microsoft.com/office/drawing/2014/main" val="2332642095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119430247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844433869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plod-y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plod-ný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[t]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5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plot-y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plot-ní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7480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vrh-y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vrh-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nout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[x]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5035"/>
                  </a:ext>
                </a:extLst>
              </a:tr>
              <a:tr h="475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vrch-y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vrch-ní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vrch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[x]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14760"/>
                  </a:ext>
                </a:extLst>
              </a:tr>
              <a:tr h="478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bridž-e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bridž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t͡ʃ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92563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klíč-e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klíč-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ník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klíč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t͡ʃ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(džus - čus)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92477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bryndz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bryndz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0845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moc-i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moc-ný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065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čtyř-i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čtyř-letý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čtyř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5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Neutrali</a:t>
            </a:r>
            <a:r>
              <a:rPr lang="cs-CZ" dirty="0"/>
              <a:t>za</a:t>
            </a:r>
            <a:r>
              <a:rPr lang="en-GB" dirty="0" err="1"/>
              <a:t>ce</a:t>
            </a:r>
            <a:r>
              <a:rPr lang="cs-CZ" dirty="0"/>
              <a:t> znělosti: </a:t>
            </a:r>
            <a:r>
              <a:rPr lang="en-US" dirty="0"/>
              <a:t>*DD#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53432"/>
              </p:ext>
            </p:extLst>
          </p:nvPr>
        </p:nvGraphicFramePr>
        <p:xfrm>
          <a:off x="1024128" y="1892808"/>
          <a:ext cx="10390653" cy="3830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4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val="3003739055"/>
                    </a:ext>
                  </a:extLst>
                </a:gridCol>
                <a:gridCol w="2348564">
                  <a:extLst>
                    <a:ext uri="{9D8B030D-6E8A-4147-A177-3AD203B41FA5}">
                      <a16:colId xmlns:a16="http://schemas.microsoft.com/office/drawing/2014/main" val="1401715505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3092915392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844433869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5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vražd-a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brzd-a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smaragd-y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hlemýžd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7480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vražd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brzd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smaragd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hlemýžď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5035"/>
                  </a:ext>
                </a:extLst>
              </a:tr>
              <a:tr h="475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14760"/>
                  </a:ext>
                </a:extLst>
              </a:tr>
              <a:tr h="478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92563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modř-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Debř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otevř</a:t>
                      </a:r>
                      <a:r>
                        <a:rPr lang="cs-CZ" sz="2800" dirty="0"/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92477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modř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Debř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otevř</a:t>
                      </a:r>
                      <a:r>
                        <a:rPr lang="cs-CZ" sz="2800" dirty="0"/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0845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06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Neutrali</a:t>
            </a:r>
            <a:r>
              <a:rPr lang="cs-CZ" dirty="0"/>
              <a:t>za</a:t>
            </a:r>
            <a:r>
              <a:rPr lang="en-GB" dirty="0" err="1"/>
              <a:t>ce</a:t>
            </a:r>
            <a:r>
              <a:rPr lang="cs-CZ" dirty="0"/>
              <a:t> znělosti: *TD /</a:t>
            </a:r>
            <a:r>
              <a:rPr lang="en-US" dirty="0"/>
              <a:t> </a:t>
            </a:r>
            <a:r>
              <a:rPr lang="cs-CZ" dirty="0"/>
              <a:t>*DT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0319"/>
              </p:ext>
            </p:extLst>
          </p:nvPr>
        </p:nvGraphicFramePr>
        <p:xfrm>
          <a:off x="1024128" y="1892808"/>
          <a:ext cx="10390653" cy="3830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4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69316">
                  <a:extLst>
                    <a:ext uri="{9D8B030D-6E8A-4147-A177-3AD203B41FA5}">
                      <a16:colId xmlns:a16="http://schemas.microsoft.com/office/drawing/2014/main" val="3003739055"/>
                    </a:ext>
                  </a:extLst>
                </a:gridCol>
                <a:gridCol w="2202684">
                  <a:extLst>
                    <a:ext uri="{9D8B030D-6E8A-4147-A177-3AD203B41FA5}">
                      <a16:colId xmlns:a16="http://schemas.microsoft.com/office/drawing/2014/main" val="1401715505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3092915392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844433869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5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plod-ný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plůd-ek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plůd-ky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[t]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7480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plot-ní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plůt-ek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plůt-ky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[t]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5035"/>
                  </a:ext>
                </a:extLst>
              </a:tr>
              <a:tr h="475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14760"/>
                  </a:ext>
                </a:extLst>
              </a:tr>
              <a:tr h="478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92563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s-motat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se-sypat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s-kloubit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s-balit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92477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z-růžovět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ze-zelenat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z-černat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z-bělat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0845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06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Neutrali</a:t>
            </a:r>
            <a:r>
              <a:rPr lang="cs-CZ" dirty="0"/>
              <a:t>za</a:t>
            </a:r>
            <a:r>
              <a:rPr lang="en-GB" dirty="0" err="1"/>
              <a:t>ce</a:t>
            </a:r>
            <a:r>
              <a:rPr lang="cs-CZ" dirty="0"/>
              <a:t> znělosti: 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67398"/>
              </p:ext>
            </p:extLst>
          </p:nvPr>
        </p:nvGraphicFramePr>
        <p:xfrm>
          <a:off x="1024128" y="1892808"/>
          <a:ext cx="10390653" cy="3863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5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59978">
                  <a:extLst>
                    <a:ext uri="{9D8B030D-6E8A-4147-A177-3AD203B41FA5}">
                      <a16:colId xmlns:a16="http://schemas.microsoft.com/office/drawing/2014/main" val="3003739055"/>
                    </a:ext>
                  </a:extLst>
                </a:gridCol>
                <a:gridCol w="2038524">
                  <a:extLst>
                    <a:ext uri="{9D8B030D-6E8A-4147-A177-3AD203B41FA5}">
                      <a16:colId xmlns:a16="http://schemas.microsoft.com/office/drawing/2014/main" val="1401715505"/>
                    </a:ext>
                  </a:extLst>
                </a:gridCol>
                <a:gridCol w="1594975">
                  <a:extLst>
                    <a:ext uri="{9D8B030D-6E8A-4147-A177-3AD203B41FA5}">
                      <a16:colId xmlns:a16="http://schemas.microsoft.com/office/drawing/2014/main" val="3092915392"/>
                    </a:ext>
                  </a:extLst>
                </a:gridCol>
                <a:gridCol w="1900599">
                  <a:extLst>
                    <a:ext uri="{9D8B030D-6E8A-4147-A177-3AD203B41FA5}">
                      <a16:colId xmlns:a16="http://schemas.microsoft.com/office/drawing/2014/main" val="844433869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5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třít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dřít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7480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5035"/>
                  </a:ext>
                </a:extLst>
              </a:tr>
              <a:tr h="508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hřbet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chřtán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xř̥t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14760"/>
                  </a:ext>
                </a:extLst>
              </a:tr>
              <a:tr h="478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hřbitov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křtiny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kř̥c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92563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92477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0845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06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80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Neutrali</a:t>
            </a:r>
            <a:r>
              <a:rPr lang="cs-CZ" dirty="0"/>
              <a:t>za</a:t>
            </a:r>
            <a:r>
              <a:rPr lang="en-GB" dirty="0" err="1"/>
              <a:t>ce</a:t>
            </a:r>
            <a:r>
              <a:rPr lang="cs-CZ" dirty="0"/>
              <a:t> znělosti: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84" y="1858441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25858"/>
              </p:ext>
            </p:extLst>
          </p:nvPr>
        </p:nvGraphicFramePr>
        <p:xfrm>
          <a:off x="1024128" y="1892808"/>
          <a:ext cx="10390653" cy="3830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9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96177">
                  <a:extLst>
                    <a:ext uri="{9D8B030D-6E8A-4147-A177-3AD203B41FA5}">
                      <a16:colId xmlns:a16="http://schemas.microsoft.com/office/drawing/2014/main" val="3003739055"/>
                    </a:ext>
                  </a:extLst>
                </a:gridCol>
                <a:gridCol w="1925052">
                  <a:extLst>
                    <a:ext uri="{9D8B030D-6E8A-4147-A177-3AD203B41FA5}">
                      <a16:colId xmlns:a16="http://schemas.microsoft.com/office/drawing/2014/main" val="1401715505"/>
                    </a:ext>
                  </a:extLst>
                </a:gridCol>
                <a:gridCol w="2050181">
                  <a:extLst>
                    <a:ext uri="{9D8B030D-6E8A-4147-A177-3AD203B41FA5}">
                      <a16:colId xmlns:a16="http://schemas.microsoft.com/office/drawing/2014/main" val="3092915392"/>
                    </a:ext>
                  </a:extLst>
                </a:gridCol>
                <a:gridCol w="2771295">
                  <a:extLst>
                    <a:ext uri="{9D8B030D-6E8A-4147-A177-3AD203B41FA5}">
                      <a16:colId xmlns:a16="http://schemas.microsoft.com/office/drawing/2014/main" val="844433869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5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plav-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plav-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mrt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mrt-vý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7480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ve-jít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v-táhnout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krokev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krokv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5035"/>
                  </a:ext>
                </a:extLst>
              </a:tr>
              <a:tr h="475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pravd-a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pravd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šev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šv</a:t>
                      </a:r>
                      <a:r>
                        <a:rPr lang="cs-CZ" sz="2800" dirty="0"/>
                        <a:t>-u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14760"/>
                  </a:ext>
                </a:extLst>
              </a:tr>
              <a:tr h="478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92563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zvát x s</a:t>
                      </a:r>
                      <a:r>
                        <a:rPr lang="cs-CZ" sz="2800" dirty="0"/>
                        <a:t>vát = znít x snít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92477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dvoje x tvoje = dlít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 tlít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0845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06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7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Neutralizace znělosti: 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9522"/>
              </p:ext>
            </p:extLst>
          </p:nvPr>
        </p:nvGraphicFramePr>
        <p:xfrm>
          <a:off x="1042737" y="1960867"/>
          <a:ext cx="10311063" cy="402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366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1655889242"/>
                    </a:ext>
                  </a:extLst>
                </a:gridCol>
              </a:tblGrid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o[d]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-automatizovat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-automatizovat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27412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-osobní / 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-osobní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-investovat / po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-investovat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963108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-opakovat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-opakovat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836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680585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6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Širokoúhlá obrazovka</PresentationFormat>
  <Paragraphs>154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Neutralizace</vt:lpstr>
      <vt:lpstr>Inventář konsonantů v češtině</vt:lpstr>
      <vt:lpstr>Neutralizace znělosti: *D#</vt:lpstr>
      <vt:lpstr>Neutralizace znělosti: *DD#</vt:lpstr>
      <vt:lpstr>Neutralizace znělosti: *TD / *DT</vt:lpstr>
      <vt:lpstr>Neutralizace znělosti: ř</vt:lpstr>
      <vt:lpstr>Neutralizace znělosti: v</vt:lpstr>
      <vt:lpstr>Neutralizace znělosti: prefixy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783</cp:revision>
  <cp:lastPrinted>2019-06-24T12:30:17Z</cp:lastPrinted>
  <dcterms:created xsi:type="dcterms:W3CDTF">2018-11-27T11:40:05Z</dcterms:created>
  <dcterms:modified xsi:type="dcterms:W3CDTF">2021-10-19T09:33:31Z</dcterms:modified>
</cp:coreProperties>
</file>