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handoutMasterIdLst>
    <p:handoutMasterId r:id="rId10"/>
  </p:handoutMasterIdLst>
  <p:sldIdLst>
    <p:sldId id="494" r:id="rId2"/>
    <p:sldId id="499" r:id="rId3"/>
    <p:sldId id="507" r:id="rId4"/>
    <p:sldId id="501" r:id="rId5"/>
    <p:sldId id="503" r:id="rId6"/>
    <p:sldId id="505" r:id="rId7"/>
    <p:sldId id="506" r:id="rId8"/>
    <p:sldId id="299" r:id="rId9"/>
  </p:sldIdLst>
  <p:sldSz cx="12192000" cy="6858000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DCD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86506" autoAdjust="0"/>
  </p:normalViewPr>
  <p:slideViewPr>
    <p:cSldViewPr snapToGrid="0">
      <p:cViewPr varScale="1">
        <p:scale>
          <a:sx n="114" d="100"/>
          <a:sy n="114" d="100"/>
        </p:scale>
        <p:origin x="1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807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3247" y="0"/>
            <a:ext cx="4301806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r">
              <a:defRPr sz="1200"/>
            </a:lvl1pPr>
          </a:lstStyle>
          <a:p>
            <a:fld id="{6D79621B-5C3B-4CBE-AF40-16E6D0FE1354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6456220"/>
            <a:ext cx="4301807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3247" y="6456220"/>
            <a:ext cx="4301806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r">
              <a:defRPr sz="1200"/>
            </a:lvl1pPr>
          </a:lstStyle>
          <a:p>
            <a:fld id="{74930BA3-B7DB-4D4B-989E-E9E8FE91F0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566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646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573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98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10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70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04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9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7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893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74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F073B-61DF-41C1-9EE2-EDE773ACD42A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32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Neutralizace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652440"/>
              </p:ext>
            </p:extLst>
          </p:nvPr>
        </p:nvGraphicFramePr>
        <p:xfrm>
          <a:off x="1024128" y="1892808"/>
          <a:ext cx="9024648" cy="39901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228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943275">
                  <a:extLst>
                    <a:ext uri="{9D8B030D-6E8A-4147-A177-3AD203B41FA5}">
                      <a16:colId xmlns:a16="http://schemas.microsoft.com/office/drawing/2014/main" val="1917694060"/>
                    </a:ext>
                  </a:extLst>
                </a:gridCol>
                <a:gridCol w="808523">
                  <a:extLst>
                    <a:ext uri="{9D8B030D-6E8A-4147-A177-3AD203B41FA5}">
                      <a16:colId xmlns:a16="http://schemas.microsoft.com/office/drawing/2014/main" val="3202994207"/>
                    </a:ext>
                  </a:extLst>
                </a:gridCol>
                <a:gridCol w="943275">
                  <a:extLst>
                    <a:ext uri="{9D8B030D-6E8A-4147-A177-3AD203B41FA5}">
                      <a16:colId xmlns:a16="http://schemas.microsoft.com/office/drawing/2014/main" val="699050005"/>
                    </a:ext>
                  </a:extLst>
                </a:gridCol>
                <a:gridCol w="702645">
                  <a:extLst>
                    <a:ext uri="{9D8B030D-6E8A-4147-A177-3AD203B41FA5}">
                      <a16:colId xmlns:a16="http://schemas.microsoft.com/office/drawing/2014/main" val="2379573131"/>
                    </a:ext>
                  </a:extLst>
                </a:gridCol>
                <a:gridCol w="1626669">
                  <a:extLst>
                    <a:ext uri="{9D8B030D-6E8A-4147-A177-3AD203B41FA5}">
                      <a16:colId xmlns:a16="http://schemas.microsoft.com/office/drawing/2014/main" val="3626012919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1048874155"/>
                    </a:ext>
                  </a:extLst>
                </a:gridCol>
                <a:gridCol w="712269">
                  <a:extLst>
                    <a:ext uri="{9D8B030D-6E8A-4147-A177-3AD203B41FA5}">
                      <a16:colId xmlns:a16="http://schemas.microsoft.com/office/drawing/2014/main" val="4292166685"/>
                    </a:ext>
                  </a:extLst>
                </a:gridCol>
                <a:gridCol w="664144">
                  <a:extLst>
                    <a:ext uri="{9D8B030D-6E8A-4147-A177-3AD203B41FA5}">
                      <a16:colId xmlns:a16="http://schemas.microsoft.com/office/drawing/2014/main" val="2543753461"/>
                    </a:ext>
                  </a:extLst>
                </a:gridCol>
                <a:gridCol w="866273">
                  <a:extLst>
                    <a:ext uri="{9D8B030D-6E8A-4147-A177-3AD203B41FA5}">
                      <a16:colId xmlns:a16="http://schemas.microsoft.com/office/drawing/2014/main" val="1433606691"/>
                    </a:ext>
                  </a:extLst>
                </a:gridCol>
                <a:gridCol w="673770">
                  <a:extLst>
                    <a:ext uri="{9D8B030D-6E8A-4147-A177-3AD203B41FA5}">
                      <a16:colId xmlns:a16="http://schemas.microsoft.com/office/drawing/2014/main" val="1034296905"/>
                    </a:ext>
                  </a:extLst>
                </a:gridCol>
              </a:tblGrid>
              <a:tr h="6622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němčina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čeština (obecná)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8972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Masc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SG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Neu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SG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Masc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PL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Neu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PL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Masc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SG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Neu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SG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Masc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PL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Neu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PL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082539"/>
                  </a:ext>
                </a:extLst>
              </a:tr>
              <a:tr h="5033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der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das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die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die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nominativ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ten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to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ty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ta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4093897"/>
                  </a:ext>
                </a:extLst>
              </a:tr>
              <a:tr h="4923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den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das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die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die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ten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to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ty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3223411"/>
                  </a:ext>
                </a:extLst>
              </a:tr>
              <a:tr h="55259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600" cap="small" baseline="0" dirty="0"/>
                        <a:t>akuzativ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ten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toho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8163634"/>
                  </a:ext>
                </a:extLst>
              </a:tr>
              <a:tr h="6632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des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des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der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der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genitiv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toho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těch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5208110"/>
                  </a:ext>
                </a:extLst>
              </a:tr>
              <a:tr h="6622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dem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dem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den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dativ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tomu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těm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98417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743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FFFF"/>
            </a:solidFill>
          </a:ln>
        </p:spPr>
        <p:txBody>
          <a:bodyPr/>
          <a:lstStyle/>
          <a:p>
            <a:r>
              <a:rPr lang="cs-CZ" dirty="0"/>
              <a:t>Inventář konsonantů v češtině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1050759" y="1892810"/>
          <a:ext cx="10303055" cy="43513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0305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</a:tblGrid>
              <a:tr h="29272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14240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6175038"/>
                  </a:ext>
                </a:extLst>
              </a:tr>
            </a:tbl>
          </a:graphicData>
        </a:graphic>
      </p:graphicFrame>
      <p:pic>
        <p:nvPicPr>
          <p:cNvPr id="7" name="Obrázek 6">
            <a:extLst>
              <a:ext uri="{FF2B5EF4-FFF2-40B4-BE49-F238E27FC236}">
                <a16:creationId xmlns:a16="http://schemas.microsoft.com/office/drawing/2014/main" id="{3B66905D-7FCC-4B0A-9CBC-B3A946FFB4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677" y="1230926"/>
            <a:ext cx="10303133" cy="5261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871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Neutrali</a:t>
            </a:r>
            <a:r>
              <a:rPr lang="cs-CZ" dirty="0"/>
              <a:t>za</a:t>
            </a:r>
            <a:r>
              <a:rPr lang="en-GB" dirty="0" err="1"/>
              <a:t>ce</a:t>
            </a:r>
            <a:r>
              <a:rPr lang="cs-CZ" dirty="0"/>
              <a:t> znělosti: *</a:t>
            </a:r>
            <a:r>
              <a:rPr lang="en-US" dirty="0"/>
              <a:t>D#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84" y="1858441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922614"/>
              </p:ext>
            </p:extLst>
          </p:nvPr>
        </p:nvGraphicFramePr>
        <p:xfrm>
          <a:off x="1024128" y="1892808"/>
          <a:ext cx="10390654" cy="4292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745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050181">
                  <a:extLst>
                    <a:ext uri="{9D8B030D-6E8A-4147-A177-3AD203B41FA5}">
                      <a16:colId xmlns:a16="http://schemas.microsoft.com/office/drawing/2014/main" val="3003739055"/>
                    </a:ext>
                  </a:extLst>
                </a:gridCol>
                <a:gridCol w="1559293">
                  <a:extLst>
                    <a:ext uri="{9D8B030D-6E8A-4147-A177-3AD203B41FA5}">
                      <a16:colId xmlns:a16="http://schemas.microsoft.com/office/drawing/2014/main" val="1401715505"/>
                    </a:ext>
                  </a:extLst>
                </a:gridCol>
                <a:gridCol w="1578543">
                  <a:extLst>
                    <a:ext uri="{9D8B030D-6E8A-4147-A177-3AD203B41FA5}">
                      <a16:colId xmlns:a16="http://schemas.microsoft.com/office/drawing/2014/main" val="3092915392"/>
                    </a:ext>
                  </a:extLst>
                </a:gridCol>
                <a:gridCol w="803320">
                  <a:extLst>
                    <a:ext uri="{9D8B030D-6E8A-4147-A177-3AD203B41FA5}">
                      <a16:colId xmlns:a16="http://schemas.microsoft.com/office/drawing/2014/main" val="2332642095"/>
                    </a:ext>
                  </a:extLst>
                </a:gridCol>
                <a:gridCol w="481263">
                  <a:extLst>
                    <a:ext uri="{9D8B030D-6E8A-4147-A177-3AD203B41FA5}">
                      <a16:colId xmlns:a16="http://schemas.microsoft.com/office/drawing/2014/main" val="3119430247"/>
                    </a:ext>
                  </a:extLst>
                </a:gridCol>
                <a:gridCol w="1900599">
                  <a:extLst>
                    <a:ext uri="{9D8B030D-6E8A-4147-A177-3AD203B41FA5}">
                      <a16:colId xmlns:a16="http://schemas.microsoft.com/office/drawing/2014/main" val="844433869"/>
                    </a:ext>
                  </a:extLst>
                </a:gridCol>
              </a:tblGrid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plod-y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plod-ný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plod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[t]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157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plot-y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plot-ní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plot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8974804"/>
                  </a:ext>
                </a:extLst>
              </a:tr>
              <a:tr h="4720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vrh-y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vrh-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nout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vrh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[x]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6155035"/>
                  </a:ext>
                </a:extLst>
              </a:tr>
              <a:tr h="4751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vrch-y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vrch-ní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vrch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[x]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514760"/>
                  </a:ext>
                </a:extLst>
              </a:tr>
              <a:tr h="4781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bridž-e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bridž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t͡ʃ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2092563"/>
                  </a:ext>
                </a:extLst>
              </a:tr>
              <a:tr h="4812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klíč-e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klíč-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ník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klíč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t͡ʃ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(džus - čus)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92477"/>
                  </a:ext>
                </a:extLst>
              </a:tr>
              <a:tr h="4842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bryndz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bryndz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t͡s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5808455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moc-i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moc-ný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moc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t͡s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7065002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čtyř-i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čtyř-letý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čtyř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ř̥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6151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974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Neutrali</a:t>
            </a:r>
            <a:r>
              <a:rPr lang="cs-CZ" dirty="0"/>
              <a:t>za</a:t>
            </a:r>
            <a:r>
              <a:rPr lang="en-GB" dirty="0" err="1"/>
              <a:t>ce</a:t>
            </a:r>
            <a:r>
              <a:rPr lang="cs-CZ" dirty="0"/>
              <a:t> znělosti: </a:t>
            </a:r>
            <a:r>
              <a:rPr lang="en-US" dirty="0"/>
              <a:t>*DD#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84" y="1858441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853432"/>
              </p:ext>
            </p:extLst>
          </p:nvPr>
        </p:nvGraphicFramePr>
        <p:xfrm>
          <a:off x="1024128" y="1892808"/>
          <a:ext cx="10390653" cy="38303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745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223436">
                  <a:extLst>
                    <a:ext uri="{9D8B030D-6E8A-4147-A177-3AD203B41FA5}">
                      <a16:colId xmlns:a16="http://schemas.microsoft.com/office/drawing/2014/main" val="3003739055"/>
                    </a:ext>
                  </a:extLst>
                </a:gridCol>
                <a:gridCol w="2348564">
                  <a:extLst>
                    <a:ext uri="{9D8B030D-6E8A-4147-A177-3AD203B41FA5}">
                      <a16:colId xmlns:a16="http://schemas.microsoft.com/office/drawing/2014/main" val="1401715505"/>
                    </a:ext>
                  </a:extLst>
                </a:gridCol>
                <a:gridCol w="1900599">
                  <a:extLst>
                    <a:ext uri="{9D8B030D-6E8A-4147-A177-3AD203B41FA5}">
                      <a16:colId xmlns:a16="http://schemas.microsoft.com/office/drawing/2014/main" val="3092915392"/>
                    </a:ext>
                  </a:extLst>
                </a:gridCol>
                <a:gridCol w="1900599">
                  <a:extLst>
                    <a:ext uri="{9D8B030D-6E8A-4147-A177-3AD203B41FA5}">
                      <a16:colId xmlns:a16="http://schemas.microsoft.com/office/drawing/2014/main" val="844433869"/>
                    </a:ext>
                  </a:extLst>
                </a:gridCol>
              </a:tblGrid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157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vražd-a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brzd-a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smaragd-y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hlemýžd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-i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8974804"/>
                  </a:ext>
                </a:extLst>
              </a:tr>
              <a:tr h="4720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vražd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brzd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smaragd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hlemýžď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6155035"/>
                  </a:ext>
                </a:extLst>
              </a:tr>
              <a:tr h="4751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514760"/>
                  </a:ext>
                </a:extLst>
              </a:tr>
              <a:tr h="4781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2092563"/>
                  </a:ext>
                </a:extLst>
              </a:tr>
              <a:tr h="4812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modř-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it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Debř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-i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/>
                        <a:t>otevř</a:t>
                      </a:r>
                      <a:r>
                        <a:rPr lang="cs-CZ" sz="2800" dirty="0"/>
                        <a:t>-i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92477"/>
                  </a:ext>
                </a:extLst>
              </a:tr>
              <a:tr h="4842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modř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tř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̥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Debř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př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̥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/>
                        <a:t>otevř</a:t>
                      </a:r>
                      <a:r>
                        <a:rPr lang="cs-CZ" sz="2800" dirty="0"/>
                        <a:t>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fř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̥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dirty="0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5808455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7065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1805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Neutrali</a:t>
            </a:r>
            <a:r>
              <a:rPr lang="cs-CZ" dirty="0"/>
              <a:t>za</a:t>
            </a:r>
            <a:r>
              <a:rPr lang="en-GB" dirty="0" err="1"/>
              <a:t>ce</a:t>
            </a:r>
            <a:r>
              <a:rPr lang="cs-CZ" dirty="0"/>
              <a:t> znělosti: *TD /</a:t>
            </a:r>
            <a:r>
              <a:rPr lang="en-US" dirty="0"/>
              <a:t> </a:t>
            </a:r>
            <a:r>
              <a:rPr lang="cs-CZ" dirty="0"/>
              <a:t>*DT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84" y="1858441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90319"/>
              </p:ext>
            </p:extLst>
          </p:nvPr>
        </p:nvGraphicFramePr>
        <p:xfrm>
          <a:off x="1024128" y="1892808"/>
          <a:ext cx="10390653" cy="38303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745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369316">
                  <a:extLst>
                    <a:ext uri="{9D8B030D-6E8A-4147-A177-3AD203B41FA5}">
                      <a16:colId xmlns:a16="http://schemas.microsoft.com/office/drawing/2014/main" val="3003739055"/>
                    </a:ext>
                  </a:extLst>
                </a:gridCol>
                <a:gridCol w="2202684">
                  <a:extLst>
                    <a:ext uri="{9D8B030D-6E8A-4147-A177-3AD203B41FA5}">
                      <a16:colId xmlns:a16="http://schemas.microsoft.com/office/drawing/2014/main" val="1401715505"/>
                    </a:ext>
                  </a:extLst>
                </a:gridCol>
                <a:gridCol w="1900599">
                  <a:extLst>
                    <a:ext uri="{9D8B030D-6E8A-4147-A177-3AD203B41FA5}">
                      <a16:colId xmlns:a16="http://schemas.microsoft.com/office/drawing/2014/main" val="3092915392"/>
                    </a:ext>
                  </a:extLst>
                </a:gridCol>
                <a:gridCol w="1900599">
                  <a:extLst>
                    <a:ext uri="{9D8B030D-6E8A-4147-A177-3AD203B41FA5}">
                      <a16:colId xmlns:a16="http://schemas.microsoft.com/office/drawing/2014/main" val="844433869"/>
                    </a:ext>
                  </a:extLst>
                </a:gridCol>
              </a:tblGrid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157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plod-ný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plůd-ek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plůd-ky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[t]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8974804"/>
                  </a:ext>
                </a:extLst>
              </a:tr>
              <a:tr h="4720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plot-ní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plůt-ek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plůt-ky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[t]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6155035"/>
                  </a:ext>
                </a:extLst>
              </a:tr>
              <a:tr h="4751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514760"/>
                  </a:ext>
                </a:extLst>
              </a:tr>
              <a:tr h="4781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2092563"/>
                  </a:ext>
                </a:extLst>
              </a:tr>
              <a:tr h="4812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s-motat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se-sypat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s-kloubit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s-balit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92477"/>
                  </a:ext>
                </a:extLst>
              </a:tr>
              <a:tr h="4842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z-růžovět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ze-zelenat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z-černat 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z-bělat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5808455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7065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4545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Neutrali</a:t>
            </a:r>
            <a:r>
              <a:rPr lang="cs-CZ" dirty="0"/>
              <a:t>za</a:t>
            </a:r>
            <a:r>
              <a:rPr lang="en-GB" dirty="0" err="1"/>
              <a:t>ce</a:t>
            </a:r>
            <a:r>
              <a:rPr lang="cs-CZ" dirty="0"/>
              <a:t> znělosti: 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84" y="1858441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9967398"/>
              </p:ext>
            </p:extLst>
          </p:nvPr>
        </p:nvGraphicFramePr>
        <p:xfrm>
          <a:off x="1024128" y="1892808"/>
          <a:ext cx="10390653" cy="38632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9657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759978">
                  <a:extLst>
                    <a:ext uri="{9D8B030D-6E8A-4147-A177-3AD203B41FA5}">
                      <a16:colId xmlns:a16="http://schemas.microsoft.com/office/drawing/2014/main" val="3003739055"/>
                    </a:ext>
                  </a:extLst>
                </a:gridCol>
                <a:gridCol w="2038524">
                  <a:extLst>
                    <a:ext uri="{9D8B030D-6E8A-4147-A177-3AD203B41FA5}">
                      <a16:colId xmlns:a16="http://schemas.microsoft.com/office/drawing/2014/main" val="1401715505"/>
                    </a:ext>
                  </a:extLst>
                </a:gridCol>
                <a:gridCol w="1594975">
                  <a:extLst>
                    <a:ext uri="{9D8B030D-6E8A-4147-A177-3AD203B41FA5}">
                      <a16:colId xmlns:a16="http://schemas.microsoft.com/office/drawing/2014/main" val="3092915392"/>
                    </a:ext>
                  </a:extLst>
                </a:gridCol>
                <a:gridCol w="1900599">
                  <a:extLst>
                    <a:ext uri="{9D8B030D-6E8A-4147-A177-3AD203B41FA5}">
                      <a16:colId xmlns:a16="http://schemas.microsoft.com/office/drawing/2014/main" val="844433869"/>
                    </a:ext>
                  </a:extLst>
                </a:gridCol>
              </a:tblGrid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157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třít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tř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̥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dřít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dř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dirty="0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8974804"/>
                  </a:ext>
                </a:extLst>
              </a:tr>
              <a:tr h="4720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6155035"/>
                  </a:ext>
                </a:extLst>
              </a:tr>
              <a:tr h="5080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hřbet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chřtán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xř̥t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514760"/>
                  </a:ext>
                </a:extLst>
              </a:tr>
              <a:tr h="4781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hřbitov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křtiny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kř̥c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2092563"/>
                  </a:ext>
                </a:extLst>
              </a:tr>
              <a:tr h="4812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92477"/>
                  </a:ext>
                </a:extLst>
              </a:tr>
              <a:tr h="4842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5808455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7065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2807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14:flythrough/>
      </p:transition>
    </mc:Choice>
    <mc:Fallback xmlns="">
      <p:transition spd="slow" advClick="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Neutrali</a:t>
            </a:r>
            <a:r>
              <a:rPr lang="cs-CZ" dirty="0"/>
              <a:t>za</a:t>
            </a:r>
            <a:r>
              <a:rPr lang="en-GB" dirty="0" err="1"/>
              <a:t>ce</a:t>
            </a:r>
            <a:r>
              <a:rPr lang="cs-CZ" dirty="0"/>
              <a:t> znělosti: 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84" y="1858441"/>
            <a:ext cx="10515600" cy="4351338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2725858"/>
              </p:ext>
            </p:extLst>
          </p:nvPr>
        </p:nvGraphicFramePr>
        <p:xfrm>
          <a:off x="1024128" y="1892808"/>
          <a:ext cx="10390653" cy="38303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7948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896177">
                  <a:extLst>
                    <a:ext uri="{9D8B030D-6E8A-4147-A177-3AD203B41FA5}">
                      <a16:colId xmlns:a16="http://schemas.microsoft.com/office/drawing/2014/main" val="3003739055"/>
                    </a:ext>
                  </a:extLst>
                </a:gridCol>
                <a:gridCol w="1925052">
                  <a:extLst>
                    <a:ext uri="{9D8B030D-6E8A-4147-A177-3AD203B41FA5}">
                      <a16:colId xmlns:a16="http://schemas.microsoft.com/office/drawing/2014/main" val="1401715505"/>
                    </a:ext>
                  </a:extLst>
                </a:gridCol>
                <a:gridCol w="2050181">
                  <a:extLst>
                    <a:ext uri="{9D8B030D-6E8A-4147-A177-3AD203B41FA5}">
                      <a16:colId xmlns:a16="http://schemas.microsoft.com/office/drawing/2014/main" val="3092915392"/>
                    </a:ext>
                  </a:extLst>
                </a:gridCol>
                <a:gridCol w="2771295">
                  <a:extLst>
                    <a:ext uri="{9D8B030D-6E8A-4147-A177-3AD203B41FA5}">
                      <a16:colId xmlns:a16="http://schemas.microsoft.com/office/drawing/2014/main" val="844433869"/>
                    </a:ext>
                  </a:extLst>
                </a:gridCol>
              </a:tblGrid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157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plav-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at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plav-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ky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plav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mrt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-i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mrt-vý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8974804"/>
                  </a:ext>
                </a:extLst>
              </a:tr>
              <a:tr h="4720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ve-jít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v-táhnout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krokev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krokv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-e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6155035"/>
                  </a:ext>
                </a:extLst>
              </a:tr>
              <a:tr h="4751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pravd-a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pravd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šev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err="1"/>
                        <a:t>šv</a:t>
                      </a:r>
                      <a:r>
                        <a:rPr lang="cs-CZ" sz="2800" dirty="0"/>
                        <a:t>-u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514760"/>
                  </a:ext>
                </a:extLst>
              </a:tr>
              <a:tr h="4781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2092563"/>
                  </a:ext>
                </a:extLst>
              </a:tr>
              <a:tr h="4812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zvát x s</a:t>
                      </a:r>
                      <a:r>
                        <a:rPr lang="cs-CZ" sz="2800" dirty="0"/>
                        <a:t>vát = znít x snít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92477"/>
                  </a:ext>
                </a:extLst>
              </a:tr>
              <a:tr h="4842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dvoje x tvoje = dlít </a:t>
                      </a:r>
                      <a:r>
                        <a:rPr lang="cs-CZ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x tlít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5808455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7065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5739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Neutralizace znělosti: prefixy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69522"/>
              </p:ext>
            </p:extLst>
          </p:nvPr>
        </p:nvGraphicFramePr>
        <p:xfrm>
          <a:off x="1042737" y="1960867"/>
          <a:ext cx="10311063" cy="40297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43663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867400">
                  <a:extLst>
                    <a:ext uri="{9D8B030D-6E8A-4147-A177-3AD203B41FA5}">
                      <a16:colId xmlns:a16="http://schemas.microsoft.com/office/drawing/2014/main" val="1655889242"/>
                    </a:ext>
                  </a:extLst>
                </a:gridCol>
              </a:tblGrid>
              <a:tr h="67162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6716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o[d]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-automatizovat /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-automatizovat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9274121"/>
                  </a:ext>
                </a:extLst>
              </a:tr>
              <a:tr h="6716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-osobní / na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-osobní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-investovat / po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-investovat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1963108"/>
                  </a:ext>
                </a:extLst>
              </a:tr>
              <a:tr h="6716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-opakovat /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-opakovat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428366"/>
                  </a:ext>
                </a:extLst>
              </a:tr>
              <a:tr h="6716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2680585"/>
                  </a:ext>
                </a:extLst>
              </a:tr>
              <a:tr h="6716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66746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119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8575">
          <a:tailEnd type="triangle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330</Words>
  <Application>Microsoft Office PowerPoint</Application>
  <PresentationFormat>Širokoúhlá obrazovka</PresentationFormat>
  <Paragraphs>154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Motiv Office</vt:lpstr>
      <vt:lpstr>Neutralizace</vt:lpstr>
      <vt:lpstr>Inventář konsonantů v češtině</vt:lpstr>
      <vt:lpstr>Neutralizace znělosti: *D#</vt:lpstr>
      <vt:lpstr>Neutralizace znělosti: *DD#</vt:lpstr>
      <vt:lpstr>Neutralizace znělosti: *TD / *DT</vt:lpstr>
      <vt:lpstr>Neutralizace znělosti: ř</vt:lpstr>
      <vt:lpstr>Neutralizace znělosti: v</vt:lpstr>
      <vt:lpstr>Neutralizace znělosti: prefixy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Morfologická délka</dc:title>
  <dc:creator>Markéta Ziková</dc:creator>
  <cp:lastModifiedBy>Markéta Ziková</cp:lastModifiedBy>
  <cp:revision>783</cp:revision>
  <cp:lastPrinted>2019-06-24T12:30:17Z</cp:lastPrinted>
  <dcterms:created xsi:type="dcterms:W3CDTF">2018-11-27T11:40:05Z</dcterms:created>
  <dcterms:modified xsi:type="dcterms:W3CDTF">2021-10-19T09:33:31Z</dcterms:modified>
</cp:coreProperties>
</file>