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7" r:id="rId2"/>
    <p:sldId id="285" r:id="rId3"/>
    <p:sldId id="288" r:id="rId4"/>
  </p:sldIdLst>
  <p:sldSz cx="12192000" cy="6858000"/>
  <p:notesSz cx="6858000" cy="99456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14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F01E7-FC69-44C0-BA57-9C61FCFDB857}" type="datetimeFigureOut">
              <a:rPr lang="cs-CZ" smtClean="0"/>
              <a:t>23.11.2021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9B1C8-43F7-4AEE-94C8-C4C7C00D7F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5590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F01E7-FC69-44C0-BA57-9C61FCFDB857}" type="datetimeFigureOut">
              <a:rPr lang="cs-CZ" smtClean="0"/>
              <a:t>23.11.2021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9B1C8-43F7-4AEE-94C8-C4C7C00D7F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5077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F01E7-FC69-44C0-BA57-9C61FCFDB857}" type="datetimeFigureOut">
              <a:rPr lang="cs-CZ" smtClean="0"/>
              <a:t>23.11.2021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9B1C8-43F7-4AEE-94C8-C4C7C00D7F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8159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F01E7-FC69-44C0-BA57-9C61FCFDB857}" type="datetimeFigureOut">
              <a:rPr lang="cs-CZ" smtClean="0"/>
              <a:t>23.11.2021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9B1C8-43F7-4AEE-94C8-C4C7C00D7F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1005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F01E7-FC69-44C0-BA57-9C61FCFDB857}" type="datetimeFigureOut">
              <a:rPr lang="cs-CZ" smtClean="0"/>
              <a:t>23.11.2021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9B1C8-43F7-4AEE-94C8-C4C7C00D7F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6816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F01E7-FC69-44C0-BA57-9C61FCFDB857}" type="datetimeFigureOut">
              <a:rPr lang="cs-CZ" smtClean="0"/>
              <a:t>23.11.2021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9B1C8-43F7-4AEE-94C8-C4C7C00D7F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001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F01E7-FC69-44C0-BA57-9C61FCFDB857}" type="datetimeFigureOut">
              <a:rPr lang="cs-CZ" smtClean="0"/>
              <a:t>23.11.2021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9B1C8-43F7-4AEE-94C8-C4C7C00D7F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6746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F01E7-FC69-44C0-BA57-9C61FCFDB857}" type="datetimeFigureOut">
              <a:rPr lang="cs-CZ" smtClean="0"/>
              <a:t>23.11.2021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9B1C8-43F7-4AEE-94C8-C4C7C00D7F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2726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F01E7-FC69-44C0-BA57-9C61FCFDB857}" type="datetimeFigureOut">
              <a:rPr lang="cs-CZ" smtClean="0"/>
              <a:t>23.11.2021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9B1C8-43F7-4AEE-94C8-C4C7C00D7F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6095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F01E7-FC69-44C0-BA57-9C61FCFDB857}" type="datetimeFigureOut">
              <a:rPr lang="cs-CZ" smtClean="0"/>
              <a:t>23.11.2021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9B1C8-43F7-4AEE-94C8-C4C7C00D7F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5509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F01E7-FC69-44C0-BA57-9C61FCFDB857}" type="datetimeFigureOut">
              <a:rPr lang="cs-CZ" smtClean="0"/>
              <a:t>23.11.2021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9B1C8-43F7-4AEE-94C8-C4C7C00D7F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6894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F01E7-FC69-44C0-BA57-9C61FCFDB857}" type="datetimeFigureOut">
              <a:rPr lang="cs-CZ" smtClean="0"/>
              <a:t>23.11.2021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79B1C8-43F7-4AEE-94C8-C4C7C00D7F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8937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 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7282797"/>
              </p:ext>
            </p:extLst>
          </p:nvPr>
        </p:nvGraphicFramePr>
        <p:xfrm>
          <a:off x="1024128" y="1892808"/>
          <a:ext cx="10329680" cy="45427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91210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846115">
                  <a:extLst>
                    <a:ext uri="{9D8B030D-6E8A-4147-A177-3AD203B41FA5}">
                      <a16:colId xmlns:a16="http://schemas.microsoft.com/office/drawing/2014/main" val="3311858235"/>
                    </a:ext>
                  </a:extLst>
                </a:gridCol>
                <a:gridCol w="1464906">
                  <a:extLst>
                    <a:ext uri="{9D8B030D-6E8A-4147-A177-3AD203B41FA5}">
                      <a16:colId xmlns:a16="http://schemas.microsoft.com/office/drawing/2014/main" val="2507491609"/>
                    </a:ext>
                  </a:extLst>
                </a:gridCol>
                <a:gridCol w="1408923">
                  <a:extLst>
                    <a:ext uri="{9D8B030D-6E8A-4147-A177-3AD203B41FA5}">
                      <a16:colId xmlns:a16="http://schemas.microsoft.com/office/drawing/2014/main" val="2953761340"/>
                    </a:ext>
                  </a:extLst>
                </a:gridCol>
                <a:gridCol w="780850">
                  <a:extLst>
                    <a:ext uri="{9D8B030D-6E8A-4147-A177-3AD203B41FA5}">
                      <a16:colId xmlns:a16="http://schemas.microsoft.com/office/drawing/2014/main" val="680185365"/>
                    </a:ext>
                  </a:extLst>
                </a:gridCol>
                <a:gridCol w="1311965">
                  <a:extLst>
                    <a:ext uri="{9D8B030D-6E8A-4147-A177-3AD203B41FA5}">
                      <a16:colId xmlns:a16="http://schemas.microsoft.com/office/drawing/2014/main" val="2085204407"/>
                    </a:ext>
                  </a:extLst>
                </a:gridCol>
                <a:gridCol w="1566407">
                  <a:extLst>
                    <a:ext uri="{9D8B030D-6E8A-4147-A177-3AD203B41FA5}">
                      <a16:colId xmlns:a16="http://schemas.microsoft.com/office/drawing/2014/main" val="1031940418"/>
                    </a:ext>
                  </a:extLst>
                </a:gridCol>
                <a:gridCol w="659304">
                  <a:extLst>
                    <a:ext uri="{9D8B030D-6E8A-4147-A177-3AD203B41FA5}">
                      <a16:colId xmlns:a16="http://schemas.microsoft.com/office/drawing/2014/main" val="3508955483"/>
                    </a:ext>
                  </a:extLst>
                </a:gridCol>
              </a:tblGrid>
              <a:tr h="512875"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Jaký typ hláskových alternací v kořeni ilustrují následující příklady? 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12875"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Definujte jejich kontext a na základě toho rozhodněte, jestli jde o alternace fonologické nebo morfonologické.   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9270555"/>
                  </a:ext>
                </a:extLst>
              </a:tr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5129325"/>
                  </a:ext>
                </a:extLst>
              </a:tr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hada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hrady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chrt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město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kmen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vana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9152709"/>
                  </a:ext>
                </a:extLst>
              </a:tr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hadi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hradech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chrti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městě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kmene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vanou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6444261"/>
                  </a:ext>
                </a:extLst>
              </a:tr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hady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hradě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chrtech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městu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kmeni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vanách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0115942"/>
                  </a:ext>
                </a:extLst>
              </a:tr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hadem 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hradu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chrty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městem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kmenu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vaně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4034150"/>
                  </a:ext>
                </a:extLst>
              </a:tr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hadovi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hradů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chrt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města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kmeny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vany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25073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9839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0694829"/>
              </p:ext>
            </p:extLst>
          </p:nvPr>
        </p:nvGraphicFramePr>
        <p:xfrm>
          <a:off x="1024128" y="1892808"/>
          <a:ext cx="10329676" cy="4103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82419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2582419">
                  <a:extLst>
                    <a:ext uri="{9D8B030D-6E8A-4147-A177-3AD203B41FA5}">
                      <a16:colId xmlns:a16="http://schemas.microsoft.com/office/drawing/2014/main" val="3804922494"/>
                    </a:ext>
                  </a:extLst>
                </a:gridCol>
                <a:gridCol w="2582419">
                  <a:extLst>
                    <a:ext uri="{9D8B030D-6E8A-4147-A177-3AD203B41FA5}">
                      <a16:colId xmlns:a16="http://schemas.microsoft.com/office/drawing/2014/main" val="4131761931"/>
                    </a:ext>
                  </a:extLst>
                </a:gridCol>
                <a:gridCol w="2582419">
                  <a:extLst>
                    <a:ext uri="{9D8B030D-6E8A-4147-A177-3AD203B41FA5}">
                      <a16:colId xmlns:a16="http://schemas.microsoft.com/office/drawing/2014/main" val="1798566490"/>
                    </a:ext>
                  </a:extLst>
                </a:gridCol>
              </a:tblGrid>
              <a:tr h="512875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Pro každý z kořenů identifikujte jeho povrchové formy.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12875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Popište jejich distribuci. 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9270555"/>
                  </a:ext>
                </a:extLst>
              </a:tr>
              <a:tr h="512875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 Určete hloubkové formy. 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5129325"/>
                  </a:ext>
                </a:extLst>
              </a:tr>
              <a:tr h="512875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 Definujte fonologické procesy, které jsou na ně aplikovány. 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7844802"/>
                  </a:ext>
                </a:extLst>
              </a:tr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holubník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babský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blb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hrabat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1214848"/>
                  </a:ext>
                </a:extLst>
              </a:tr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holubář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babizna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blbci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hrabej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2357800"/>
                  </a:ext>
                </a:extLst>
              </a:tr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holubice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baba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blbnout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hrab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5130906"/>
                  </a:ext>
                </a:extLst>
              </a:tr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holub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babka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blbec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hrablo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49025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1394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 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4986767"/>
              </p:ext>
            </p:extLst>
          </p:nvPr>
        </p:nvGraphicFramePr>
        <p:xfrm>
          <a:off x="1024128" y="1892808"/>
          <a:ext cx="10329676" cy="45427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82419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2582419">
                  <a:extLst>
                    <a:ext uri="{9D8B030D-6E8A-4147-A177-3AD203B41FA5}">
                      <a16:colId xmlns:a16="http://schemas.microsoft.com/office/drawing/2014/main" val="3804922494"/>
                    </a:ext>
                  </a:extLst>
                </a:gridCol>
                <a:gridCol w="2582419">
                  <a:extLst>
                    <a:ext uri="{9D8B030D-6E8A-4147-A177-3AD203B41FA5}">
                      <a16:colId xmlns:a16="http://schemas.microsoft.com/office/drawing/2014/main" val="4131761931"/>
                    </a:ext>
                  </a:extLst>
                </a:gridCol>
                <a:gridCol w="2582419">
                  <a:extLst>
                    <a:ext uri="{9D8B030D-6E8A-4147-A177-3AD203B41FA5}">
                      <a16:colId xmlns:a16="http://schemas.microsoft.com/office/drawing/2014/main" val="1798566490"/>
                    </a:ext>
                  </a:extLst>
                </a:gridCol>
              </a:tblGrid>
              <a:tr h="512875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Pro každý ze sufixů připojených ke kořeni identifikujte jeho povrchové formy.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512875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Popište jejich distribuci. 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9270555"/>
                  </a:ext>
                </a:extLst>
              </a:tr>
              <a:tr h="512875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 Určete hloubkové formy. 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5129325"/>
                  </a:ext>
                </a:extLst>
              </a:tr>
              <a:tr h="512875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 Definujte fonologické procesy, které jsou na ně aplikovány. 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7844802"/>
                  </a:ext>
                </a:extLst>
              </a:tr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chodec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služební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služka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stánkař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1214848"/>
                  </a:ext>
                </a:extLst>
              </a:tr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chodci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služebka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služek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stánek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2357800"/>
                  </a:ext>
                </a:extLst>
              </a:tr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chodecký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služebnice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služky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stánkový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5130906"/>
                  </a:ext>
                </a:extLst>
              </a:tr>
              <a:tr h="5128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chodcův</a:t>
                      </a: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službička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služkou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stánkem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49025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1666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172</Words>
  <Application>Microsoft Office PowerPoint</Application>
  <PresentationFormat>Širokoúhlá obrazovka</PresentationFormat>
  <Paragraphs>81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Motiv Office</vt:lpstr>
      <vt:lpstr>Úkol 1</vt:lpstr>
      <vt:lpstr>Úkol 2</vt:lpstr>
      <vt:lpstr>Úkol 3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Úkol z 12. 10.</dc:title>
  <dc:creator>Markéta Ziková</dc:creator>
  <cp:lastModifiedBy>Markéta Ziková</cp:lastModifiedBy>
  <cp:revision>71</cp:revision>
  <cp:lastPrinted>2020-10-09T05:06:26Z</cp:lastPrinted>
  <dcterms:created xsi:type="dcterms:W3CDTF">2020-10-05T12:10:40Z</dcterms:created>
  <dcterms:modified xsi:type="dcterms:W3CDTF">2021-11-23T08:26:10Z</dcterms:modified>
</cp:coreProperties>
</file>