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301" r:id="rId10"/>
    <p:sldId id="486" r:id="rId11"/>
    <p:sldId id="297" r:id="rId12"/>
    <p:sldId id="298" r:id="rId13"/>
    <p:sldId id="487" r:id="rId14"/>
    <p:sldId id="299" r:id="rId15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9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07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15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0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1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0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4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72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09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50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89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01E7-FC69-44C0-BA57-9C61FCFDB857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93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790285"/>
              </p:ext>
            </p:extLst>
          </p:nvPr>
        </p:nvGraphicFramePr>
        <p:xfrm>
          <a:off x="1024128" y="1892808"/>
          <a:ext cx="10329676" cy="4542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41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2419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  <a:gridCol w="2582419">
                  <a:extLst>
                    <a:ext uri="{9D8B030D-6E8A-4147-A177-3AD203B41FA5}">
                      <a16:colId xmlns:a16="http://schemas.microsoft.com/office/drawing/2014/main" val="4131761931"/>
                    </a:ext>
                  </a:extLst>
                </a:gridCol>
                <a:gridCol w="2582419">
                  <a:extLst>
                    <a:ext uri="{9D8B030D-6E8A-4147-A177-3AD203B41FA5}">
                      <a16:colId xmlns:a16="http://schemas.microsoft.com/office/drawing/2014/main" val="1798566490"/>
                    </a:ext>
                  </a:extLst>
                </a:gridCol>
              </a:tblGrid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Pro každý ze sufixů připojených ke kořeni identifikujte jeho povrchové formy.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Popište jejich distribuci.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270555"/>
                  </a:ext>
                </a:extLst>
              </a:tr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Určete hloubkové formy.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129325"/>
                  </a:ext>
                </a:extLst>
              </a:tr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Definujte fonologické procesy, které jsou na ně aplikovány.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84480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chodec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služební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stánkař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214848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chodci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služebka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služek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stánek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357800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chodecký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služebnice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služky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stánkový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130906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chodcův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službička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služkou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stánkem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902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66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les, les-a vs. pes, </a:t>
            </a:r>
            <a:r>
              <a:rPr lang="cs-CZ" dirty="0" err="1"/>
              <a:t>ps</a:t>
            </a:r>
            <a:r>
              <a:rPr lang="cs-CZ" dirty="0"/>
              <a:t>-a = lexikální rozdíl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959159"/>
              </p:ext>
            </p:extLst>
          </p:nvPr>
        </p:nvGraphicFramePr>
        <p:xfrm>
          <a:off x="1024128" y="1892808"/>
          <a:ext cx="10329680" cy="3284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2537964231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3744764415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134859881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3898407997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585490148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70366575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832786032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676984956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264042428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602286635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1013632547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4075200504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370177014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3789144798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1069330517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1975562282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3564186617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3773838238"/>
                    </a:ext>
                  </a:extLst>
                </a:gridCol>
                <a:gridCol w="516484">
                  <a:extLst>
                    <a:ext uri="{9D8B030D-6E8A-4147-A177-3AD203B41FA5}">
                      <a16:colId xmlns:a16="http://schemas.microsoft.com/office/drawing/2014/main" val="1998060591"/>
                    </a:ext>
                  </a:extLst>
                </a:gridCol>
              </a:tblGrid>
              <a:tr h="480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1332856"/>
                  </a:ext>
                </a:extLst>
              </a:tr>
              <a:tr h="480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0084342"/>
                  </a:ext>
                </a:extLst>
              </a:tr>
              <a:tr h="480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│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Times New Roman" panose="02020603050405020304" pitchFamily="18" charset="0"/>
                        </a:rPr>
                        <a:t>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Times New Roman" panose="02020603050405020304" pitchFamily="18" charset="0"/>
                        </a:rPr>
                        <a:t>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Times New Roman" panose="02020603050405020304" pitchFamily="18" charset="0"/>
                        </a:rPr>
                        <a:t>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Times New Roman" panose="02020603050405020304" pitchFamily="18" charset="0"/>
                        </a:rPr>
                        <a:t>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Times New Roman" panose="02020603050405020304" pitchFamily="18" charset="0"/>
                        </a:rPr>
                        <a:t>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Times New Roman" panose="02020603050405020304" pitchFamily="18" charset="0"/>
                        </a:rPr>
                        <a:t>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Times New Roman" panose="02020603050405020304" pitchFamily="18" charset="0"/>
                        </a:rPr>
                        <a:t>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│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↑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│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766585"/>
                  </a:ext>
                </a:extLst>
              </a:tr>
              <a:tr h="4804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273799"/>
                  </a:ext>
                </a:extLst>
              </a:tr>
              <a:tr h="480439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/les/ =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les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/p(e)s/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pes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726268"/>
                  </a:ext>
                </a:extLst>
              </a:tr>
              <a:tr h="480439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/(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)/ → 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]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_CV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/(e)/ → 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_C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68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464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Fonologická pravidla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41821"/>
              </p:ext>
            </p:extLst>
          </p:nvPr>
        </p:nvGraphicFramePr>
        <p:xfrm>
          <a:off x="1024128" y="1892808"/>
          <a:ext cx="10329676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915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  <a:gridCol w="1418253">
                  <a:extLst>
                    <a:ext uri="{9D8B030D-6E8A-4147-A177-3AD203B41FA5}">
                      <a16:colId xmlns:a16="http://schemas.microsoft.com/office/drawing/2014/main" val="4131761931"/>
                    </a:ext>
                  </a:extLst>
                </a:gridCol>
                <a:gridCol w="2593910">
                  <a:extLst>
                    <a:ext uri="{9D8B030D-6E8A-4147-A177-3AD203B41FA5}">
                      <a16:colId xmlns:a16="http://schemas.microsoft.com/office/drawing/2014/main" val="1798566490"/>
                    </a:ext>
                  </a:extLst>
                </a:gridCol>
                <a:gridCol w="951722">
                  <a:extLst>
                    <a:ext uri="{9D8B030D-6E8A-4147-A177-3AD203B41FA5}">
                      <a16:colId xmlns:a16="http://schemas.microsoft.com/office/drawing/2014/main" val="451026209"/>
                    </a:ext>
                  </a:extLst>
                </a:gridCol>
                <a:gridCol w="3254833">
                  <a:extLst>
                    <a:ext uri="{9D8B030D-6E8A-4147-A177-3AD203B41FA5}">
                      <a16:colId xmlns:a16="http://schemas.microsoft.com/office/drawing/2014/main" val="615624404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/hrob/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hrop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/b/ →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214848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/krov/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krof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/v/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357800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/hrad/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/d/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130906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/z/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+znělý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90252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kři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ʒ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kři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ʒ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695663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ːɟ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ɟ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7168443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ːg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/g/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613740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/hlo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hlox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/h/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4219928"/>
                  </a:ext>
                </a:extLst>
              </a:tr>
            </a:tbl>
          </a:graphicData>
        </a:graphic>
      </p:graphicFrame>
      <p:sp>
        <p:nvSpPr>
          <p:cNvPr id="4" name="Pravá složená závorka 3">
            <a:extLst>
              <a:ext uri="{FF2B5EF4-FFF2-40B4-BE49-F238E27FC236}">
                <a16:creationId xmlns:a16="http://schemas.microsoft.com/office/drawing/2014/main" id="{D90FCBFC-2A36-4982-8E51-0B7E3FDCB376}"/>
              </a:ext>
            </a:extLst>
          </p:cNvPr>
          <p:cNvSpPr/>
          <p:nvPr/>
        </p:nvSpPr>
        <p:spPr>
          <a:xfrm>
            <a:off x="7417837" y="2211355"/>
            <a:ext cx="401216" cy="3489649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85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Fonologická pravidla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324777"/>
              </p:ext>
            </p:extLst>
          </p:nvPr>
        </p:nvGraphicFramePr>
        <p:xfrm>
          <a:off x="1024128" y="1892808"/>
          <a:ext cx="10329676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915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  <a:gridCol w="1651518">
                  <a:extLst>
                    <a:ext uri="{9D8B030D-6E8A-4147-A177-3AD203B41FA5}">
                      <a16:colId xmlns:a16="http://schemas.microsoft.com/office/drawing/2014/main" val="4131761931"/>
                    </a:ext>
                  </a:extLst>
                </a:gridCol>
                <a:gridCol w="2360645">
                  <a:extLst>
                    <a:ext uri="{9D8B030D-6E8A-4147-A177-3AD203B41FA5}">
                      <a16:colId xmlns:a16="http://schemas.microsoft.com/office/drawing/2014/main" val="1798566490"/>
                    </a:ext>
                  </a:extLst>
                </a:gridCol>
                <a:gridCol w="578498">
                  <a:extLst>
                    <a:ext uri="{9D8B030D-6E8A-4147-A177-3AD203B41FA5}">
                      <a16:colId xmlns:a16="http://schemas.microsoft.com/office/drawing/2014/main" val="451026209"/>
                    </a:ext>
                  </a:extLst>
                </a:gridCol>
                <a:gridCol w="3628057">
                  <a:extLst>
                    <a:ext uri="{9D8B030D-6E8A-4147-A177-3AD203B41FA5}">
                      <a16:colId xmlns:a16="http://schemas.microsoft.com/office/drawing/2014/main" val="615624404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/hrob/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/b/ →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_k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214848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t͡s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/v/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357800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/pod/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/d/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_p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+znělý</a:t>
                      </a:r>
                      <a:r>
                        <a:rPr lang="en-US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sz="24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4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kumimoji="0" lang="en-US" sz="24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_T</a:t>
                      </a:r>
                      <a:r>
                        <a:rPr kumimoji="0" lang="en-US" sz="24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4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kumimoji="0" lang="en-US" sz="24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130906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/z/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_k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????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90252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stra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ʒ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kumimoji="0" lang="en-US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t͡s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ʒ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695663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ɟ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ɟ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_k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7168443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613740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4219928"/>
                  </a:ext>
                </a:extLst>
              </a:tr>
            </a:tbl>
          </a:graphicData>
        </a:graphic>
      </p:graphicFrame>
      <p:sp>
        <p:nvSpPr>
          <p:cNvPr id="4" name="Pravá složená závorka 3">
            <a:extLst>
              <a:ext uri="{FF2B5EF4-FFF2-40B4-BE49-F238E27FC236}">
                <a16:creationId xmlns:a16="http://schemas.microsoft.com/office/drawing/2014/main" id="{D90FCBFC-2A36-4982-8E51-0B7E3FDCB376}"/>
              </a:ext>
            </a:extLst>
          </p:cNvPr>
          <p:cNvSpPr/>
          <p:nvPr/>
        </p:nvSpPr>
        <p:spPr>
          <a:xfrm>
            <a:off x="7035282" y="2127381"/>
            <a:ext cx="485192" cy="2808514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9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Řazení pravidel: varianta 2 je správně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138747"/>
              </p:ext>
            </p:extLst>
          </p:nvPr>
        </p:nvGraphicFramePr>
        <p:xfrm>
          <a:off x="931162" y="1757871"/>
          <a:ext cx="10329676" cy="5033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59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929806">
                  <a:extLst>
                    <a:ext uri="{9D8B030D-6E8A-4147-A177-3AD203B41FA5}">
                      <a16:colId xmlns:a16="http://schemas.microsoft.com/office/drawing/2014/main" val="242884917"/>
                    </a:ext>
                  </a:extLst>
                </a:gridCol>
                <a:gridCol w="867747">
                  <a:extLst>
                    <a:ext uri="{9D8B030D-6E8A-4147-A177-3AD203B41FA5}">
                      <a16:colId xmlns:a16="http://schemas.microsoft.com/office/drawing/2014/main" val="3355275035"/>
                    </a:ext>
                  </a:extLst>
                </a:gridCol>
                <a:gridCol w="4917233">
                  <a:extLst>
                    <a:ext uri="{9D8B030D-6E8A-4147-A177-3AD203B41FA5}">
                      <a16:colId xmlns:a16="http://schemas.microsoft.com/office/drawing/2014/main" val="1584649379"/>
                    </a:ext>
                  </a:extLst>
                </a:gridCol>
                <a:gridCol w="548955">
                  <a:extLst>
                    <a:ext uri="{9D8B030D-6E8A-4147-A177-3AD203B41FA5}">
                      <a16:colId xmlns:a16="http://schemas.microsoft.com/office/drawing/2014/main" val="3432171785"/>
                    </a:ext>
                  </a:extLst>
                </a:gridCol>
              </a:tblGrid>
              <a:tr h="51287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lexikon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/smaragd/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214848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610226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fonologie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fonologie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178231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+znělý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_T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+znělý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071173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/smaragd/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smaragt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646615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+znělý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+znělý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_T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547110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smaragt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smarakt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053759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fonetika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smarag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t]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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fonetika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smarak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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9646262"/>
                  </a:ext>
                </a:extLst>
              </a:tr>
            </a:tbl>
          </a:graphicData>
        </a:graphic>
      </p:graphicFrame>
      <p:sp>
        <p:nvSpPr>
          <p:cNvPr id="5" name="Šipka: dolů 4">
            <a:extLst>
              <a:ext uri="{FF2B5EF4-FFF2-40B4-BE49-F238E27FC236}">
                <a16:creationId xmlns:a16="http://schemas.microsoft.com/office/drawing/2014/main" id="{83A0C8EC-0984-4587-8ABE-8E354DC76284}"/>
              </a:ext>
            </a:extLst>
          </p:cNvPr>
          <p:cNvSpPr/>
          <p:nvPr/>
        </p:nvSpPr>
        <p:spPr>
          <a:xfrm>
            <a:off x="4991878" y="3275045"/>
            <a:ext cx="205273" cy="290191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46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Sufix –sk(ý)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884287"/>
              </p:ext>
            </p:extLst>
          </p:nvPr>
        </p:nvGraphicFramePr>
        <p:xfrm>
          <a:off x="1024128" y="1892808"/>
          <a:ext cx="10348411" cy="4542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785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3180">
                  <a:extLst>
                    <a:ext uri="{9D8B030D-6E8A-4147-A177-3AD203B41FA5}">
                      <a16:colId xmlns:a16="http://schemas.microsoft.com/office/drawing/2014/main" val="373989037"/>
                    </a:ext>
                  </a:extLst>
                </a:gridCol>
                <a:gridCol w="2043405">
                  <a:extLst>
                    <a:ext uri="{9D8B030D-6E8A-4147-A177-3AD203B41FA5}">
                      <a16:colId xmlns:a16="http://schemas.microsoft.com/office/drawing/2014/main" val="2298679927"/>
                    </a:ext>
                  </a:extLst>
                </a:gridCol>
                <a:gridCol w="1978089">
                  <a:extLst>
                    <a:ext uri="{9D8B030D-6E8A-4147-A177-3AD203B41FA5}">
                      <a16:colId xmlns:a16="http://schemas.microsoft.com/office/drawing/2014/main" val="608062116"/>
                    </a:ext>
                  </a:extLst>
                </a:gridCol>
                <a:gridCol w="1866049">
                  <a:extLst>
                    <a:ext uri="{9D8B030D-6E8A-4147-A177-3AD203B41FA5}">
                      <a16:colId xmlns:a16="http://schemas.microsoft.com/office/drawing/2014/main" val="4087676345"/>
                    </a:ext>
                  </a:extLst>
                </a:gridCol>
                <a:gridCol w="2349837">
                  <a:extLst>
                    <a:ext uri="{9D8B030D-6E8A-4147-A177-3AD203B41FA5}">
                      <a16:colId xmlns:a16="http://schemas.microsoft.com/office/drawing/2014/main" val="1593265294"/>
                    </a:ext>
                  </a:extLst>
                </a:gridCol>
              </a:tblGrid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grafika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fonetika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hloubková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forma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fonologický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214848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Podolí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podolský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544772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Kouty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koutský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071429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Holovousy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holovouský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461246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Minsk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minský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304744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773637"/>
                  </a:ext>
                </a:extLst>
              </a:tr>
              <a:tr h="512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9072987"/>
                  </a:ext>
                </a:extLst>
              </a:tr>
              <a:tr h="512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620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8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Povrchové 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197524"/>
              </p:ext>
            </p:extLst>
          </p:nvPr>
        </p:nvGraphicFramePr>
        <p:xfrm>
          <a:off x="1024128" y="1892808"/>
          <a:ext cx="10329676" cy="3517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41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484718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  <a:gridCol w="1558213">
                  <a:extLst>
                    <a:ext uri="{9D8B030D-6E8A-4147-A177-3AD203B41FA5}">
                      <a16:colId xmlns:a16="http://schemas.microsoft.com/office/drawing/2014/main" val="4131761931"/>
                    </a:ext>
                  </a:extLst>
                </a:gridCol>
                <a:gridCol w="2704326">
                  <a:extLst>
                    <a:ext uri="{9D8B030D-6E8A-4147-A177-3AD203B41FA5}">
                      <a16:colId xmlns:a16="http://schemas.microsoft.com/office/drawing/2014/main" val="1798566490"/>
                    </a:ext>
                  </a:extLst>
                </a:gridCol>
              </a:tblGrid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služ-k-a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stán-k-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214848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chod-c-i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357800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ký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-nice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služ-k-y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stán-k-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130906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chod-c-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ův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služ-b-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ička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služ-k-ou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stán-k-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90252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et͡s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]~[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]~[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]~[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]~[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12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62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Distribuce: popis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95764"/>
              </p:ext>
            </p:extLst>
          </p:nvPr>
        </p:nvGraphicFramePr>
        <p:xfrm>
          <a:off x="1024128" y="1892808"/>
          <a:ext cx="10329676" cy="4007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41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700947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  <a:gridCol w="1642188">
                  <a:extLst>
                    <a:ext uri="{9D8B030D-6E8A-4147-A177-3AD203B41FA5}">
                      <a16:colId xmlns:a16="http://schemas.microsoft.com/office/drawing/2014/main" val="4131761931"/>
                    </a:ext>
                  </a:extLst>
                </a:gridCol>
                <a:gridCol w="3404122">
                  <a:extLst>
                    <a:ext uri="{9D8B030D-6E8A-4147-A177-3AD203B41FA5}">
                      <a16:colId xmlns:a16="http://schemas.microsoft.com/office/drawing/2014/main" val="1798566490"/>
                    </a:ext>
                  </a:extLst>
                </a:gridCol>
              </a:tblGrid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služ-k-a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stán-k-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214848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chod-c-i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357800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ký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-nice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služ-k-y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stán-k-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130906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chod-c-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ův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služ-b-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ička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služ-k-ou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stán-k-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90252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et͡s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_V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cs-CZ" sz="2800" b="0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_V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12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26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Distribuce: zobecnění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137978"/>
              </p:ext>
            </p:extLst>
          </p:nvPr>
        </p:nvGraphicFramePr>
        <p:xfrm>
          <a:off x="1024128" y="1892808"/>
          <a:ext cx="10329676" cy="3912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41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700947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  <a:gridCol w="5046310">
                  <a:extLst>
                    <a:ext uri="{9D8B030D-6E8A-4147-A177-3AD203B41FA5}">
                      <a16:colId xmlns:a16="http://schemas.microsoft.com/office/drawing/2014/main" val="4131761931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et͡s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{#,C}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_V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_T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cs-CZ" sz="2800" b="0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_V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121002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286740"/>
                  </a:ext>
                </a:extLst>
              </a:tr>
              <a:tr h="512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společný jmenovatel = alternace e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87049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/ C_ C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{#,C}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C_ CV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alternanta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vyskytuje ve více kontextech než nulová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součást hloubkové struktury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86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70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Elize: /e/ → </a:t>
            </a:r>
            <a:r>
              <a:rPr lang="en-US" dirty="0"/>
              <a:t>[ 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941202"/>
              </p:ext>
            </p:extLst>
          </p:nvPr>
        </p:nvGraphicFramePr>
        <p:xfrm>
          <a:off x="1024128" y="1892808"/>
          <a:ext cx="10329676" cy="3912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41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700947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  <a:gridCol w="5046310">
                  <a:extLst>
                    <a:ext uri="{9D8B030D-6E8A-4147-A177-3AD203B41FA5}">
                      <a16:colId xmlns:a16="http://schemas.microsoft.com/office/drawing/2014/main" val="4131761931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et͡s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↓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121002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286740"/>
                  </a:ext>
                </a:extLst>
              </a:tr>
              <a:tr h="512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elize: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87049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/e/ →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_CV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86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05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721165"/>
              </p:ext>
            </p:extLst>
          </p:nvPr>
        </p:nvGraphicFramePr>
        <p:xfrm>
          <a:off x="1024128" y="1892808"/>
          <a:ext cx="10329676" cy="40188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344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326228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</a:tblGrid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/e/ →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_CV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87049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</a:t>
                      </a:r>
                      <a:endParaRPr kumimoji="0" lang="cs-CZ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cs-CZ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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(= 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přegenerovávání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) </a:t>
                      </a:r>
                      <a:endParaRPr lang="cs-CZ" sz="2800" b="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7650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z-et͡s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st͡si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/t-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/lev-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lvi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/ret-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(hrací)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*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konik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let͡s-e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*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konik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lt͡se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o/tep-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*o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tpi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/les-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*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lsi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/ret-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*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(želva)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86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63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Epenteze: / / → </a:t>
            </a:r>
            <a:r>
              <a:rPr lang="en-US" dirty="0"/>
              <a:t>[</a:t>
            </a:r>
            <a:r>
              <a:rPr lang="cs-CZ" dirty="0"/>
              <a:t>e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620924"/>
              </p:ext>
            </p:extLst>
          </p:nvPr>
        </p:nvGraphicFramePr>
        <p:xfrm>
          <a:off x="1024128" y="1892808"/>
          <a:ext cx="10329676" cy="3912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41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80261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  <a:gridCol w="2220686">
                  <a:extLst>
                    <a:ext uri="{9D8B030D-6E8A-4147-A177-3AD203B41FA5}">
                      <a16:colId xmlns:a16="http://schemas.microsoft.com/office/drawing/2014/main" val="1833023365"/>
                    </a:ext>
                  </a:extLst>
                </a:gridCol>
                <a:gridCol w="5046310">
                  <a:extLst>
                    <a:ext uri="{9D8B030D-6E8A-4147-A177-3AD203B41FA5}">
                      <a16:colId xmlns:a16="http://schemas.microsoft.com/office/drawing/2014/main" val="4131761931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↓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et͡s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/-b/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/-k/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121002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286740"/>
                  </a:ext>
                </a:extLst>
              </a:tr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epenteze: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87049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/ →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C_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C{#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,C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-b-n/-a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</a:t>
                      </a:r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86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49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065394"/>
              </p:ext>
            </p:extLst>
          </p:nvPr>
        </p:nvGraphicFramePr>
        <p:xfrm>
          <a:off x="1024128" y="1892808"/>
          <a:ext cx="10329676" cy="3037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344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326228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</a:tblGrid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/ →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C_C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{#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,C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87049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</a:t>
                      </a:r>
                      <a:endParaRPr kumimoji="0" lang="cs-CZ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cs-CZ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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(= 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přegenerovávání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) </a:t>
                      </a:r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7650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lt͡s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let͡s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ne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/-í 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lt͡s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*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let͡s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pazne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*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pazne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/-í 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*k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86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76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Alternující </a:t>
            </a:r>
            <a:r>
              <a: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lexik</a:t>
            </a: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ln</a:t>
            </a: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plovouc</a:t>
            </a: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vok</a:t>
            </a: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(e)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288437"/>
              </p:ext>
            </p:extLst>
          </p:nvPr>
        </p:nvGraphicFramePr>
        <p:xfrm>
          <a:off x="1024128" y="1892808"/>
          <a:ext cx="10329676" cy="5443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344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326228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</a:tblGrid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fonologická pravidla aplikovaná </a:t>
                      </a:r>
                      <a:r>
                        <a:rPr kumimoji="0" lang="cs-CZ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morfémy s plovoucím (e):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/(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)/ →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_CV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lexikálně plovoucí (e) se foneticky nerealizuje, tj. slyšíme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]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/(e)/ →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_C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{#,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lexikálně plovoucí (e) se stává normálním vokálem a slyšíme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87049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7650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/t-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/l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lvi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/r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-(e)k/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/t-(e)b-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/-í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/l(e)v/ 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/r(e)t/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86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50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1357</Words>
  <Application>Microsoft Office PowerPoint</Application>
  <PresentationFormat>Širokoúhlá obrazovka</PresentationFormat>
  <Paragraphs>310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Motiv Office</vt:lpstr>
      <vt:lpstr>Domácí úkol 2</vt:lpstr>
      <vt:lpstr>Povrchové formy</vt:lpstr>
      <vt:lpstr>Distribuce: popis</vt:lpstr>
      <vt:lpstr>Distribuce: zobecnění</vt:lpstr>
      <vt:lpstr>Elize: /e/ → [ ]</vt:lpstr>
      <vt:lpstr>Problém</vt:lpstr>
      <vt:lpstr>Epenteze: / / → [e]</vt:lpstr>
      <vt:lpstr>Problém</vt:lpstr>
      <vt:lpstr>Alternující e = lexikálně plovoucí vokál (e)</vt:lpstr>
      <vt:lpstr>les, les-a vs. pes, ps-a = lexikální rozdíl </vt:lpstr>
      <vt:lpstr>Fonologická pravidla I</vt:lpstr>
      <vt:lpstr>Fonologická pravidla II</vt:lpstr>
      <vt:lpstr>Řazení pravidel: varianta 2 je správně</vt:lpstr>
      <vt:lpstr>Sufix –sk(ý)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Úkol z 12. 10.</dc:title>
  <dc:creator>Markéta Ziková</dc:creator>
  <cp:lastModifiedBy>Markéta Ziková</cp:lastModifiedBy>
  <cp:revision>79</cp:revision>
  <cp:lastPrinted>2020-10-09T05:06:26Z</cp:lastPrinted>
  <dcterms:created xsi:type="dcterms:W3CDTF">2020-10-05T12:10:40Z</dcterms:created>
  <dcterms:modified xsi:type="dcterms:W3CDTF">2021-12-02T09:01:39Z</dcterms:modified>
</cp:coreProperties>
</file>