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2" r:id="rId23"/>
    <p:sldId id="283" r:id="rId24"/>
    <p:sldId id="28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72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607F-0B0D-4A92-BDBA-000E89AC6ED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4F758-3E40-4D10-9935-2759F82878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9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4F758-3E40-4D10-9935-2759F82878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12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4F758-3E40-4D10-9935-2759F828781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2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4B660-A9E2-4EF4-821F-A81A3EBC8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0996E9-C626-4BC5-9415-59533F3C6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96B578-F72B-4C6E-AA88-CB371B84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BF829-C2CE-4DB3-AC91-B2D70DFF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D2E6A0-A763-4184-AD6A-8C989991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62BAC-940C-40FF-A3FD-DADF7235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88D5BF-BD7D-4514-89D9-BDD786B40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0838C3-BFE5-4897-BD7A-D5045BF5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FD5AAC-4B37-4305-8EAB-057A1687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E20268-0F9E-4747-92A2-C2AADFA3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29AFFF-674A-4D6E-87B9-11FC2E211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24C2AC-9937-460B-B976-FC5B2904C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79C06-1BA8-4BC7-BAD7-BBF25F0D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966E85-0D66-4168-848B-AD11229A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1F7A3C-0226-43E1-9AF3-F093DE96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12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70765-97F0-4AB9-A856-62EE1F9E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323F0E-EA9E-4510-B80C-78FEB9321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748C3-03C9-4F6C-96C0-9FC13989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D398C5-CF7B-4C8D-AFB2-CD003DE0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D596D-CEF1-464F-87D2-294167A5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4D83B-054E-4837-9F4F-62FAA7D6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748239-AB24-4C99-A7EE-6C6C91A52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AA614C-6745-4610-8658-A3539278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6153B-E4D9-4BFC-B389-98CE1673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B692DF-EED2-4576-B8A2-62E823C7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75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2615C-7783-47EE-AE41-AE238476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EE98C-CD9B-4236-AC85-85B4125B9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EDFB21-62C9-48DC-AFC8-B07FF435A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513317-D826-4A97-9C74-7BE103A4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591509-9920-4810-8729-D1DE5C1C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45794-8125-4BE3-B26F-C9142ED8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9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DFA98-7859-4239-B0C8-464204E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74F9C8-158C-447D-8D3B-37CA3C3E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23E4B6-624E-4AD6-9D9D-3F3E4E8FF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BDBB49-695F-404C-83BF-2D5CC4DC2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8DC0FD-20BC-4EDC-9CC8-60E575C64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56E2BE-C64B-4FFB-BB1C-EF0DE9B9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81AFB3B-DFCB-433C-9BDA-4252BA48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FA777C-79D5-490D-B57C-FE7FD3DC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1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3CF9A-D4AB-4CDD-853B-A98B9846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853399-BB0D-4B6E-91A1-48D8160F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A7F390-89BB-44E7-BBE5-CE18BC01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D2CEDE-8251-4884-9215-55C62A5E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86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DBB30D-8889-4136-AEBA-5FF6745D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2BFE92-9120-49F7-A929-3A60C718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C650B9-8B7A-4983-B413-BB91566A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57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EE5-3630-4168-802E-4FDDC1D2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45BD3-46CB-48A9-ACB7-70A32DFE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6DFCC0-4ECA-4B3D-9969-C4710E88B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99C4F-8991-4EC1-B288-818662A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482363-8C90-4554-AB00-1DCA5299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D790FD-6CA1-4201-BC05-3FFB96AF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5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9996A-2B1D-403A-939E-93386970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76418A-11EC-4BB8-A0A6-C3B540ACE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F36F14-9005-464E-AC7C-0270ADFC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2760B-20DB-40A6-9413-D59CD9B0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DF31EE-6BBE-41E1-8DB9-4C0D028E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EDD8EE-C624-4B8A-A5DF-7312DAE6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8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659FB2-5FFC-41E3-8407-11D1169B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C2436C-C758-4AA7-B3B5-5406206A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33FB96-CABE-41C2-83F7-E34769F0B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AC1E-E153-46A3-85B5-7E90AD250E6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B914A8-87A1-45A3-BC3C-FFD84ADA5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F19F71-2469-4C0E-BAFC-E925162E9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0B21-5F93-4404-9B18-6D21BDCC2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jop.cuni.cz/zkouska/informace/obcanstvi#jak-se-na-zkousku-pripravit" TargetMode="External"/><Relationship Id="rId2" Type="http://schemas.openxmlformats.org/officeDocument/2006/relationships/hyperlink" Target="https://ujop.cuni.cz/zkouska/obcanst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jv.upol.cz/kurzy-a-certifikaty/certifikaty-ecl/jazykova-zkouska-ecl/" TargetMode="External"/><Relationship Id="rId5" Type="http://schemas.openxmlformats.org/officeDocument/2006/relationships/hyperlink" Target="http://www.sjs.cz/zkousky-a-certifikaty.html" TargetMode="External"/><Relationship Id="rId4" Type="http://schemas.openxmlformats.org/officeDocument/2006/relationships/hyperlink" Target="https://cestina-pro-cizince.cz/trvaly-pobyt/a1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stina-pro-cizince.cz/trvaly-pobyt/a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4A1D6-547B-49A7-B8DE-A61A5FDDD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Zkoušky z češtiny pro cizince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838F45-6886-428C-9A72-6D0CB6CCC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9538"/>
            <a:ext cx="9144000" cy="1655762"/>
          </a:xfrm>
          <a:solidFill>
            <a:srgbClr val="92D050"/>
          </a:solidFill>
        </p:spPr>
        <p:txBody>
          <a:bodyPr/>
          <a:lstStyle/>
          <a:p>
            <a:endParaRPr lang="cs-CZ" dirty="0"/>
          </a:p>
          <a:p>
            <a:r>
              <a:rPr lang="cs-CZ" sz="6000" dirty="0"/>
              <a:t>https://ujop.cuni.cz/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DE8917-6A1D-42CD-986B-C3F3B0A5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FCDF9-B962-4117-BC66-E01FBBD2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202"/>
            <a:ext cx="10515600" cy="5792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dirty="0">
                <a:solidFill>
                  <a:schemeClr val="accent2"/>
                </a:solidFill>
              </a:rPr>
              <a:t>Poslech s porozuměním </a:t>
            </a:r>
          </a:p>
          <a:p>
            <a:pPr marL="0" indent="0">
              <a:buNone/>
            </a:pPr>
            <a:r>
              <a:rPr lang="cs-CZ" sz="3600" dirty="0"/>
              <a:t>Druhá část zkoušky</a:t>
            </a:r>
          </a:p>
          <a:p>
            <a:pPr marL="0" indent="0">
              <a:buNone/>
            </a:pPr>
            <a:r>
              <a:rPr lang="cs-CZ" sz="3600" dirty="0"/>
              <a:t>30-35 minut (dáno reálnou délkou poslechu)</a:t>
            </a:r>
          </a:p>
          <a:p>
            <a:pPr marL="0" indent="0">
              <a:buNone/>
            </a:pPr>
            <a:r>
              <a:rPr lang="cs-CZ" sz="3600" b="1" dirty="0"/>
              <a:t>Typy úloh: </a:t>
            </a:r>
            <a:r>
              <a:rPr lang="cs-CZ" sz="3600" dirty="0"/>
              <a:t>	výběr ze 4 alternativ (a-b-c-d)</a:t>
            </a:r>
          </a:p>
          <a:p>
            <a:pPr marL="0" indent="0">
              <a:buNone/>
            </a:pPr>
            <a:r>
              <a:rPr lang="cs-CZ" sz="3600" dirty="0"/>
              <a:t>			výběr ze 4 alternativ (a-b-c-d)</a:t>
            </a:r>
          </a:p>
          <a:p>
            <a:pPr marL="0" indent="0">
              <a:buNone/>
            </a:pPr>
            <a:r>
              <a:rPr lang="cs-CZ" sz="3600" dirty="0"/>
              <a:t>			výběr ze dvou alternativ ANO/NE</a:t>
            </a:r>
          </a:p>
          <a:p>
            <a:pPr marL="0" indent="0">
              <a:buNone/>
            </a:pPr>
            <a:r>
              <a:rPr lang="cs-CZ" sz="3600" dirty="0"/>
              <a:t>			otázky se stručnou odpovědí</a:t>
            </a:r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7034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C6A20-32FE-4C49-9A01-2ECC720E4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465"/>
            <a:ext cx="10515600" cy="584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dirty="0">
                <a:solidFill>
                  <a:schemeClr val="accent1"/>
                </a:solidFill>
              </a:rPr>
              <a:t>Psaní</a:t>
            </a:r>
          </a:p>
          <a:p>
            <a:pPr marL="0" indent="0">
              <a:buNone/>
            </a:pPr>
            <a:r>
              <a:rPr lang="cs-CZ" sz="3600" dirty="0"/>
              <a:t>Třetí část zkoušky</a:t>
            </a:r>
          </a:p>
          <a:p>
            <a:pPr marL="0" indent="0">
              <a:buNone/>
            </a:pPr>
            <a:r>
              <a:rPr lang="cs-CZ" sz="6000" dirty="0"/>
              <a:t>60 minut = 2 úkoly</a:t>
            </a:r>
          </a:p>
          <a:p>
            <a:pPr marL="0" indent="0">
              <a:buNone/>
            </a:pPr>
            <a:r>
              <a:rPr lang="cs-CZ" sz="4800" dirty="0"/>
              <a:t>Jedná se o dvě otevřené úlohy v rozsahu </a:t>
            </a:r>
            <a:br>
              <a:rPr lang="cs-CZ" sz="4800" dirty="0"/>
            </a:br>
            <a:r>
              <a:rPr lang="cs-CZ" sz="4800" b="1" dirty="0"/>
              <a:t>75 a 100 slov</a:t>
            </a:r>
          </a:p>
          <a:p>
            <a:pPr marL="0" indent="0">
              <a:buNone/>
            </a:pPr>
            <a:r>
              <a:rPr lang="cs-CZ" sz="4800" dirty="0"/>
              <a:t>Žánr - </a:t>
            </a:r>
            <a:r>
              <a:rPr lang="cs-CZ" sz="4800" b="1" dirty="0"/>
              <a:t>dotazník</a:t>
            </a:r>
            <a:r>
              <a:rPr lang="cs-CZ" sz="4800" dirty="0"/>
              <a:t> (odpovědi na </a:t>
            </a:r>
            <a:r>
              <a:rPr lang="cs-CZ" sz="4800" dirty="0" err="1"/>
              <a:t>ot</a:t>
            </a:r>
            <a:r>
              <a:rPr lang="cs-CZ" sz="4800" dirty="0"/>
              <a:t>.)</a:t>
            </a:r>
            <a:br>
              <a:rPr lang="cs-CZ" sz="4800" dirty="0"/>
            </a:br>
            <a:r>
              <a:rPr lang="cs-CZ" sz="4800" dirty="0"/>
              <a:t>a </a:t>
            </a:r>
            <a:r>
              <a:rPr lang="cs-CZ" sz="4800" b="1" dirty="0"/>
              <a:t>neformální dopis/email</a:t>
            </a:r>
            <a:r>
              <a:rPr lang="cs-CZ" sz="4800" dirty="0"/>
              <a:t>.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57961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7C521-BB47-480B-9F59-BD6E1D40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376518"/>
            <a:ext cx="10515600" cy="5746657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>
                <a:solidFill>
                  <a:schemeClr val="accent6"/>
                </a:solidFill>
              </a:rPr>
              <a:t>Ústní část (mluvení)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1/ </a:t>
            </a:r>
            <a:r>
              <a:rPr lang="cs-CZ" b="1" dirty="0">
                <a:solidFill>
                  <a:schemeClr val="accent1"/>
                </a:solidFill>
              </a:rPr>
              <a:t>představení se </a:t>
            </a:r>
            <a:r>
              <a:rPr lang="cs-CZ" dirty="0"/>
              <a:t>- </a:t>
            </a:r>
            <a:r>
              <a:rPr lang="cs-CZ" b="1" dirty="0"/>
              <a:t>řízený monolog </a:t>
            </a:r>
            <a:r>
              <a:rPr lang="cs-CZ" dirty="0"/>
              <a:t>ze strany examinátora = 2 minuty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2/ </a:t>
            </a:r>
            <a:r>
              <a:rPr lang="cs-CZ" b="1" dirty="0">
                <a:solidFill>
                  <a:schemeClr val="accent2"/>
                </a:solidFill>
              </a:rPr>
              <a:t>řízená konverzace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s examinátorem na dané téma = 3 minuty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dva obrázky: srovnejte a řekněte rozdíly (monolog)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3/ </a:t>
            </a:r>
            <a:r>
              <a:rPr lang="cs-CZ" b="1" u="sng" dirty="0">
                <a:solidFill>
                  <a:srgbClr val="7030A0"/>
                </a:solidFill>
              </a:rPr>
              <a:t>dialog</a:t>
            </a:r>
            <a:r>
              <a:rPr lang="cs-CZ" b="1" dirty="0">
                <a:solidFill>
                  <a:srgbClr val="7030A0"/>
                </a:solidFill>
              </a:rPr>
              <a:t> dvou kandidátů </a:t>
            </a:r>
            <a:r>
              <a:rPr lang="cs-CZ" dirty="0"/>
              <a:t>na dané téma = 5-8 minut</a:t>
            </a:r>
          </a:p>
          <a:p>
            <a:pPr marL="0" indent="0">
              <a:buNone/>
            </a:pPr>
            <a:r>
              <a:rPr lang="cs-CZ" dirty="0"/>
              <a:t>kandidáti musí </a:t>
            </a:r>
            <a:r>
              <a:rPr lang="cs-CZ" b="1" dirty="0"/>
              <a:t>vyřešit úkol/situaci</a:t>
            </a:r>
            <a:r>
              <a:rPr lang="cs-CZ" dirty="0"/>
              <a:t>;</a:t>
            </a:r>
            <a:r>
              <a:rPr lang="cs-CZ" b="1" dirty="0"/>
              <a:t> </a:t>
            </a:r>
            <a:r>
              <a:rPr lang="cs-CZ" dirty="0"/>
              <a:t>tzn. být schopni </a:t>
            </a:r>
            <a:br>
              <a:rPr lang="cs-CZ" dirty="0"/>
            </a:br>
            <a:r>
              <a:rPr lang="cs-CZ" b="1" dirty="0"/>
              <a:t>vyjádřit souhlas/nesouhlas a navrhnout jiné řešení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45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54143-02AD-4194-AC0F-330492EC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5674"/>
            <a:ext cx="10515600" cy="573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/>
              <a:t>ZKOUŠKA z </a:t>
            </a:r>
            <a:r>
              <a:rPr lang="cs-CZ" sz="4000" b="1" dirty="0">
                <a:solidFill>
                  <a:srgbClr val="C00000"/>
                </a:solidFill>
              </a:rPr>
              <a:t>českých reálií </a:t>
            </a:r>
            <a:r>
              <a:rPr lang="cs-CZ" sz="4000" b="1" dirty="0"/>
              <a:t>(TEST)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Databanka testových úloh </a:t>
            </a:r>
            <a:r>
              <a:rPr lang="cs-CZ" dirty="0"/>
              <a:t>(v online formě i jako </a:t>
            </a:r>
            <a:r>
              <a:rPr lang="cs-CZ" dirty="0" err="1"/>
              <a:t>pdf</a:t>
            </a:r>
            <a:r>
              <a:rPr lang="cs-CZ" dirty="0"/>
              <a:t> - s klíčem)</a:t>
            </a:r>
          </a:p>
          <a:p>
            <a:pPr marL="0" indent="0">
              <a:buNone/>
            </a:pPr>
            <a:r>
              <a:rPr lang="cs-CZ" dirty="0"/>
              <a:t>Test obsahuje 30 testových úloh - výběr ze 4 alternativ.</a:t>
            </a:r>
            <a:endParaRPr lang="cs-CZ" sz="3600" dirty="0"/>
          </a:p>
          <a:p>
            <a:pPr marL="0" indent="0">
              <a:buNone/>
            </a:pPr>
            <a:r>
              <a:rPr lang="cs-CZ" sz="3600" u="sng" dirty="0"/>
              <a:t>Otázky jsou rozděleny</a:t>
            </a:r>
            <a:r>
              <a:rPr lang="cs-CZ" sz="3600" dirty="0"/>
              <a:t>: 	</a:t>
            </a:r>
          </a:p>
          <a:p>
            <a:pPr marL="0" indent="0">
              <a:buNone/>
            </a:pPr>
            <a:r>
              <a:rPr lang="cs-CZ" sz="3600" dirty="0"/>
              <a:t>- </a:t>
            </a:r>
            <a:r>
              <a:rPr lang="cs-CZ" sz="3600" b="1" dirty="0"/>
              <a:t>občanský</a:t>
            </a:r>
            <a:r>
              <a:rPr lang="cs-CZ" sz="3600" dirty="0"/>
              <a:t> základ - 16 testových úloh</a:t>
            </a:r>
          </a:p>
          <a:p>
            <a:pPr marL="0" indent="0">
              <a:buNone/>
            </a:pPr>
            <a:r>
              <a:rPr lang="cs-CZ" sz="3600" dirty="0"/>
              <a:t>- základní </a:t>
            </a:r>
            <a:r>
              <a:rPr lang="cs-CZ" sz="3600" b="1" dirty="0"/>
              <a:t>geografické</a:t>
            </a:r>
            <a:r>
              <a:rPr lang="cs-CZ" sz="3600" dirty="0"/>
              <a:t> </a:t>
            </a:r>
            <a:r>
              <a:rPr lang="cs-CZ" sz="3600" dirty="0" err="1"/>
              <a:t>inf</a:t>
            </a:r>
            <a:r>
              <a:rPr lang="cs-CZ" sz="3600" dirty="0"/>
              <a:t>. - 7 testových úloh</a:t>
            </a:r>
          </a:p>
          <a:p>
            <a:pPr marL="0" indent="0">
              <a:buNone/>
            </a:pPr>
            <a:r>
              <a:rPr lang="cs-CZ" sz="3600" dirty="0"/>
              <a:t>- základní </a:t>
            </a:r>
            <a:r>
              <a:rPr lang="cs-CZ" sz="3600" b="1" dirty="0"/>
              <a:t>historické </a:t>
            </a:r>
            <a:r>
              <a:rPr lang="cs-CZ" sz="3600" dirty="0"/>
              <a:t>a </a:t>
            </a:r>
            <a:r>
              <a:rPr lang="cs-CZ" sz="3600" b="1" dirty="0"/>
              <a:t>kulturní</a:t>
            </a:r>
            <a:r>
              <a:rPr lang="cs-CZ" sz="3600" dirty="0"/>
              <a:t> </a:t>
            </a:r>
            <a:r>
              <a:rPr lang="cs-CZ" sz="3600" dirty="0" err="1"/>
              <a:t>inf</a:t>
            </a:r>
            <a:r>
              <a:rPr lang="cs-CZ" sz="3600" dirty="0"/>
              <a:t>. - 7 testových úloh</a:t>
            </a:r>
          </a:p>
          <a:p>
            <a:pPr marL="0" indent="0">
              <a:buNone/>
            </a:pPr>
            <a:r>
              <a:rPr lang="cs-CZ" dirty="0"/>
              <a:t>Autorem testu je: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834E22-3782-4962-A510-87017AEA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10" y="5045305"/>
            <a:ext cx="4482639" cy="12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7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391AD-2E39-4B76-B264-47393E0CF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785077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Na webu </a:t>
            </a:r>
            <a:r>
              <a:rPr lang="cs-CZ" sz="3600" dirty="0" err="1"/>
              <a:t>UJOPu</a:t>
            </a:r>
            <a:r>
              <a:rPr lang="cs-CZ" sz="3600" dirty="0"/>
              <a:t> jsou dostupné </a:t>
            </a:r>
            <a:r>
              <a:rPr lang="cs-CZ" sz="3600" b="1" dirty="0">
                <a:solidFill>
                  <a:srgbClr val="7030A0"/>
                </a:solidFill>
              </a:rPr>
              <a:t>modelové testy</a:t>
            </a:r>
            <a:r>
              <a:rPr lang="cs-CZ" sz="3600" dirty="0"/>
              <a:t>, </a:t>
            </a:r>
            <a:br>
              <a:rPr lang="cs-CZ" sz="3600" dirty="0"/>
            </a:br>
            <a:r>
              <a:rPr lang="cs-CZ" sz="3600" dirty="0"/>
              <a:t>detailní </a:t>
            </a:r>
            <a:r>
              <a:rPr lang="cs-CZ" sz="3600" b="1" dirty="0">
                <a:solidFill>
                  <a:schemeClr val="accent2"/>
                </a:solidFill>
              </a:rPr>
              <a:t>instrukce</a:t>
            </a:r>
            <a:r>
              <a:rPr lang="cs-CZ" sz="3600" dirty="0"/>
              <a:t>, </a:t>
            </a:r>
            <a:r>
              <a:rPr lang="cs-CZ" sz="3600" b="1" dirty="0">
                <a:solidFill>
                  <a:schemeClr val="accent6"/>
                </a:solidFill>
              </a:rPr>
              <a:t>klíč</a:t>
            </a:r>
            <a:r>
              <a:rPr lang="cs-CZ" sz="3600" dirty="0"/>
              <a:t> ke cvičením, </a:t>
            </a:r>
            <a:r>
              <a:rPr lang="cs-CZ" sz="3600" dirty="0">
                <a:highlight>
                  <a:srgbClr val="FFFF00"/>
                </a:highlight>
              </a:rPr>
              <a:t>manuály</a:t>
            </a:r>
            <a:r>
              <a:rPr lang="cs-CZ" sz="3600" dirty="0"/>
              <a:t> (viz dole).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39C214-A30C-4B7D-ADDF-89525DE3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68" y="1583972"/>
            <a:ext cx="8954663" cy="51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86AFD9-E24A-41C1-8242-386EB27D0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871" y="0"/>
            <a:ext cx="9338091" cy="6815276"/>
          </a:xfrm>
        </p:spPr>
      </p:pic>
    </p:spTree>
    <p:extLst>
      <p:ext uri="{BB962C8B-B14F-4D97-AF65-F5344CB8AC3E}">
        <p14:creationId xmlns:p14="http://schemas.microsoft.com/office/powerpoint/2010/main" val="18204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2A198-4D9B-4C53-8813-8C4427004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309"/>
            <a:ext cx="10515600" cy="5892654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Existuje rovněž </a:t>
            </a:r>
            <a:r>
              <a:rPr lang="cs-CZ" b="1" u="sng" dirty="0">
                <a:solidFill>
                  <a:srgbClr val="7030A0"/>
                </a:solidFill>
              </a:rPr>
              <a:t>on-line přípravný kurz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nebo možnost vyzkoušet si </a:t>
            </a:r>
            <a:r>
              <a:rPr lang="cs-CZ" b="1" u="sng" dirty="0">
                <a:solidFill>
                  <a:schemeClr val="accent2"/>
                </a:solidFill>
              </a:rPr>
              <a:t>ZKOBČ nanečisto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Zkušební místa: 			</a:t>
            </a:r>
            <a:r>
              <a:rPr lang="cs-CZ" dirty="0"/>
              <a:t>(rovněž v cizině - např. ČC v Budapešti)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01FD65-9189-4C32-A1CB-8B5AF0BF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2" y="2449389"/>
            <a:ext cx="12349082" cy="352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0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7AB90-F32A-44B1-81B5-8DDF8B236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677"/>
            <a:ext cx="10515600" cy="5877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1"/>
                </a:solidFill>
              </a:rPr>
              <a:t>Personální obsazení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Předseda</a:t>
            </a:r>
            <a:r>
              <a:rPr lang="cs-CZ" dirty="0"/>
              <a:t> zkušební komise - vždy z VTC UJOP UK Praha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Organizátor</a:t>
            </a:r>
            <a:r>
              <a:rPr lang="cs-CZ" dirty="0"/>
              <a:t> zkoušky - přímo z daného zkušebního centra</a:t>
            </a:r>
            <a:br>
              <a:rPr lang="cs-CZ" dirty="0"/>
            </a:br>
            <a:r>
              <a:rPr lang="cs-CZ" sz="2400" dirty="0"/>
              <a:t>(mohou být i dva - kontrola dokladů totožnosti za přítomnosti Policie ČR)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Administrátor</a:t>
            </a:r>
            <a:r>
              <a:rPr lang="en-GB" b="1" dirty="0"/>
              <a:t>*</a:t>
            </a:r>
            <a:r>
              <a:rPr lang="cs-CZ" dirty="0"/>
              <a:t> písemné části zkoušky</a:t>
            </a:r>
          </a:p>
          <a:p>
            <a:pPr marL="0" indent="0">
              <a:buNone/>
            </a:pPr>
            <a:r>
              <a:rPr lang="cs-CZ" dirty="0"/>
              <a:t>Ústní část - </a:t>
            </a:r>
            <a:r>
              <a:rPr lang="cs-CZ" b="1" dirty="0"/>
              <a:t>examinátor</a:t>
            </a:r>
            <a:r>
              <a:rPr lang="en-GB" b="1" dirty="0"/>
              <a:t>*</a:t>
            </a:r>
            <a:r>
              <a:rPr lang="cs-CZ" dirty="0"/>
              <a:t> a dva </a:t>
            </a:r>
            <a:r>
              <a:rPr lang="cs-CZ" b="1" dirty="0"/>
              <a:t>hodnotitelé</a:t>
            </a:r>
            <a:r>
              <a:rPr lang="en-GB" b="1" dirty="0"/>
              <a:t>*</a:t>
            </a:r>
            <a:endParaRPr lang="cs-CZ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*</a:t>
            </a:r>
            <a:r>
              <a:rPr lang="cs-CZ" b="1" dirty="0"/>
              <a:t>v rámci jednoho zkušebního centra je víc komisí </a:t>
            </a:r>
            <a:br>
              <a:rPr lang="cs-CZ" b="1" dirty="0"/>
            </a:br>
            <a:r>
              <a:rPr lang="cs-CZ" dirty="0"/>
              <a:t>(na FF MU 3-4 komise pro jeden termín zkoušky)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910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7B94BF-7291-4243-A640-C2F69396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21"/>
            <a:ext cx="10515600" cy="5946442"/>
          </a:xfrm>
        </p:spPr>
        <p:txBody>
          <a:bodyPr/>
          <a:lstStyle/>
          <a:p>
            <a:pPr marL="0" indent="0">
              <a:buNone/>
            </a:pPr>
            <a:r>
              <a:rPr lang="cs-CZ" sz="4400" dirty="0"/>
              <a:t>Základem je popis úrovně </a:t>
            </a:r>
            <a:r>
              <a:rPr lang="cs-CZ" sz="4400" b="1" dirty="0"/>
              <a:t>B1 podle SERR </a:t>
            </a:r>
          </a:p>
          <a:p>
            <a:pPr marL="0" indent="0">
              <a:buNone/>
            </a:pPr>
            <a:r>
              <a:rPr lang="cs-CZ" dirty="0"/>
              <a:t>(společný evropský referenční rámec)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1/ </a:t>
            </a:r>
            <a:r>
              <a:rPr lang="cs-CZ" sz="3600" b="1" dirty="0">
                <a:solidFill>
                  <a:schemeClr val="accent1"/>
                </a:solidFill>
              </a:rPr>
              <a:t>Tvorba testů a testových úloh </a:t>
            </a:r>
            <a:r>
              <a:rPr lang="cs-CZ" sz="3600" dirty="0"/>
              <a:t>má přesná a přísná pravidla. Všechny úkoly procházejí </a:t>
            </a:r>
            <a:r>
              <a:rPr lang="cs-CZ" sz="3600" dirty="0" err="1"/>
              <a:t>pretestinkem</a:t>
            </a:r>
            <a:r>
              <a:rPr lang="cs-CZ" sz="3600" dirty="0"/>
              <a:t> aj.</a:t>
            </a:r>
          </a:p>
          <a:p>
            <a:pPr marL="0" indent="0">
              <a:buNone/>
            </a:pPr>
            <a:r>
              <a:rPr lang="cs-CZ" sz="3600" dirty="0"/>
              <a:t>2/ </a:t>
            </a:r>
            <a:r>
              <a:rPr lang="cs-CZ" sz="3600" b="1" dirty="0">
                <a:solidFill>
                  <a:schemeClr val="accent2"/>
                </a:solidFill>
              </a:rPr>
              <a:t>Hodnocení čtení a poslechu s porozuměním </a:t>
            </a:r>
            <a:br>
              <a:rPr lang="cs-CZ" sz="3600" b="1" dirty="0">
                <a:solidFill>
                  <a:schemeClr val="accent2"/>
                </a:solidFill>
              </a:rPr>
            </a:br>
            <a:r>
              <a:rPr lang="cs-CZ" sz="3600" dirty="0"/>
              <a:t>je podle daného klíče.</a:t>
            </a:r>
          </a:p>
          <a:p>
            <a:pPr marL="0" indent="0">
              <a:buNone/>
            </a:pPr>
            <a:r>
              <a:rPr lang="cs-CZ" sz="3600" dirty="0"/>
              <a:t>3/ </a:t>
            </a:r>
            <a:r>
              <a:rPr lang="cs-CZ" sz="3600" b="1" dirty="0">
                <a:solidFill>
                  <a:schemeClr val="accent6"/>
                </a:solidFill>
              </a:rPr>
              <a:t>Hodnocení psaní </a:t>
            </a:r>
            <a:r>
              <a:rPr lang="cs-CZ" sz="3600" dirty="0"/>
              <a:t>- předem proškolení hodnotitelé - vždy dva, musí být dosaženo konsenzu. 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9932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9A289-D775-4A0A-A459-66FB6444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042"/>
            <a:ext cx="10515600" cy="5715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600" dirty="0"/>
              <a:t>Hodnocení </a:t>
            </a:r>
            <a:r>
              <a:rPr lang="cs-CZ" sz="3600" b="1" dirty="0">
                <a:solidFill>
                  <a:srgbClr val="C00000"/>
                </a:solidFill>
              </a:rPr>
              <a:t>ústní části zkoušky </a:t>
            </a:r>
          </a:p>
          <a:p>
            <a:pPr marL="0" indent="0">
              <a:buNone/>
            </a:pPr>
            <a:endParaRPr lang="cs-CZ" sz="36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cs-CZ" sz="3600" dirty="0"/>
              <a:t>rovně předem proškolení </a:t>
            </a:r>
            <a:r>
              <a:rPr lang="cs-CZ" sz="3600" dirty="0">
                <a:highlight>
                  <a:srgbClr val="FFFF00"/>
                </a:highlight>
              </a:rPr>
              <a:t>examinátoři</a:t>
            </a:r>
            <a:r>
              <a:rPr lang="cs-CZ" sz="3600" dirty="0"/>
              <a:t>, kteří se musí držet přesného </a:t>
            </a:r>
            <a:r>
              <a:rPr lang="cs-CZ" sz="3600" b="1" dirty="0"/>
              <a:t>scénáře</a:t>
            </a:r>
            <a:r>
              <a:rPr lang="cs-CZ" sz="3600" dirty="0"/>
              <a:t> - předem připravených otázek a způsobu, jak kandidáta motivovat k projevu, </a:t>
            </a:r>
            <a:br>
              <a:rPr lang="cs-CZ" sz="3600" dirty="0"/>
            </a:br>
            <a:r>
              <a:rPr lang="cs-CZ" sz="3600" dirty="0"/>
              <a:t>aby byl dodržený časový limit. </a:t>
            </a:r>
          </a:p>
          <a:p>
            <a:pPr>
              <a:buFontTx/>
              <a:buChar char="-"/>
            </a:pPr>
            <a:endParaRPr lang="cs-CZ" sz="3600" dirty="0"/>
          </a:p>
          <a:p>
            <a:pPr>
              <a:buFontTx/>
              <a:buChar char="-"/>
            </a:pPr>
            <a:r>
              <a:rPr lang="cs-CZ" sz="3600" dirty="0"/>
              <a:t>předem proškolení </a:t>
            </a:r>
            <a:r>
              <a:rPr lang="cs-CZ" sz="3600" dirty="0">
                <a:highlight>
                  <a:srgbClr val="FFFF00"/>
                </a:highlight>
              </a:rPr>
              <a:t>hodnotitelé</a:t>
            </a:r>
            <a:r>
              <a:rPr lang="cs-CZ" sz="3600" dirty="0"/>
              <a:t> - vždy dva </a:t>
            </a:r>
            <a:br>
              <a:rPr lang="cs-CZ" sz="3600" dirty="0"/>
            </a:br>
            <a:r>
              <a:rPr lang="cs-CZ" sz="3600" dirty="0"/>
              <a:t>- musí být dosaženo konsenzu (nesmí se rozcházet o více než 4 body). 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(v případě jakýchkoli pochybností, neshod, komplikací je zde možnost požádat o kontrolu přímo na VTC)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24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5D9E1-7FB2-4D80-A93D-5847E854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6"/>
            <a:ext cx="10515600" cy="654517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Zkušební centrum </a:t>
            </a:r>
            <a:r>
              <a:rPr lang="cs-CZ" b="1" dirty="0"/>
              <a:t>UJOP</a:t>
            </a:r>
            <a:r>
              <a:rPr lang="cs-CZ" dirty="0"/>
              <a:t> (Ústav jazykové a odborné přípravy) </a:t>
            </a:r>
            <a:r>
              <a:rPr lang="cs-CZ" b="1" dirty="0"/>
              <a:t>UK Praha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Autoři testů i vedoucí zkušebních komisí jsou pracovníci </a:t>
            </a:r>
          </a:p>
          <a:p>
            <a:pPr marL="0" indent="0">
              <a:buNone/>
            </a:pPr>
            <a:r>
              <a:rPr lang="cs-CZ" b="1" dirty="0"/>
              <a:t>VTC</a:t>
            </a:r>
            <a:r>
              <a:rPr lang="cs-CZ" dirty="0"/>
              <a:t> (Výzkumné a testovací centrum), které je jednou ze součástí </a:t>
            </a:r>
            <a:r>
              <a:rPr lang="cs-CZ" dirty="0" err="1"/>
              <a:t>UJOPu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VTC (UJOP) je také členem ALTE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 zároveň členem </a:t>
            </a:r>
            <a:r>
              <a:rPr lang="cs-CZ" b="1" dirty="0"/>
              <a:t>EALTA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38B537-FC95-4238-912D-657DFE1C6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690" y="2438255"/>
            <a:ext cx="5374110" cy="17966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3DFA4A-FF7F-419C-8AF8-91C976F6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25" y="4700354"/>
            <a:ext cx="6400645" cy="16050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BD88AB-DF89-4E81-9E49-DCC2B74A2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078" y="3256722"/>
            <a:ext cx="1282766" cy="10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1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3F80C-A9C0-49F2-8246-12B5BCCC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05"/>
            <a:ext cx="10515600" cy="59387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5800" b="1" dirty="0"/>
              <a:t>Co se u</a:t>
            </a:r>
            <a:r>
              <a:rPr lang="cs-CZ" sz="5800" b="1" dirty="0">
                <a:solidFill>
                  <a:srgbClr val="C00000"/>
                </a:solidFill>
              </a:rPr>
              <a:t> ústního projevu </a:t>
            </a:r>
            <a:r>
              <a:rPr lang="cs-CZ" sz="5800" b="1" dirty="0"/>
              <a:t>hodnotí?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Zadání </a:t>
            </a:r>
          </a:p>
          <a:p>
            <a:pPr marL="0" indent="0">
              <a:buNone/>
            </a:pPr>
            <a:r>
              <a:rPr lang="cs-CZ" sz="3600" dirty="0"/>
              <a:t>Organizace projevu</a:t>
            </a:r>
          </a:p>
          <a:p>
            <a:pPr marL="0" indent="0">
              <a:buNone/>
            </a:pPr>
            <a:r>
              <a:rPr lang="cs-CZ" sz="3600" dirty="0"/>
              <a:t>Lexikální kompetence</a:t>
            </a:r>
          </a:p>
          <a:p>
            <a:pPr marL="0" indent="0">
              <a:buNone/>
            </a:pPr>
            <a:r>
              <a:rPr lang="cs-CZ" sz="3600" dirty="0"/>
              <a:t>Gramatická kompetence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dirty="0"/>
              <a:t>V rámci celého projevu se hodnotí </a:t>
            </a:r>
            <a:r>
              <a:rPr lang="cs-CZ" sz="3600" b="1" dirty="0"/>
              <a:t>výslovnost a intonace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r>
              <a:rPr lang="cs-CZ" sz="3600" dirty="0"/>
              <a:t>Rovněž </a:t>
            </a:r>
            <a:r>
              <a:rPr lang="cs-CZ" sz="3600" b="1" dirty="0"/>
              <a:t>ústní interakce</a:t>
            </a:r>
            <a:r>
              <a:rPr lang="cs-CZ" sz="3600" dirty="0"/>
              <a:t>. 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1/ chyby pod úroveň</a:t>
            </a:r>
          </a:p>
          <a:p>
            <a:pPr marL="0" indent="0">
              <a:buNone/>
            </a:pPr>
            <a:r>
              <a:rPr lang="cs-CZ" sz="3600" dirty="0"/>
              <a:t>2/ komplikované chyby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33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23E09-A998-41F8-ACB3-7C8AD2A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20" y="460638"/>
            <a:ext cx="10835296" cy="62736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3/ Centrum jazykového vzdělávání UP Olomouc </a:t>
            </a:r>
            <a:r>
              <a:rPr lang="cs-CZ" b="1" dirty="0">
                <a:solidFill>
                  <a:schemeClr val="accent1"/>
                </a:solidFill>
              </a:rPr>
              <a:t>- </a:t>
            </a:r>
            <a:r>
              <a:rPr lang="cs-CZ" sz="3200" b="1" dirty="0">
                <a:solidFill>
                  <a:schemeClr val="accent1"/>
                </a:solidFill>
              </a:rPr>
              <a:t>jazyková zkouška ECL </a:t>
            </a:r>
            <a:r>
              <a:rPr lang="cs-CZ" sz="3200" dirty="0"/>
              <a:t>     </a:t>
            </a:r>
            <a:br>
              <a:rPr lang="cs-CZ" dirty="0"/>
            </a:br>
            <a:r>
              <a:rPr lang="cs-CZ" dirty="0"/>
              <a:t>     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Consortium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Certificate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Attainment</a:t>
            </a:r>
            <a:r>
              <a:rPr lang="cs-CZ" sz="2400" dirty="0"/>
              <a:t> in </a:t>
            </a:r>
            <a:r>
              <a:rPr lang="cs-CZ" sz="2400" dirty="0" err="1"/>
              <a:t>Modern</a:t>
            </a:r>
            <a:r>
              <a:rPr lang="cs-CZ" sz="2400" dirty="0"/>
              <a:t> </a:t>
            </a:r>
            <a:r>
              <a:rPr lang="cs-CZ" sz="2400" dirty="0" err="1"/>
              <a:t>Languages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úrovně A2 – C1</a:t>
            </a:r>
            <a:r>
              <a:rPr lang="cs-CZ" dirty="0"/>
              <a:t>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ECL je rovněž členem ALTE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pozn. - chybí informace </a:t>
            </a:r>
            <a:br>
              <a:rPr lang="cs-CZ" dirty="0"/>
            </a:br>
            <a:r>
              <a:rPr lang="cs-CZ" dirty="0"/>
              <a:t>o </a:t>
            </a:r>
            <a:r>
              <a:rPr lang="cs-CZ" b="1" dirty="0"/>
              <a:t>ústní části </a:t>
            </a:r>
            <a:r>
              <a:rPr lang="cs-CZ" dirty="0"/>
              <a:t>zkoušky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740F4E-D4C6-46F6-AF92-007D602C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40" y="1370967"/>
            <a:ext cx="5827984" cy="54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1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D246A-1C77-4054-9708-DC465AE7C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01"/>
            <a:ext cx="10515600" cy="598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/>
              <a:t>Literatura a internetové zdroje:</a:t>
            </a:r>
          </a:p>
          <a:p>
            <a:pPr marL="0" indent="0">
              <a:buNone/>
            </a:pPr>
            <a:endParaRPr lang="cs-CZ" b="1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UČEBNICE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Boccou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Kestřánková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Štěpánková -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Čeština pro cizince A1 a A2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(komplet)</a:t>
            </a:r>
            <a:endParaRPr lang="cs-CZ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Kestřánková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Kopicová -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Šnaidaufová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Čeština pro cizince - úroveň B1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(komplet)</a:t>
            </a:r>
            <a:endParaRPr lang="cs-CZ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Kestřánková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Hlínová - Pečený - Štěpánková -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Čeština pro cizince - úroveň B2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(komplet)</a:t>
            </a:r>
            <a:endParaRPr lang="cs-CZ" sz="24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TESTY</a:t>
            </a:r>
            <a:endParaRPr lang="cs-CZ" sz="4400" b="1" dirty="0">
              <a:solidFill>
                <a:srgbClr val="C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Hercíková - Málková - Pokorná -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Připravujeme se s k certifikované zkoušce z češtiny. Úroveň A2 (CCE - A2)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Kestřánková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aj.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Připravujeme se s k certifikované zkoušce z češtiny. Úroveň B1 (CCE – B1)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Kotková aj.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Připravujeme se s k certifikované zkoušce z češtiny. Úroveň B2 (CCE - B2)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03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5770D-27CA-4AE5-93F6-36CED21DA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361"/>
            <a:ext cx="10515600" cy="623943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https://ujop.cuni.cz/zkouska/obcanstvi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https://ujop.cuni.cz/zkouska/informace/obcanstvi#jak-se-na-zkousku-pripravit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https://cestina-pro-cizince.cz/trvaly-pobyt/a1/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http://www.sjs.cz/zkousky-a-certifikaty.html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https://cjv.upol.cz/kurzy-a-certifikaty/certifikaty-ecl/jazykova-zkouska-ecl/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563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AE86C1-5957-41E9-9AA9-F5FD25E43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23" y="713168"/>
            <a:ext cx="5695316" cy="5695316"/>
          </a:xfrm>
        </p:spPr>
      </p:pic>
    </p:spTree>
    <p:extLst>
      <p:ext uri="{BB962C8B-B14F-4D97-AF65-F5344CB8AC3E}">
        <p14:creationId xmlns:p14="http://schemas.microsoft.com/office/powerpoint/2010/main" val="315245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6323F-55A7-48E4-9498-971120FD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12" y="309383"/>
            <a:ext cx="10515600" cy="5936331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Jazyková škola s právem státní jazykové zkoušky hlavního města Prahy</a:t>
            </a:r>
          </a:p>
          <a:p>
            <a:pPr marL="0" indent="0">
              <a:buNone/>
            </a:pPr>
            <a:r>
              <a:rPr lang="cs-CZ" sz="2800" dirty="0"/>
              <a:t>úrovně A1 – C2 (pro překladatele a pro tlumočníky)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B050"/>
                </a:solidFill>
              </a:rPr>
              <a:t>(JŠ je přidružený člen ALTE, neprochází auditem)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1F83FC-13C0-42EA-9096-FF8B824E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480" y="1333092"/>
            <a:ext cx="3228589" cy="51257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204D3F1-EE64-4D98-A6B6-36EF8E6B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54" y="1697689"/>
            <a:ext cx="2571882" cy="111130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303DAA-79B6-47A9-9853-FCD16ED42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9" y="2882784"/>
            <a:ext cx="5626389" cy="13145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14580B-015F-4781-A425-EEE07C0AE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69" y="4545569"/>
            <a:ext cx="5397777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3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4C9F4-BCDD-453B-8E26-BFD6103B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80"/>
            <a:ext cx="10515600" cy="6005083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UJOP UK Praha</a:t>
            </a:r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r>
              <a:rPr lang="cs-CZ" sz="3600" b="1" dirty="0"/>
              <a:t>Jazykové zkoušky </a:t>
            </a:r>
            <a:r>
              <a:rPr lang="cs-CZ" sz="3600" b="1" dirty="0">
                <a:highlight>
                  <a:srgbClr val="FFFF00"/>
                </a:highlight>
              </a:rPr>
              <a:t>pro dospělé</a:t>
            </a:r>
          </a:p>
          <a:p>
            <a:pPr marL="0" indent="0">
              <a:buNone/>
            </a:pPr>
            <a:r>
              <a:rPr lang="cs-CZ" dirty="0"/>
              <a:t>Jedná se o certifikovanou zkoušku z češtiny </a:t>
            </a:r>
            <a:br>
              <a:rPr lang="cs-CZ" dirty="0"/>
            </a:br>
            <a:r>
              <a:rPr lang="cs-CZ" dirty="0"/>
              <a:t>(CCE) pro úrovně A1 až C1</a:t>
            </a:r>
          </a:p>
          <a:p>
            <a:pPr marL="0" indent="0">
              <a:buNone/>
            </a:pPr>
            <a:r>
              <a:rPr lang="cs-CZ" dirty="0"/>
              <a:t>(nenabízí zkoušku pro úroveň C2 = rodilý mluvčí, kterou např. nabízí Jazyková škola s právem státní jazykové zkoušky viz. výše) </a:t>
            </a:r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r>
              <a:rPr lang="cs-CZ" sz="3600" b="1" dirty="0"/>
              <a:t>Jazykové zkoušky </a:t>
            </a:r>
            <a:r>
              <a:rPr lang="cs-CZ" sz="3600" b="1" dirty="0">
                <a:highlight>
                  <a:srgbClr val="FFFF00"/>
                </a:highlight>
              </a:rPr>
              <a:t>pro mládež </a:t>
            </a:r>
            <a:r>
              <a:rPr lang="cs-CZ" sz="3600" b="1" dirty="0"/>
              <a:t>A1 a A2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25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F7F22-D45B-488A-BEED-2BE532EB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28"/>
            <a:ext cx="10515600" cy="6073835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Jazyková zkouška z češtiny pro udělení </a:t>
            </a:r>
            <a:r>
              <a:rPr lang="cs-CZ" sz="6000" b="1" dirty="0">
                <a:solidFill>
                  <a:schemeClr val="accent1"/>
                </a:solidFill>
              </a:rPr>
              <a:t>trvalého pobytu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 na: </a:t>
            </a:r>
            <a:r>
              <a:rPr lang="cs-CZ" dirty="0">
                <a:hlinkClick r:id="rId3"/>
              </a:rPr>
              <a:t>https://cestina-pro-cizince.cz/trvaly-pobyt/a1/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612203-4D8C-444E-B540-DE9C1466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248" y="979342"/>
            <a:ext cx="3497860" cy="10018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F9302A-18D0-4618-ADBD-3D860BD68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2" y="2260203"/>
            <a:ext cx="12192000" cy="41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0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87BF7-B62E-4653-B64D-68472863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009"/>
            <a:ext cx="10515600" cy="5846954"/>
          </a:xfrm>
        </p:spPr>
        <p:txBody>
          <a:bodyPr/>
          <a:lstStyle/>
          <a:p>
            <a:pPr marL="0" indent="0">
              <a:buNone/>
            </a:pPr>
            <a:r>
              <a:rPr lang="cs-CZ" sz="4800" b="1" dirty="0"/>
              <a:t>Jazyková zkouška z </a:t>
            </a:r>
            <a:r>
              <a:rPr lang="cs-CZ" sz="4800" b="1" dirty="0">
                <a:solidFill>
                  <a:srgbClr val="C00000"/>
                </a:solidFill>
              </a:rPr>
              <a:t>jazyka a reálií </a:t>
            </a:r>
            <a:r>
              <a:rPr lang="cs-CZ" sz="4800" b="1" dirty="0"/>
              <a:t>pro účely udělování </a:t>
            </a:r>
            <a:r>
              <a:rPr lang="cs-CZ" sz="4800" b="1" dirty="0">
                <a:solidFill>
                  <a:srgbClr val="C00000"/>
                </a:solidFill>
              </a:rPr>
              <a:t>státního občanství ČR</a:t>
            </a:r>
          </a:p>
          <a:p>
            <a:pPr marL="0" indent="0">
              <a:buNone/>
            </a:pPr>
            <a:endParaRPr lang="cs-CZ" sz="4800" b="1" dirty="0"/>
          </a:p>
          <a:p>
            <a:pPr marL="0" indent="0">
              <a:buNone/>
            </a:pPr>
            <a:endParaRPr lang="cs-CZ" sz="4800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2426B4-1F08-4C28-B5A7-BA0571C6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353"/>
            <a:ext cx="11893931" cy="44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D4781-4ED7-4DBC-B795-4A022821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993"/>
            <a:ext cx="10515600" cy="58849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Možnost zkusit si test nanečisto sám = testová příručka; učebnice</a:t>
            </a:r>
          </a:p>
          <a:p>
            <a:pPr marL="0" indent="0">
              <a:buNone/>
            </a:pPr>
            <a:r>
              <a:rPr lang="cs-CZ" dirty="0"/>
              <a:t>Koncipované jako příprava na B1 zk.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4535C1-68D7-481C-BAC4-7EB5026A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48" y="1345188"/>
            <a:ext cx="4147809" cy="51231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872258-BCEF-4A5D-ACEC-5F6A4C4E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452" y="886506"/>
            <a:ext cx="4566567" cy="56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25551-845C-4CAD-AE3E-DD295B960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306"/>
            <a:ext cx="10515600" cy="6427694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Struktura standardizované zkoušky: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000" b="1" dirty="0"/>
              <a:t>1/ čtení s porozuměním 50 min./4 úlohy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2/ poslech s porozuměním 30 min./4 úlohy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3/ psaní 60  min./2 úlohy (75 + 100 slov)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4/ mluvení cca 18 min./3 úlohy = DVOJICE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C18E9B-9A8E-4DAB-90C8-3FFFF6CB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556" y="1121137"/>
            <a:ext cx="5088024" cy="57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E63E5-3A2F-47E5-A0C7-529CC0A7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570"/>
            <a:ext cx="10515600" cy="5777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dirty="0">
                <a:solidFill>
                  <a:srgbClr val="C00000"/>
                </a:solidFill>
              </a:rPr>
              <a:t>Čtení s porozuměním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600" dirty="0"/>
              <a:t>První část zkoušky</a:t>
            </a:r>
          </a:p>
          <a:p>
            <a:pPr marL="0" indent="0">
              <a:buNone/>
            </a:pPr>
            <a:r>
              <a:rPr lang="cs-CZ" sz="3600" dirty="0"/>
              <a:t>Délka: 50 minut / 4 úkoly</a:t>
            </a:r>
            <a:r>
              <a:rPr lang="cs-CZ" sz="3600" b="1" dirty="0"/>
              <a:t> </a:t>
            </a:r>
          </a:p>
          <a:p>
            <a:pPr marL="0" indent="0">
              <a:buNone/>
            </a:pPr>
            <a:r>
              <a:rPr lang="cs-CZ" sz="3600" b="1" dirty="0"/>
              <a:t>Typy úloh:  	</a:t>
            </a:r>
            <a:r>
              <a:rPr lang="cs-CZ" sz="3600" dirty="0"/>
              <a:t>výběr ze dvou alternativ ANO/NE</a:t>
            </a:r>
          </a:p>
          <a:p>
            <a:pPr marL="0" indent="0">
              <a:buNone/>
            </a:pPr>
            <a:r>
              <a:rPr lang="cs-CZ" sz="3600" dirty="0"/>
              <a:t>			výběr ze čtyř alternativ (a-b-c-d)</a:t>
            </a:r>
          </a:p>
          <a:p>
            <a:pPr marL="0" indent="0">
              <a:buNone/>
            </a:pPr>
            <a:r>
              <a:rPr lang="cs-CZ" sz="3600" dirty="0"/>
              <a:t>			přiřazování </a:t>
            </a:r>
          </a:p>
          <a:p>
            <a:pPr marL="0" indent="0">
              <a:buNone/>
            </a:pPr>
            <a:r>
              <a:rPr lang="cs-CZ" sz="3600" dirty="0"/>
              <a:t>			uspořádávání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2546646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1038</Words>
  <Application>Microsoft Office PowerPoint</Application>
  <PresentationFormat>Širokoúhlá obrazovka</PresentationFormat>
  <Paragraphs>159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Motiv Office</vt:lpstr>
      <vt:lpstr>Zkoušky z češtiny pro cizince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Zkoušky z češtiny pro cizince</dc:title>
  <dc:creator>Zuzana Muchová</dc:creator>
  <cp:lastModifiedBy>Zuzana Muchová</cp:lastModifiedBy>
  <cp:revision>4</cp:revision>
  <dcterms:created xsi:type="dcterms:W3CDTF">2021-11-22T15:54:28Z</dcterms:created>
  <dcterms:modified xsi:type="dcterms:W3CDTF">2021-12-02T11:54:54Z</dcterms:modified>
</cp:coreProperties>
</file>