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EDF6FF1-8724-4E0C-AAAA-FC7A89F13B0E}">
          <p14:sldIdLst>
            <p14:sldId id="256"/>
            <p14:sldId id="257"/>
            <p14:sldId id="259"/>
            <p14:sldId id="258"/>
          </p14:sldIdLst>
        </p14:section>
        <p14:section name="Oddíl bez názvu" id="{DDFD1A59-4EBF-453F-8F01-D946B0D6F9C3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330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60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45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036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58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36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229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928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21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3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59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1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0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64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73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0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62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D6BF3D-4AD6-4293-AD46-D7EC4FB2BCAF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11486A-DF1F-49A6-88DD-C9A07B2CC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63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8E3AE-18A8-4163-92F9-0D25DEF066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Homiletika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4895EB-49C6-4B41-A90B-1E43EE3CF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Stručný výcuc k problematice</a:t>
            </a:r>
          </a:p>
        </p:txBody>
      </p:sp>
    </p:spTree>
    <p:extLst>
      <p:ext uri="{BB962C8B-B14F-4D97-AF65-F5344CB8AC3E}">
        <p14:creationId xmlns:p14="http://schemas.microsoft.com/office/powerpoint/2010/main" val="163861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FDA25-AD35-424E-A8FB-87D44284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Divisio</a:t>
            </a:r>
            <a:r>
              <a:rPr lang="cs-CZ" dirty="0"/>
              <a:t> a </a:t>
            </a:r>
            <a:r>
              <a:rPr lang="cs-CZ" dirty="0" err="1"/>
              <a:t>subdivisio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9002C0-0C3F-43B8-8A25-1AF36E8690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Divisio</a:t>
            </a:r>
            <a:r>
              <a:rPr lang="cs-CZ" dirty="0"/>
              <a:t> extra: nebylo svázáno s biblickou perikopou.</a:t>
            </a:r>
          </a:p>
          <a:p>
            <a:r>
              <a:rPr lang="cs-CZ" dirty="0" err="1"/>
              <a:t>Divisio</a:t>
            </a:r>
            <a:r>
              <a:rPr lang="cs-CZ" dirty="0"/>
              <a:t> intra: vykládalo biblickou perikopu.</a:t>
            </a:r>
          </a:p>
          <a:p>
            <a:r>
              <a:rPr lang="cs-CZ" dirty="0"/>
              <a:t>Představovalo „vlastní“ vyložení tématu. </a:t>
            </a:r>
          </a:p>
          <a:p>
            <a:r>
              <a:rPr lang="cs-CZ" dirty="0"/>
              <a:t>Někdy bývalo členěno na </a:t>
            </a:r>
            <a:r>
              <a:rPr lang="cs-CZ" dirty="0" err="1"/>
              <a:t>distinctio</a:t>
            </a:r>
            <a:r>
              <a:rPr lang="cs-CZ" dirty="0"/>
              <a:t> (doslovný výklad) a </a:t>
            </a:r>
            <a:r>
              <a:rPr lang="cs-CZ" dirty="0" err="1"/>
              <a:t>dilatatio</a:t>
            </a:r>
            <a:r>
              <a:rPr lang="cs-CZ" dirty="0"/>
              <a:t> (přenesený výklad).</a:t>
            </a:r>
          </a:p>
          <a:p>
            <a:r>
              <a:rPr lang="cs-CZ" dirty="0" err="1"/>
              <a:t>Subdivisio</a:t>
            </a:r>
            <a:r>
              <a:rPr lang="cs-CZ" dirty="0"/>
              <a:t>: doplňovalo závěry, postřehy, nápady z </a:t>
            </a:r>
            <a:r>
              <a:rPr lang="cs-CZ" dirty="0" err="1"/>
              <a:t>divisia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92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3D17F-48A8-4654-8DC1-C0A60444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Conclusio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8B98EC-FB42-47F8-8658-BCC6272C4C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Uzavíralo kázání: převážně repetice a poučení</a:t>
            </a:r>
          </a:p>
        </p:txBody>
      </p:sp>
    </p:spTree>
    <p:extLst>
      <p:ext uri="{BB962C8B-B14F-4D97-AF65-F5344CB8AC3E}">
        <p14:creationId xmlns:p14="http://schemas.microsoft.com/office/powerpoint/2010/main" val="343466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45D32-F197-440B-BE8A-1EB5D22E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Homilie, </a:t>
            </a:r>
            <a:r>
              <a:rPr lang="cs-CZ" dirty="0" err="1"/>
              <a:t>sermo</a:t>
            </a:r>
            <a:r>
              <a:rPr lang="cs-CZ" dirty="0"/>
              <a:t> a postila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035682-AA15-4963-842F-8D2487A5F1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Členění na homilii a </a:t>
            </a:r>
            <a:r>
              <a:rPr lang="cs-CZ" dirty="0" err="1"/>
              <a:t>sermo</a:t>
            </a:r>
            <a:r>
              <a:rPr lang="cs-CZ" dirty="0"/>
              <a:t> spíše odpovídá genezi žánru kázání než reálné paralelní existenci dvou </a:t>
            </a:r>
            <a:r>
              <a:rPr lang="cs-CZ" dirty="0" err="1"/>
              <a:t>subžánrů</a:t>
            </a:r>
            <a:r>
              <a:rPr lang="cs-CZ" dirty="0"/>
              <a:t>.</a:t>
            </a: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sz="1800" b="0" i="0" u="none" strike="noStrike" baseline="0" dirty="0"/>
              <a:t>rozdíl je dán autorskou náklonností buď k formátu upřednostňujícímu didaktickou a analytickou dimenzi, nebo k variantě umožňující uplatnit na úkor analytického postupu vázaného k výchozímu textu postup, měnící původní výchozí text na téma/témata, která jsou vyložená. Témata bývají převážně uspořádána do „</a:t>
            </a:r>
            <a:r>
              <a:rPr lang="cs-CZ" sz="1800" b="0" i="1" u="none" strike="noStrike" baseline="0" dirty="0" err="1"/>
              <a:t>them</a:t>
            </a:r>
            <a:r>
              <a:rPr lang="cs-CZ" sz="1800" b="0" i="0" u="none" strike="noStrike" baseline="0" dirty="0" err="1"/>
              <a:t>“a</a:t>
            </a:r>
            <a:r>
              <a:rPr lang="cs-CZ" sz="1800" b="0" i="0" u="none" strike="noStrike" baseline="0" dirty="0"/>
              <a:t> následně zpracován do tematických „</a:t>
            </a:r>
            <a:r>
              <a:rPr lang="cs-CZ" sz="1800" b="0" i="1" u="none" strike="noStrike" baseline="0" dirty="0" err="1"/>
              <a:t>divisií</a:t>
            </a:r>
            <a:r>
              <a:rPr lang="cs-CZ" sz="1800" b="0" i="0" u="none" strike="noStrike" baseline="0" dirty="0"/>
              <a:t>“. Zjednodušeně můžeme u homilie hovořit o výkladu „textu“ a u </a:t>
            </a:r>
            <a:r>
              <a:rPr lang="cs-CZ" sz="1800" b="0" i="0" u="none" strike="noStrike" baseline="0" dirty="0" err="1"/>
              <a:t>serma</a:t>
            </a:r>
            <a:r>
              <a:rPr lang="cs-CZ" sz="1800" b="0" i="0" u="none" strike="noStrike" baseline="0" dirty="0"/>
              <a:t> o výkladu témat z </a:t>
            </a:r>
            <a:r>
              <a:rPr lang="cs-CZ" sz="1800" b="0" i="0" u="none" strike="noStrike" baseline="0"/>
              <a:t>textu odvozených.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20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F94B2-1015-4C59-82E7-F13F204D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Biblický text a jeho význam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36EC20-9A8C-44C0-804D-3F9B2B9D52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870200"/>
            <a:ext cx="10287000" cy="2504385"/>
          </a:xfrm>
        </p:spPr>
        <p:txBody>
          <a:bodyPr>
            <a:normAutofit fontScale="47500" lnSpcReduction="20000"/>
          </a:bodyPr>
          <a:lstStyle/>
          <a:p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Specifický status biblického textu</a:t>
            </a:r>
          </a:p>
          <a:p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Znakovost biblického textu</a:t>
            </a:r>
          </a:p>
          <a:p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Typologie výkladů</a:t>
            </a:r>
          </a:p>
          <a:p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Exegeze: vytěžení významu biblického textu</a:t>
            </a:r>
          </a:p>
          <a:p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Formalizace (strukturování exegeze)</a:t>
            </a:r>
          </a:p>
          <a:p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Exegeze a komentář autority</a:t>
            </a:r>
          </a:p>
          <a:p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Homilie, </a:t>
            </a:r>
            <a:r>
              <a:rPr lang="cs-CZ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sermo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postila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3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75102-C1B5-413F-8302-36F7141F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SPECIFICKÝ STATUS BIBLICKÉHO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EC4EB7-5E14-4B97-861C-239F79AB0D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Svět: boží projevení.</a:t>
            </a:r>
          </a:p>
          <a:p>
            <a:r>
              <a:rPr lang="cs-CZ" dirty="0"/>
              <a:t>Bible: text psaný písařem pod vlivem Boha (Ducha svatého).</a:t>
            </a:r>
          </a:p>
          <a:p>
            <a:r>
              <a:rPr lang="cs-CZ" dirty="0"/>
              <a:t>Boží projevení ve světě se poznává prostřednictvím interpretace božího projevení v bibli; bible představuje plán božího záměru.</a:t>
            </a:r>
          </a:p>
          <a:p>
            <a:r>
              <a:rPr lang="cs-CZ" dirty="0"/>
              <a:t>Jak s její literou nakládat? Jak interpretovat slova, části vět, věty, odstavce, kapitoly, knihy a celek?</a:t>
            </a:r>
          </a:p>
        </p:txBody>
      </p:sp>
    </p:spTree>
    <p:extLst>
      <p:ext uri="{BB962C8B-B14F-4D97-AF65-F5344CB8AC3E}">
        <p14:creationId xmlns:p14="http://schemas.microsoft.com/office/powerpoint/2010/main" val="126440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86589-EF15-475F-86D2-607AC8FA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Znakovost biblického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BBFDA3-CC9B-434B-AD90-C787CD0275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3826435"/>
          </a:xfrm>
        </p:spPr>
        <p:txBody>
          <a:bodyPr/>
          <a:lstStyle/>
          <a:p>
            <a:r>
              <a:rPr lang="cs-CZ" dirty="0"/>
              <a:t>Dva podobné ale odlišné přístupy: sv. Jeroným a sv. Augustin</a:t>
            </a:r>
          </a:p>
          <a:p>
            <a:r>
              <a:rPr lang="cs-CZ" dirty="0"/>
              <a:t>Jeroným: slovo nese význam, přeneseně interpretovat nejasné pasáže.</a:t>
            </a:r>
          </a:p>
          <a:p>
            <a:pPr algn="l"/>
            <a:r>
              <a:rPr lang="cs-CZ" dirty="0"/>
              <a:t>Augustin: bible (pasáže srozumitelné i nejasné) je prostor pro doslovné i přenesené interpretace, je znakem složeným ze znaků: „</a:t>
            </a:r>
            <a:r>
              <a:rPr lang="cs-CZ" b="0" i="1" u="none" strike="noStrike" baseline="0" dirty="0">
                <a:latin typeface="Impact (základní)"/>
              </a:rPr>
              <a:t>při pojednání o znacích říkám, že v nich nemáme hledět na to, čím jsou, nýbrž spíše na skutečnost, že jsou to znaky, … že něco označují. Znak je věc, která působí, že člověku vytane na mysli kromě představy, … ještě něco jiného“</a:t>
            </a:r>
            <a:endParaRPr lang="cs-CZ" dirty="0">
              <a:latin typeface="Impact (základní)"/>
            </a:endParaRPr>
          </a:p>
        </p:txBody>
      </p:sp>
    </p:spTree>
    <p:extLst>
      <p:ext uri="{BB962C8B-B14F-4D97-AF65-F5344CB8AC3E}">
        <p14:creationId xmlns:p14="http://schemas.microsoft.com/office/powerpoint/2010/main" val="220760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D2029-DA0B-42B8-AC64-F1CF024B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výkladů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9E84C1-A237-489F-9140-1C2E6B3256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Vyvíjela se postupně, minimálně v půli třetího století se problematikou zabýval </a:t>
            </a:r>
            <a:r>
              <a:rPr lang="cs-CZ" dirty="0" err="1"/>
              <a:t>Origénes</a:t>
            </a:r>
            <a:r>
              <a:rPr lang="cs-CZ" dirty="0"/>
              <a:t>, po něm se debaty vedli v kontextu s posunem v chápání kázání a vlastní exegeze. </a:t>
            </a:r>
          </a:p>
          <a:p>
            <a:r>
              <a:rPr lang="cs-CZ" dirty="0"/>
              <a:t>Augustin z D8cie (13. stol.): Výklad doslovný/historický, věroučný/alegorický, morální, anagogický/eschatologický.</a:t>
            </a:r>
          </a:p>
          <a:p>
            <a:r>
              <a:rPr lang="cs-CZ" dirty="0"/>
              <a:t>Je v nich patrná snaha propojit víru s všednodenním životem.</a:t>
            </a:r>
          </a:p>
        </p:txBody>
      </p:sp>
    </p:spTree>
    <p:extLst>
      <p:ext uri="{BB962C8B-B14F-4D97-AF65-F5344CB8AC3E}">
        <p14:creationId xmlns:p14="http://schemas.microsoft.com/office/powerpoint/2010/main" val="32699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1DEA8-87A3-484B-B128-38072582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výkladů: příklady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691DAD-5A73-4F41-A9BB-9794C2D348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„Jeruzalém“: Doslovný výklad by pojednával o reálném městu, v rámci věroučného by byl Jeruzalém metaforou k „církvi“, v morálním by představoval lidskou duši a v anagogickém tzv. „nebeský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JeruzaléM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„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 exitu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Israel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Aegypto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domus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Jacob de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populo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barbaro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,–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facta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est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Judea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santificatio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eis –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Israel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potestas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eius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“[Když vycházel Izrael z Egypta a rodina Jákobova z národa cizího, byl Juda posvěcením jeho, Izrael panováním jeho]. Historický výklad by popisoval cestu Izraelitů z Egypta, alegorický vykoupení z hříchu Kristovým zapříčiněním, morální cestu duše od smutku a hříchu k milosti Boží a anagogický cestu duše z pozemského světa do věčného života.“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89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C2C65-8D8B-49C7-AF9C-C7C803DD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Exegeze a komentář autority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72B724-6D87-49B6-8844-159CFE6A43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Autorita v </a:t>
            </a:r>
            <a:r>
              <a:rPr lang="cs-CZ" dirty="0" err="1"/>
              <a:t>exegezI</a:t>
            </a:r>
            <a:r>
              <a:rPr lang="cs-CZ" dirty="0"/>
              <a:t>: bible a uznaní církevní komentátoři (církevní otcové)</a:t>
            </a:r>
          </a:p>
          <a:p>
            <a:pPr algn="l"/>
            <a:r>
              <a:rPr lang="cs-CZ" dirty="0"/>
              <a:t>Církevní komentátoři: </a:t>
            </a:r>
            <a:r>
              <a:rPr lang="cs-CZ" b="0" i="0" u="none" strike="noStrike" baseline="0" dirty="0">
                <a:latin typeface="Impact (Základní text)"/>
              </a:rPr>
              <a:t>uznaní </a:t>
            </a:r>
            <a:r>
              <a:rPr lang="cs-CZ" b="0" i="1" u="none" strike="noStrike" baseline="0" dirty="0" err="1">
                <a:latin typeface="Impact (Základní text)"/>
              </a:rPr>
              <a:t>introductores</a:t>
            </a:r>
            <a:r>
              <a:rPr lang="cs-CZ" b="0" i="1" u="none" strike="noStrike" baseline="0" dirty="0">
                <a:latin typeface="Impact (Základní text)"/>
              </a:rPr>
              <a:t>  </a:t>
            </a:r>
            <a:r>
              <a:rPr lang="cs-CZ" b="0" i="0" u="none" strike="noStrike" baseline="0" dirty="0">
                <a:latin typeface="Impact (Základní text)"/>
              </a:rPr>
              <a:t>(podávají úvod do výkladu Písma, např. sv. Augustin), </a:t>
            </a:r>
            <a:r>
              <a:rPr lang="cs-CZ" b="0" i="1" u="none" strike="noStrike" baseline="0" dirty="0" err="1">
                <a:latin typeface="Impact (Základní text)"/>
              </a:rPr>
              <a:t>expositores</a:t>
            </a:r>
            <a:r>
              <a:rPr lang="cs-CZ" b="0" i="1" u="none" strike="noStrike" baseline="0" dirty="0">
                <a:latin typeface="Impact (Základní text)"/>
              </a:rPr>
              <a:t>  </a:t>
            </a:r>
            <a:r>
              <a:rPr lang="cs-CZ" b="0" i="0" u="none" strike="noStrike" baseline="0" dirty="0">
                <a:latin typeface="Impact (Základní text)"/>
              </a:rPr>
              <a:t>(vykladači), </a:t>
            </a:r>
            <a:r>
              <a:rPr lang="cs-CZ" b="0" i="1" u="none" strike="noStrike" baseline="0" dirty="0" err="1">
                <a:latin typeface="Impact (Základní text)"/>
              </a:rPr>
              <a:t>magistri</a:t>
            </a:r>
            <a:r>
              <a:rPr lang="cs-CZ" b="0" i="1" u="none" strike="noStrike" baseline="0" dirty="0">
                <a:latin typeface="Impact (Základní text)"/>
              </a:rPr>
              <a:t>  </a:t>
            </a:r>
            <a:r>
              <a:rPr lang="cs-CZ" b="0" i="0" u="none" strike="noStrike" baseline="0" dirty="0">
                <a:latin typeface="Impact (Základní text)"/>
              </a:rPr>
              <a:t>(učitelé) a </a:t>
            </a:r>
            <a:r>
              <a:rPr lang="cs-CZ" b="0" i="1" u="none" strike="noStrike" baseline="0" dirty="0" err="1">
                <a:latin typeface="Impact (Základní text)"/>
              </a:rPr>
              <a:t>patres</a:t>
            </a:r>
            <a:r>
              <a:rPr lang="cs-CZ" b="0" i="1" u="none" strike="noStrike" baseline="0" dirty="0">
                <a:latin typeface="Impact (Základní text)"/>
              </a:rPr>
              <a:t>  </a:t>
            </a:r>
            <a:r>
              <a:rPr lang="cs-CZ" b="0" i="0" u="none" strike="noStrike" baseline="0" dirty="0">
                <a:latin typeface="Impact (Základní text)"/>
              </a:rPr>
              <a:t>(církevní otcové); typologie odráží důležitost a závaznost jejich výkladů.</a:t>
            </a:r>
          </a:p>
          <a:p>
            <a:pPr algn="l"/>
            <a:r>
              <a:rPr lang="cs-CZ" b="0" i="0" u="none" strike="noStrike" baseline="0" dirty="0">
                <a:latin typeface="Impact (Základní text)"/>
              </a:rPr>
              <a:t>Koncil v tour (813): nařizuje při exegezi pracovat s autoritami</a:t>
            </a:r>
          </a:p>
          <a:p>
            <a:pPr algn="l"/>
            <a:endParaRPr lang="cs-CZ" dirty="0">
              <a:latin typeface="Impact (Základní text)"/>
            </a:endParaRPr>
          </a:p>
        </p:txBody>
      </p:sp>
    </p:spTree>
    <p:extLst>
      <p:ext uri="{BB962C8B-B14F-4D97-AF65-F5344CB8AC3E}">
        <p14:creationId xmlns:p14="http://schemas.microsoft.com/office/powerpoint/2010/main" val="71284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5E426-032A-45F8-A40D-788634BD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Formální struktura kázání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E0779-2755-4B9A-997F-A75761F07B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Poměrně komplikovaná a nejednotná terminologie</a:t>
            </a:r>
          </a:p>
          <a:p>
            <a:r>
              <a:rPr lang="cs-CZ" dirty="0" err="1"/>
              <a:t>Prothema</a:t>
            </a:r>
            <a:r>
              <a:rPr lang="cs-CZ" dirty="0"/>
              <a:t> </a:t>
            </a:r>
          </a:p>
          <a:p>
            <a:r>
              <a:rPr lang="cs-CZ" dirty="0" err="1"/>
              <a:t>Thema</a:t>
            </a:r>
            <a:endParaRPr lang="cs-CZ" dirty="0"/>
          </a:p>
          <a:p>
            <a:r>
              <a:rPr lang="cs-CZ" dirty="0" err="1"/>
              <a:t>Divisio</a:t>
            </a:r>
            <a:endParaRPr lang="cs-CZ" dirty="0"/>
          </a:p>
          <a:p>
            <a:r>
              <a:rPr lang="cs-CZ" dirty="0" err="1"/>
              <a:t>Subdivisio</a:t>
            </a:r>
            <a:endParaRPr lang="cs-CZ" dirty="0"/>
          </a:p>
          <a:p>
            <a:r>
              <a:rPr lang="cs-CZ" dirty="0" err="1"/>
              <a:t>conclusio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19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0BAB5-0F85-44C4-AD78-0FA61136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Prothema</a:t>
            </a:r>
            <a:r>
              <a:rPr lang="cs-CZ" dirty="0"/>
              <a:t> a </a:t>
            </a:r>
            <a:r>
              <a:rPr lang="cs-CZ" dirty="0" err="1"/>
              <a:t>thema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15772-1B90-4415-BB02-DF5ABD113F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Prothema</a:t>
            </a:r>
            <a:r>
              <a:rPr lang="cs-CZ" dirty="0"/>
              <a:t>: nepovinný úvod ke kázání, který formuloval/odůvodňoval výchozí téma; často mělo podobu „krátkého kázání“.</a:t>
            </a:r>
          </a:p>
          <a:p>
            <a:r>
              <a:rPr lang="cs-CZ" dirty="0" err="1"/>
              <a:t>Thema</a:t>
            </a:r>
            <a:r>
              <a:rPr lang="cs-CZ" dirty="0"/>
              <a:t>: uvedení/představení vlastního tématu kázání.</a:t>
            </a:r>
          </a:p>
          <a:p>
            <a:r>
              <a:rPr lang="cs-CZ" dirty="0"/>
              <a:t>Částečně je synonymní termín „</a:t>
            </a:r>
            <a:r>
              <a:rPr lang="cs-CZ" dirty="0" err="1"/>
              <a:t>exordium</a:t>
            </a:r>
            <a:r>
              <a:rPr lang="cs-CZ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895233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í událos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170</TotalTime>
  <Words>674</Words>
  <Application>Microsoft Office PowerPoint</Application>
  <PresentationFormat>Širokoúhlá obrazovka</PresentationFormat>
  <Paragraphs>55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Impact</vt:lpstr>
      <vt:lpstr>Impact (Základní text)</vt:lpstr>
      <vt:lpstr>Impact (základní)</vt:lpstr>
      <vt:lpstr>Times New Roman</vt:lpstr>
      <vt:lpstr>Hlavní událost</vt:lpstr>
      <vt:lpstr>Homiletika</vt:lpstr>
      <vt:lpstr>Biblický text a jeho význam</vt:lpstr>
      <vt:lpstr>SPECIFICKÝ STATUS BIBLICKÉHO TEXTU</vt:lpstr>
      <vt:lpstr>Znakovost biblického textu</vt:lpstr>
      <vt:lpstr>Typologie výkladů</vt:lpstr>
      <vt:lpstr>Typologie výkladů: příklady</vt:lpstr>
      <vt:lpstr>Exegeze a komentář autority</vt:lpstr>
      <vt:lpstr>Formální struktura kázání</vt:lpstr>
      <vt:lpstr>Prothema a thema</vt:lpstr>
      <vt:lpstr>Divisio a subdivisio</vt:lpstr>
      <vt:lpstr>Conclusio</vt:lpstr>
      <vt:lpstr>Homilie, sermo a postila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Homiletika</dc:title>
  <dc:creator>Jana Blahotova</dc:creator>
  <cp:lastModifiedBy>Jana Blahotova</cp:lastModifiedBy>
  <cp:revision>5</cp:revision>
  <dcterms:created xsi:type="dcterms:W3CDTF">2021-11-17T14:38:03Z</dcterms:created>
  <dcterms:modified xsi:type="dcterms:W3CDTF">2021-11-17T17:28:39Z</dcterms:modified>
</cp:coreProperties>
</file>