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FD3F-3D41-412D-ACA6-62CBCA9D5C91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C63E4-070F-447E-BAA5-F40EADA387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141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FD3F-3D41-412D-ACA6-62CBCA9D5C91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C63E4-070F-447E-BAA5-F40EADA387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694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FD3F-3D41-412D-ACA6-62CBCA9D5C91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C63E4-070F-447E-BAA5-F40EADA387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910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FD3F-3D41-412D-ACA6-62CBCA9D5C91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C63E4-070F-447E-BAA5-F40EADA387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665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FD3F-3D41-412D-ACA6-62CBCA9D5C91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C63E4-070F-447E-BAA5-F40EADA387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143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FD3F-3D41-412D-ACA6-62CBCA9D5C91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C63E4-070F-447E-BAA5-F40EADA387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6198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FD3F-3D41-412D-ACA6-62CBCA9D5C91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C63E4-070F-447E-BAA5-F40EADA387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460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FD3F-3D41-412D-ACA6-62CBCA9D5C91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C63E4-070F-447E-BAA5-F40EADA387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642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FD3F-3D41-412D-ACA6-62CBCA9D5C91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C63E4-070F-447E-BAA5-F40EADA387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451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FD3F-3D41-412D-ACA6-62CBCA9D5C91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C63E4-070F-447E-BAA5-F40EADA387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807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FD3F-3D41-412D-ACA6-62CBCA9D5C91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C63E4-070F-447E-BAA5-F40EADA387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540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EFD3F-3D41-412D-ACA6-62CBCA9D5C91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C63E4-070F-447E-BAA5-F40EADA387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280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Johann </a:t>
            </a:r>
            <a:r>
              <a:rPr lang="cs-CZ" dirty="0" err="1" smtClean="0"/>
              <a:t>Christoph</a:t>
            </a:r>
            <a:r>
              <a:rPr lang="cs-CZ" dirty="0" smtClean="0"/>
              <a:t> GOTTSCHED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Sterbender</a:t>
            </a:r>
            <a:r>
              <a:rPr lang="cs-CZ" dirty="0" smtClean="0"/>
              <a:t> </a:t>
            </a:r>
            <a:r>
              <a:rPr lang="cs-CZ" dirty="0" err="1" smtClean="0"/>
              <a:t>Cato</a:t>
            </a:r>
            <a:r>
              <a:rPr lang="cs-CZ" dirty="0" smtClean="0"/>
              <a:t> – Umírající Kato</a:t>
            </a:r>
          </a:p>
          <a:p>
            <a:endParaRPr lang="cs-CZ" dirty="0"/>
          </a:p>
          <a:p>
            <a:r>
              <a:rPr lang="cs-CZ" dirty="0" smtClean="0"/>
              <a:t>Klára Škrobánková, 19.3.2018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483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J. Ch. </a:t>
            </a:r>
            <a:r>
              <a:rPr lang="cs-CZ" dirty="0" err="1" smtClean="0"/>
              <a:t>Gottsched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1700 – 1766</a:t>
            </a:r>
          </a:p>
          <a:p>
            <a:r>
              <a:rPr lang="cs-CZ" dirty="0" smtClean="0"/>
              <a:t>Především univerzitní profesor, dlouho dobu působí na univerzitě v Lipsku</a:t>
            </a:r>
          </a:p>
          <a:p>
            <a:r>
              <a:rPr lang="cs-CZ" dirty="0" smtClean="0"/>
              <a:t>Studuje v Královci (</a:t>
            </a:r>
            <a:r>
              <a:rPr lang="cs-CZ" dirty="0" err="1" smtClean="0"/>
              <a:t>Königsberg</a:t>
            </a:r>
            <a:r>
              <a:rPr lang="cs-CZ" dirty="0" smtClean="0"/>
              <a:t>)</a:t>
            </a:r>
          </a:p>
          <a:p>
            <a:r>
              <a:rPr lang="cs-CZ" dirty="0" smtClean="0"/>
              <a:t>1727 – seniorem v Německé společnosti – reforma jazyka a literatury</a:t>
            </a:r>
          </a:p>
          <a:p>
            <a:r>
              <a:rPr lang="cs-CZ" dirty="0" smtClean="0"/>
              <a:t>1725, 1727-29 – časopisy </a:t>
            </a:r>
            <a:r>
              <a:rPr lang="cs-CZ" i="1" dirty="0" smtClean="0"/>
              <a:t>Die </a:t>
            </a:r>
            <a:r>
              <a:rPr lang="cs-CZ" i="1" dirty="0" err="1" smtClean="0"/>
              <a:t>vernünftigen</a:t>
            </a:r>
            <a:r>
              <a:rPr lang="cs-CZ" i="1" dirty="0" smtClean="0"/>
              <a:t> </a:t>
            </a:r>
            <a:r>
              <a:rPr lang="cs-CZ" i="1" dirty="0" err="1" smtClean="0"/>
              <a:t>Tadlerinnen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i="1" dirty="0" smtClean="0"/>
              <a:t>„Rozumné pokárání“ </a:t>
            </a:r>
            <a:r>
              <a:rPr lang="cs-CZ" dirty="0" smtClean="0"/>
              <a:t>a</a:t>
            </a:r>
            <a:r>
              <a:rPr lang="cs-CZ" i="1" dirty="0" smtClean="0"/>
              <a:t> Der </a:t>
            </a:r>
            <a:r>
              <a:rPr lang="cs-CZ" i="1" dirty="0" err="1" smtClean="0"/>
              <a:t>Biedermann</a:t>
            </a:r>
            <a:r>
              <a:rPr lang="cs-CZ" dirty="0" smtClean="0"/>
              <a:t>)</a:t>
            </a:r>
          </a:p>
          <a:p>
            <a:r>
              <a:rPr lang="cs-CZ" dirty="0" smtClean="0"/>
              <a:t>1727 – setkává se s F. C. Neuber a jejím manželem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7919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Vliv antiky a francouzského klasicismu (Corneille, Racine, </a:t>
            </a:r>
            <a:r>
              <a:rPr lang="cs-CZ" dirty="0" err="1" smtClean="0"/>
              <a:t>Voltaire</a:t>
            </a:r>
            <a:r>
              <a:rPr lang="cs-CZ" dirty="0" smtClean="0"/>
              <a:t>..)</a:t>
            </a:r>
          </a:p>
          <a:p>
            <a:r>
              <a:rPr lang="cs-CZ" dirty="0" smtClean="0"/>
              <a:t>1737 píše pro společnost hru, ve které je vyhnán </a:t>
            </a:r>
            <a:r>
              <a:rPr lang="cs-CZ" dirty="0" err="1" smtClean="0"/>
              <a:t>Hanswurst</a:t>
            </a:r>
            <a:endParaRPr lang="cs-CZ" dirty="0" smtClean="0"/>
          </a:p>
          <a:p>
            <a:r>
              <a:rPr lang="cs-CZ" dirty="0" smtClean="0"/>
              <a:t>Teoretik literatury – respektování formy, racionalismu, klasické rétoriky</a:t>
            </a:r>
          </a:p>
          <a:p>
            <a:r>
              <a:rPr lang="cs-CZ" dirty="0" smtClean="0"/>
              <a:t>Gramatika němčiny: 1748 (</a:t>
            </a:r>
            <a:r>
              <a:rPr lang="cs-CZ" i="1" dirty="0" err="1" smtClean="0"/>
              <a:t>Grundlegung</a:t>
            </a:r>
            <a:r>
              <a:rPr lang="cs-CZ" i="1" dirty="0" smtClean="0"/>
              <a:t> </a:t>
            </a:r>
            <a:r>
              <a:rPr lang="cs-CZ" i="1" dirty="0" err="1" smtClean="0"/>
              <a:t>einer</a:t>
            </a:r>
            <a:r>
              <a:rPr lang="cs-CZ" i="1" dirty="0" smtClean="0"/>
              <a:t> </a:t>
            </a:r>
            <a:r>
              <a:rPr lang="cs-CZ" i="1" dirty="0" err="1" smtClean="0"/>
              <a:t>deutschen</a:t>
            </a:r>
            <a:r>
              <a:rPr lang="cs-CZ" i="1" dirty="0" smtClean="0"/>
              <a:t> </a:t>
            </a:r>
            <a:r>
              <a:rPr lang="cs-CZ" i="1" dirty="0" err="1" smtClean="0"/>
              <a:t>Sprachkunst</a:t>
            </a:r>
            <a:r>
              <a:rPr lang="cs-CZ" i="1" dirty="0" smtClean="0"/>
              <a:t>)</a:t>
            </a:r>
          </a:p>
          <a:p>
            <a:r>
              <a:rPr lang="cs-CZ" i="1" dirty="0" err="1" smtClean="0"/>
              <a:t>Sterbender</a:t>
            </a:r>
            <a:r>
              <a:rPr lang="cs-CZ" i="1" dirty="0" smtClean="0"/>
              <a:t> </a:t>
            </a:r>
            <a:r>
              <a:rPr lang="cs-CZ" i="1" dirty="0" err="1" smtClean="0"/>
              <a:t>Cato</a:t>
            </a:r>
            <a:r>
              <a:rPr lang="cs-CZ" i="1" dirty="0" smtClean="0"/>
              <a:t> </a:t>
            </a:r>
            <a:r>
              <a:rPr lang="cs-CZ" dirty="0" smtClean="0"/>
              <a:t>je </a:t>
            </a:r>
            <a:r>
              <a:rPr lang="cs-CZ" u="sng" dirty="0" smtClean="0"/>
              <a:t>jeho jediným uměleckým dílem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2638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Sterbender</a:t>
            </a:r>
            <a:r>
              <a:rPr lang="cs-CZ" i="1" dirty="0" smtClean="0"/>
              <a:t> </a:t>
            </a:r>
            <a:r>
              <a:rPr lang="cs-CZ" i="1" dirty="0" err="1" smtClean="0"/>
              <a:t>Cato</a:t>
            </a:r>
            <a:r>
              <a:rPr lang="cs-CZ" dirty="0" smtClean="0"/>
              <a:t>, 1731/2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086344" cy="435133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První německé „</a:t>
            </a:r>
            <a:r>
              <a:rPr lang="cs-CZ" dirty="0" err="1" smtClean="0"/>
              <a:t>Originaldrama</a:t>
            </a:r>
            <a:r>
              <a:rPr lang="cs-CZ" dirty="0" smtClean="0"/>
              <a:t>“ ve smyslu pravidelné poetiky osvícenství</a:t>
            </a:r>
          </a:p>
          <a:p>
            <a:r>
              <a:rPr lang="cs-CZ" dirty="0" smtClean="0"/>
              <a:t>Premiéra v Lipsku velmi úspěšná</a:t>
            </a:r>
          </a:p>
          <a:p>
            <a:r>
              <a:rPr lang="cs-CZ" dirty="0" smtClean="0"/>
              <a:t>Vliv soudobých francouzských her, které vycházejí z Aristotela a „pravidelného dramatu“</a:t>
            </a:r>
          </a:p>
          <a:p>
            <a:r>
              <a:rPr lang="cs-CZ" dirty="0" smtClean="0"/>
              <a:t>Přepracování hry </a:t>
            </a:r>
            <a:r>
              <a:rPr lang="cs-CZ" i="1" dirty="0" err="1" smtClean="0"/>
              <a:t>Cato</a:t>
            </a:r>
            <a:r>
              <a:rPr lang="cs-CZ" dirty="0" smtClean="0"/>
              <a:t> Josepha </a:t>
            </a:r>
            <a:r>
              <a:rPr lang="cs-CZ" dirty="0" err="1" smtClean="0"/>
              <a:t>Addisona</a:t>
            </a:r>
            <a:r>
              <a:rPr lang="cs-CZ" dirty="0" smtClean="0"/>
              <a:t> z roku 1713 a stejnojmenné hry Francois-Michela </a:t>
            </a:r>
            <a:r>
              <a:rPr lang="cs-CZ" dirty="0" err="1" smtClean="0"/>
              <a:t>Deschampse</a:t>
            </a:r>
            <a:r>
              <a:rPr lang="cs-CZ" dirty="0" smtClean="0"/>
              <a:t> z roku 1716</a:t>
            </a:r>
          </a:p>
          <a:p>
            <a:r>
              <a:rPr lang="cs-CZ" dirty="0" smtClean="0"/>
              <a:t>1749 vidí Marie Terezie </a:t>
            </a:r>
            <a:r>
              <a:rPr lang="cs-CZ" i="1" dirty="0" err="1" smtClean="0"/>
              <a:t>Cata</a:t>
            </a:r>
            <a:r>
              <a:rPr lang="cs-CZ" dirty="0" smtClean="0"/>
              <a:t> v </a:t>
            </a:r>
            <a:r>
              <a:rPr lang="cs-CZ" dirty="0" err="1" smtClean="0"/>
              <a:t>Burgtheatru</a:t>
            </a:r>
            <a:r>
              <a:rPr lang="cs-CZ" dirty="0" smtClean="0"/>
              <a:t>, úspěch</a:t>
            </a:r>
            <a:endParaRPr lang="cs-CZ" dirty="0" smtClean="0"/>
          </a:p>
          <a:p>
            <a:r>
              <a:rPr lang="cs-CZ" dirty="0" smtClean="0"/>
              <a:t>Později kritizováno pro přílišné následování pravidel a fakt, že jen cca 10% pochází opravdu od </a:t>
            </a:r>
            <a:r>
              <a:rPr lang="cs-CZ" dirty="0" err="1" smtClean="0"/>
              <a:t>Gottscheda</a:t>
            </a:r>
            <a:r>
              <a:rPr lang="cs-CZ" dirty="0" smtClean="0"/>
              <a:t> (1648 veršů, z toho 174 </a:t>
            </a:r>
            <a:r>
              <a:rPr lang="cs-CZ" dirty="0" err="1" smtClean="0"/>
              <a:t>JChG</a:t>
            </a:r>
            <a:r>
              <a:rPr lang="cs-CZ" dirty="0" smtClean="0"/>
              <a:t>), jinak doslovné překlady – „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Kleister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Schere</a:t>
            </a:r>
            <a:r>
              <a:rPr lang="cs-CZ" dirty="0" smtClean="0"/>
              <a:t> </a:t>
            </a:r>
            <a:r>
              <a:rPr lang="cs-CZ" dirty="0" err="1" smtClean="0"/>
              <a:t>verfertigt</a:t>
            </a:r>
            <a:r>
              <a:rPr lang="cs-CZ" dirty="0" smtClean="0"/>
              <a:t>“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6862" y="1825625"/>
            <a:ext cx="2493568" cy="369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769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Přesto je hra úspěchem a následujících 10 let se hraje po celém Německu</a:t>
            </a:r>
          </a:p>
          <a:p>
            <a:r>
              <a:rPr lang="cs-CZ" dirty="0" smtClean="0"/>
              <a:t>G. </a:t>
            </a:r>
            <a:r>
              <a:rPr lang="cs-CZ" dirty="0"/>
              <a:t>n</a:t>
            </a:r>
            <a:r>
              <a:rPr lang="cs-CZ" dirty="0" smtClean="0"/>
              <a:t>echtěl vytvořit svébytné dílo, ale položit základ psaní německých tragédií</a:t>
            </a:r>
          </a:p>
          <a:p>
            <a:r>
              <a:rPr lang="cs-CZ" dirty="0" smtClean="0"/>
              <a:t>3 jednoty, 5 aktů: poslední hodiny na svém sídle, protivník Caesara</a:t>
            </a:r>
          </a:p>
          <a:p>
            <a:r>
              <a:rPr lang="cs-CZ" dirty="0" smtClean="0"/>
              <a:t>Žánr truchlohry – především jazykově, důraz na to jak a co je řečeno</a:t>
            </a:r>
          </a:p>
          <a:p>
            <a:r>
              <a:rPr lang="cs-CZ" dirty="0" smtClean="0"/>
              <a:t>Námět je historický, ne vždy se drží teze přirozenosti a pravděpodobnosti – řeč před smrtí </a:t>
            </a:r>
          </a:p>
          <a:p>
            <a:r>
              <a:rPr lang="cs-CZ" dirty="0" smtClean="0"/>
              <a:t>Alexandrín – nepříliš vhodný pro němčinu a vůbec ne pro divadlo</a:t>
            </a:r>
          </a:p>
          <a:p>
            <a:r>
              <a:rPr lang="cs-CZ" dirty="0" smtClean="0"/>
              <a:t>Kritika titulu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7287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Další G. </a:t>
            </a:r>
            <a:r>
              <a:rPr lang="cs-CZ" dirty="0"/>
              <a:t>d</a:t>
            </a:r>
            <a:r>
              <a:rPr lang="cs-CZ" dirty="0" smtClean="0"/>
              <a:t>ramatické postupy: </a:t>
            </a:r>
          </a:p>
          <a:p>
            <a:pPr lvl="1"/>
            <a:r>
              <a:rPr lang="cs-CZ" dirty="0" smtClean="0"/>
              <a:t>Zakončování scén – vždy s poučením nebo návrhem, často se objeví nová postava, která poté vystupuje v další scéně – provázanost</a:t>
            </a:r>
          </a:p>
          <a:p>
            <a:pPr lvl="1"/>
            <a:r>
              <a:rPr lang="cs-CZ" dirty="0" smtClean="0"/>
              <a:t>Protikladné postavy, jednání – počestnost vs. neřest, republika vs. Absolutismus</a:t>
            </a:r>
          </a:p>
          <a:p>
            <a:pPr lvl="1"/>
            <a:r>
              <a:rPr lang="cs-CZ" dirty="0" smtClean="0"/>
              <a:t>Charakter hrdiny dle klasicismu – hrdinská, trpitelská smrt, starost o zemi a ne o rodinu, role otce vs. osobní zájmy apod.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4748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375</Words>
  <Application>Microsoft Office PowerPoint</Application>
  <PresentationFormat>Širokoúhlá obrazovka</PresentationFormat>
  <Paragraphs>35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Johann Christoph GOTTSCHED</vt:lpstr>
      <vt:lpstr>J. Ch. Gottsched</vt:lpstr>
      <vt:lpstr>Prezentace aplikace PowerPoint</vt:lpstr>
      <vt:lpstr>Sterbender Cato, 1731/2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Johann Christoph GOTTSCHED</dc:title>
  <dc:creator>Klára Škrobánková</dc:creator>
  <cp:lastModifiedBy>Klára Škrobánková</cp:lastModifiedBy>
  <cp:revision>12</cp:revision>
  <dcterms:created xsi:type="dcterms:W3CDTF">2018-03-19T08:02:41Z</dcterms:created>
  <dcterms:modified xsi:type="dcterms:W3CDTF">2018-03-19T11:25:32Z</dcterms:modified>
</cp:coreProperties>
</file>