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58" r:id="rId7"/>
    <p:sldId id="259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E4237-96AC-4C41-A985-919E0D6361C5}" type="datetimeFigureOut">
              <a:rPr lang="cs-CZ" smtClean="0"/>
              <a:t>12.03.2018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DA238-F0C4-4EB9-BB2F-9DD48CBA5E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3894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E4237-96AC-4C41-A985-919E0D6361C5}" type="datetimeFigureOut">
              <a:rPr lang="cs-CZ" smtClean="0"/>
              <a:t>12.03.2018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DA238-F0C4-4EB9-BB2F-9DD48CBA5E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9823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E4237-96AC-4C41-A985-919E0D6361C5}" type="datetimeFigureOut">
              <a:rPr lang="cs-CZ" smtClean="0"/>
              <a:t>12.03.2018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DA238-F0C4-4EB9-BB2F-9DD48CBA5E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249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E4237-96AC-4C41-A985-919E0D6361C5}" type="datetimeFigureOut">
              <a:rPr lang="cs-CZ" smtClean="0"/>
              <a:t>12.03.2018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DA238-F0C4-4EB9-BB2F-9DD48CBA5E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2855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E4237-96AC-4C41-A985-919E0D6361C5}" type="datetimeFigureOut">
              <a:rPr lang="cs-CZ" smtClean="0"/>
              <a:t>12.03.2018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DA238-F0C4-4EB9-BB2F-9DD48CBA5E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75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E4237-96AC-4C41-A985-919E0D6361C5}" type="datetimeFigureOut">
              <a:rPr lang="cs-CZ" smtClean="0"/>
              <a:t>12.03.2018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DA238-F0C4-4EB9-BB2F-9DD48CBA5E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2089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E4237-96AC-4C41-A985-919E0D6361C5}" type="datetimeFigureOut">
              <a:rPr lang="cs-CZ" smtClean="0"/>
              <a:t>12.03.2018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DA238-F0C4-4EB9-BB2F-9DD48CBA5E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7751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E4237-96AC-4C41-A985-919E0D6361C5}" type="datetimeFigureOut">
              <a:rPr lang="cs-CZ" smtClean="0"/>
              <a:t>12.03.2018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DA238-F0C4-4EB9-BB2F-9DD48CBA5E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673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E4237-96AC-4C41-A985-919E0D6361C5}" type="datetimeFigureOut">
              <a:rPr lang="cs-CZ" smtClean="0"/>
              <a:t>12.03.2018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DA238-F0C4-4EB9-BB2F-9DD48CBA5E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809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E4237-96AC-4C41-A985-919E0D6361C5}" type="datetimeFigureOut">
              <a:rPr lang="cs-CZ" smtClean="0"/>
              <a:t>12.03.2018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DA238-F0C4-4EB9-BB2F-9DD48CBA5E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9165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E4237-96AC-4C41-A985-919E0D6361C5}" type="datetimeFigureOut">
              <a:rPr lang="cs-CZ" smtClean="0"/>
              <a:t>12.03.2018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DA238-F0C4-4EB9-BB2F-9DD48CBA5E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0822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E4237-96AC-4C41-A985-919E0D6361C5}" type="datetimeFigureOut">
              <a:rPr lang="cs-CZ" smtClean="0"/>
              <a:t>12.03.2018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DA238-F0C4-4EB9-BB2F-9DD48CBA5E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909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Praktické reformy herectví a divadelní estetiky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Klára Škrobánková, 12.3.2018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4849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Friedrich Ludwig </a:t>
            </a:r>
            <a:r>
              <a:rPr lang="cs-CZ" dirty="0" err="1" smtClean="0"/>
              <a:t>Schröder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Hraje od tří let, matka významná herečka tragických rolí, otčím </a:t>
            </a:r>
            <a:r>
              <a:rPr lang="cs-CZ" dirty="0" err="1" smtClean="0"/>
              <a:t>Ackermann</a:t>
            </a:r>
            <a:endParaRPr lang="cs-CZ" dirty="0" smtClean="0"/>
          </a:p>
          <a:p>
            <a:r>
              <a:rPr lang="cs-CZ" dirty="0" smtClean="0"/>
              <a:t>Naučí se anglicky a seznamuje se s dílem Williama Shakespeara</a:t>
            </a:r>
          </a:p>
          <a:p>
            <a:r>
              <a:rPr lang="cs-CZ" dirty="0" smtClean="0"/>
              <a:t>Působí v klasických i moderních </a:t>
            </a:r>
            <a:r>
              <a:rPr lang="cs-CZ" dirty="0" err="1" smtClean="0"/>
              <a:t>trupách</a:t>
            </a:r>
            <a:r>
              <a:rPr lang="cs-CZ" dirty="0" smtClean="0"/>
              <a:t>, je i v Hamburku, poté je ovlivněn estetikou hnutí </a:t>
            </a:r>
            <a:r>
              <a:rPr lang="cs-CZ" dirty="0" err="1" smtClean="0"/>
              <a:t>Sturm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Drang</a:t>
            </a:r>
            <a:endParaRPr lang="cs-CZ" dirty="0" smtClean="0"/>
          </a:p>
          <a:p>
            <a:r>
              <a:rPr lang="cs-CZ" dirty="0" smtClean="0"/>
              <a:t>1774 zakládá „Divadelní týdeník“, plány a repertoár Hamburského divadla na Husím trhu (</a:t>
            </a:r>
            <a:r>
              <a:rPr lang="cs-CZ" dirty="0" err="1" smtClean="0"/>
              <a:t>Gänsemarkt</a:t>
            </a:r>
            <a:r>
              <a:rPr lang="cs-CZ" dirty="0" smtClean="0"/>
              <a:t>)</a:t>
            </a:r>
          </a:p>
          <a:p>
            <a:r>
              <a:rPr lang="cs-CZ" dirty="0" smtClean="0"/>
              <a:t>Přirozenost jako klíčové slovo</a:t>
            </a:r>
          </a:p>
          <a:p>
            <a:r>
              <a:rPr lang="cs-CZ" dirty="0" smtClean="0"/>
              <a:t>Herecky působí v raných dramatech </a:t>
            </a:r>
            <a:r>
              <a:rPr lang="cs-CZ" dirty="0" err="1" smtClean="0"/>
              <a:t>Goetheho</a:t>
            </a:r>
            <a:endParaRPr lang="cs-CZ" dirty="0" smtClean="0"/>
          </a:p>
          <a:p>
            <a:r>
              <a:rPr lang="cs-CZ" dirty="0" smtClean="0"/>
              <a:t>Začne přepracovávat dramata Shakespeara </a:t>
            </a:r>
          </a:p>
          <a:p>
            <a:pPr lvl="1"/>
            <a:r>
              <a:rPr lang="cs-CZ" dirty="0" smtClean="0"/>
              <a:t>Hamlet není melancholický hrdina, ale odvážlivec, který jde vstříc svému osudu a na konci přežije jako vítěz a převezme vládu. Souboj s </a:t>
            </a:r>
            <a:r>
              <a:rPr lang="cs-CZ" dirty="0" err="1" smtClean="0"/>
              <a:t>Laertem</a:t>
            </a:r>
            <a:r>
              <a:rPr lang="cs-CZ" dirty="0" smtClean="0"/>
              <a:t> je vyškrtnut. Královna vypije jed a před smrtí se přízná ke spoluvině na vraždě starého Hamleta – Hamlet junior probodává Claudia. </a:t>
            </a:r>
            <a:r>
              <a:rPr lang="cs-CZ" dirty="0" err="1" smtClean="0"/>
              <a:t>Fortinbras</a:t>
            </a:r>
            <a:r>
              <a:rPr lang="cs-CZ" dirty="0" smtClean="0"/>
              <a:t> a Norové nepřicházejí.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112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3578" y="1807337"/>
            <a:ext cx="2530222" cy="4351338"/>
          </a:xfrm>
        </p:spPr>
      </p:pic>
      <p:sp>
        <p:nvSpPr>
          <p:cNvPr id="5" name="TextovéPole 4"/>
          <p:cNvSpPr txBox="1"/>
          <p:nvPr/>
        </p:nvSpPr>
        <p:spPr>
          <a:xfrm>
            <a:off x="731520" y="2048256"/>
            <a:ext cx="8001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Přepracovává i </a:t>
            </a:r>
            <a:r>
              <a:rPr lang="cs-CZ" sz="2400" i="1" dirty="0" smtClean="0"/>
              <a:t>Othella – </a:t>
            </a:r>
            <a:r>
              <a:rPr lang="cs-CZ" sz="2400" dirty="0" smtClean="0"/>
              <a:t>Desdemona i Othello přežijí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Uvádí i </a:t>
            </a:r>
            <a:r>
              <a:rPr lang="cs-CZ" sz="2400" dirty="0" err="1"/>
              <a:t>M</a:t>
            </a:r>
            <a:r>
              <a:rPr lang="cs-CZ" sz="2400" dirty="0" err="1" smtClean="0"/>
              <a:t>acbetha</a:t>
            </a:r>
            <a:r>
              <a:rPr lang="cs-CZ" sz="2400" dirty="0" smtClean="0"/>
              <a:t>, Leara, Kupce banátského, Jindřicha IV.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Úspěch premiéry </a:t>
            </a:r>
            <a:r>
              <a:rPr lang="cs-CZ" sz="2400" i="1" u="sng" dirty="0" smtClean="0"/>
              <a:t>Vychovatele</a:t>
            </a:r>
            <a:r>
              <a:rPr lang="cs-CZ" sz="2400" dirty="0" smtClean="0"/>
              <a:t> J.M.R. </a:t>
            </a:r>
            <a:r>
              <a:rPr lang="cs-CZ" sz="2400" dirty="0" err="1" smtClean="0"/>
              <a:t>Lenze</a:t>
            </a:r>
            <a:r>
              <a:rPr lang="cs-CZ" sz="24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Čtené zkoušky integrální část zkoušení inscenací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Poté se zaslouží o popularizaci Mozarta v Německu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61515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Snaha o včlenění herectví do oboru umění – důraz na psychologii, fyziologický trénink, snaha o vytvoření pravidel, pedagogických přístupů</a:t>
            </a:r>
          </a:p>
          <a:p>
            <a:r>
              <a:rPr lang="cs-CZ" dirty="0" smtClean="0"/>
              <a:t>Spisy </a:t>
            </a:r>
            <a:r>
              <a:rPr lang="cs-CZ" dirty="0" err="1" smtClean="0"/>
              <a:t>Ekhofa</a:t>
            </a:r>
            <a:r>
              <a:rPr lang="cs-CZ" dirty="0" smtClean="0"/>
              <a:t>, </a:t>
            </a:r>
            <a:r>
              <a:rPr lang="cs-CZ" dirty="0" err="1" smtClean="0"/>
              <a:t>Lessinga</a:t>
            </a:r>
            <a:r>
              <a:rPr lang="cs-CZ" dirty="0" smtClean="0"/>
              <a:t> a </a:t>
            </a:r>
            <a:r>
              <a:rPr lang="cs-CZ" dirty="0" err="1" smtClean="0"/>
              <a:t>Goetheho</a:t>
            </a:r>
            <a:r>
              <a:rPr lang="cs-CZ" dirty="0" smtClean="0"/>
              <a:t> – vliv italských a francouzských teoretiků (Diderot, </a:t>
            </a:r>
            <a:r>
              <a:rPr lang="cs-CZ" dirty="0" err="1" smtClean="0"/>
              <a:t>Riccoboni</a:t>
            </a:r>
            <a:r>
              <a:rPr lang="cs-CZ" dirty="0" smtClean="0"/>
              <a:t>)</a:t>
            </a:r>
          </a:p>
          <a:p>
            <a:r>
              <a:rPr lang="cs-CZ" dirty="0" smtClean="0"/>
              <a:t>Primární snaha o začlenění herce z okraje společnosti do nové měšťanské společnosti</a:t>
            </a:r>
          </a:p>
          <a:p>
            <a:r>
              <a:rPr lang="cs-CZ" dirty="0" smtClean="0"/>
              <a:t>Herec je morální osobnost, musí se tak i chovat – vzděláme jeho a od pak vzdělá zbytek publika – pojištění sociálních jistot herců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2901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Vznik především od druhé poloviny 18. století, prvotní impulzy od 30.let</a:t>
            </a:r>
          </a:p>
          <a:p>
            <a:r>
              <a:rPr lang="cs-CZ" dirty="0" smtClean="0"/>
              <a:t>Spojeno s konstituování národních divadel</a:t>
            </a:r>
          </a:p>
          <a:p>
            <a:r>
              <a:rPr lang="cs-CZ" dirty="0" smtClean="0"/>
              <a:t>Dvě překážky: publikum a panstvo, vlastnící/podporující divadla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89753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Reforma podle Francie – </a:t>
            </a:r>
            <a:r>
              <a:rPr lang="cs-CZ" dirty="0" err="1"/>
              <a:t>N</a:t>
            </a:r>
            <a:r>
              <a:rPr lang="cs-CZ" dirty="0" err="1" smtClean="0"/>
              <a:t>euberová</a:t>
            </a:r>
            <a:r>
              <a:rPr lang="cs-CZ" dirty="0" smtClean="0"/>
              <a:t> a </a:t>
            </a:r>
            <a:r>
              <a:rPr lang="cs-CZ" dirty="0" err="1" smtClean="0"/>
              <a:t>Gottsched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Friederike</a:t>
            </a:r>
            <a:r>
              <a:rPr lang="cs-CZ" dirty="0" smtClean="0"/>
              <a:t> </a:t>
            </a:r>
            <a:r>
              <a:rPr lang="cs-CZ" dirty="0" err="1" smtClean="0"/>
              <a:t>Caroline</a:t>
            </a:r>
            <a:r>
              <a:rPr lang="cs-CZ" dirty="0" smtClean="0"/>
              <a:t> Neuber („</a:t>
            </a:r>
            <a:r>
              <a:rPr lang="cs-CZ" dirty="0" err="1" smtClean="0"/>
              <a:t>Neuberin</a:t>
            </a:r>
            <a:r>
              <a:rPr lang="cs-CZ" dirty="0" smtClean="0"/>
              <a:t>“), 1697-1760</a:t>
            </a:r>
          </a:p>
          <a:p>
            <a:pPr lvl="1"/>
            <a:r>
              <a:rPr lang="cs-CZ" dirty="0" smtClean="0"/>
              <a:t>Provdala se za právníka, spolu utekli k divadlu</a:t>
            </a:r>
          </a:p>
          <a:p>
            <a:pPr lvl="1"/>
            <a:r>
              <a:rPr lang="cs-CZ" dirty="0" smtClean="0"/>
              <a:t>Představitelka </a:t>
            </a:r>
            <a:r>
              <a:rPr lang="cs-CZ" dirty="0" err="1" smtClean="0"/>
              <a:t>nohavičkových</a:t>
            </a:r>
            <a:r>
              <a:rPr lang="cs-CZ" dirty="0" smtClean="0"/>
              <a:t> rolí</a:t>
            </a:r>
          </a:p>
          <a:p>
            <a:pPr lvl="1"/>
            <a:r>
              <a:rPr lang="cs-CZ" dirty="0" smtClean="0"/>
              <a:t>Lipsko, ale i </a:t>
            </a:r>
            <a:r>
              <a:rPr lang="cs-CZ" dirty="0" err="1" smtClean="0"/>
              <a:t>Petěrburk</a:t>
            </a:r>
            <a:r>
              <a:rPr lang="cs-CZ" dirty="0" smtClean="0"/>
              <a:t> nebo Vídeň</a:t>
            </a:r>
          </a:p>
          <a:p>
            <a:pPr lvl="1"/>
            <a:r>
              <a:rPr lang="cs-CZ" dirty="0" smtClean="0"/>
              <a:t>Konkurenční boj se skupinou principála Müllera (33-37)</a:t>
            </a:r>
          </a:p>
          <a:p>
            <a:pPr lvl="1"/>
            <a:r>
              <a:rPr lang="cs-CZ" dirty="0" smtClean="0"/>
              <a:t>V Lipsku potkává </a:t>
            </a:r>
            <a:r>
              <a:rPr lang="cs-CZ" dirty="0" err="1" smtClean="0"/>
              <a:t>uni</a:t>
            </a:r>
            <a:r>
              <a:rPr lang="cs-CZ" dirty="0" smtClean="0"/>
              <a:t>. profesora Johanna Christopha </a:t>
            </a:r>
            <a:r>
              <a:rPr lang="cs-CZ" dirty="0" err="1" smtClean="0"/>
              <a:t>Gottscheda</a:t>
            </a:r>
            <a:r>
              <a:rPr lang="cs-CZ" dirty="0" smtClean="0"/>
              <a:t> – poprvé uvádějí </a:t>
            </a:r>
            <a:r>
              <a:rPr lang="cs-CZ" i="1" dirty="0" smtClean="0"/>
              <a:t>Umírajícího Kato </a:t>
            </a:r>
            <a:r>
              <a:rPr lang="cs-CZ" dirty="0" smtClean="0"/>
              <a:t>v roce 1731</a:t>
            </a:r>
          </a:p>
          <a:p>
            <a:pPr lvl="2"/>
            <a:r>
              <a:rPr lang="cs-CZ" dirty="0" smtClean="0"/>
              <a:t>Tvorba vzorových drama</a:t>
            </a:r>
          </a:p>
          <a:p>
            <a:pPr lvl="2"/>
            <a:r>
              <a:rPr lang="cs-CZ" i="1" dirty="0" err="1" smtClean="0"/>
              <a:t>Deutsche</a:t>
            </a:r>
            <a:r>
              <a:rPr lang="cs-CZ" i="1" dirty="0" smtClean="0"/>
              <a:t> </a:t>
            </a:r>
            <a:r>
              <a:rPr lang="cs-CZ" i="1" dirty="0" err="1" smtClean="0"/>
              <a:t>Schaubühne</a:t>
            </a:r>
            <a:r>
              <a:rPr lang="cs-CZ" i="1" dirty="0" smtClean="0"/>
              <a:t>, nach den </a:t>
            </a:r>
            <a:r>
              <a:rPr lang="cs-CZ" i="1" dirty="0" err="1" smtClean="0"/>
              <a:t>Regeln</a:t>
            </a:r>
            <a:r>
              <a:rPr lang="cs-CZ" i="1" dirty="0" smtClean="0"/>
              <a:t> der </a:t>
            </a:r>
            <a:r>
              <a:rPr lang="cs-CZ" i="1" dirty="0" err="1" smtClean="0"/>
              <a:t>alten</a:t>
            </a:r>
            <a:r>
              <a:rPr lang="cs-CZ" i="1" dirty="0" smtClean="0"/>
              <a:t> </a:t>
            </a:r>
            <a:r>
              <a:rPr lang="cs-CZ" i="1" dirty="0" err="1" smtClean="0"/>
              <a:t>Griechen</a:t>
            </a:r>
            <a:r>
              <a:rPr lang="cs-CZ" i="1" dirty="0" smtClean="0"/>
              <a:t> </a:t>
            </a:r>
            <a:r>
              <a:rPr lang="cs-CZ" i="1" dirty="0" err="1" smtClean="0"/>
              <a:t>und</a:t>
            </a:r>
            <a:r>
              <a:rPr lang="cs-CZ" i="1" dirty="0" smtClean="0"/>
              <a:t> </a:t>
            </a:r>
            <a:r>
              <a:rPr lang="cs-CZ" i="1" dirty="0" err="1" smtClean="0"/>
              <a:t>Römer</a:t>
            </a:r>
            <a:r>
              <a:rPr lang="cs-CZ" i="1" dirty="0" smtClean="0"/>
              <a:t> </a:t>
            </a:r>
            <a:r>
              <a:rPr lang="cs-CZ" i="1" dirty="0" err="1" smtClean="0"/>
              <a:t>eingerichtet</a:t>
            </a:r>
            <a:endParaRPr lang="cs-CZ" i="1" dirty="0" smtClean="0"/>
          </a:p>
          <a:p>
            <a:pPr lvl="3"/>
            <a:r>
              <a:rPr lang="cs-CZ" dirty="0" smtClean="0"/>
              <a:t>6 dílů – překlady, adaptace i originální díla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614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Kritika nejen </a:t>
            </a:r>
            <a:r>
              <a:rPr lang="cs-CZ" dirty="0" err="1" smtClean="0"/>
              <a:t>Hanswursta</a:t>
            </a:r>
            <a:r>
              <a:rPr lang="cs-CZ" dirty="0" smtClean="0"/>
              <a:t>, ale i mašinérií a kouzel na scéně (=efekty), opery a improvizovaných her</a:t>
            </a:r>
          </a:p>
          <a:p>
            <a:r>
              <a:rPr lang="cs-CZ" dirty="0" smtClean="0"/>
              <a:t>Pravidelné herectví pro pravidelné drama: tzv. LIPSKÁ ŠKOLA</a:t>
            </a:r>
          </a:p>
          <a:p>
            <a:pPr lvl="1"/>
            <a:r>
              <a:rPr lang="cs-CZ" dirty="0" smtClean="0"/>
              <a:t>Deklamace, patos</a:t>
            </a:r>
          </a:p>
          <a:p>
            <a:pPr lvl="1"/>
            <a:r>
              <a:rPr lang="cs-CZ" dirty="0" smtClean="0"/>
              <a:t>Gesta, choreografie póz, postojů, pohybů</a:t>
            </a:r>
          </a:p>
          <a:p>
            <a:pPr lvl="1"/>
            <a:r>
              <a:rPr lang="cs-CZ" dirty="0" smtClean="0"/>
              <a:t>Důraz na text a sdělení</a:t>
            </a:r>
          </a:p>
          <a:p>
            <a:pPr lvl="1"/>
            <a:r>
              <a:rPr lang="cs-CZ" dirty="0" smtClean="0"/>
              <a:t>Spolupráce všech herců, proti hvězdnému systému</a:t>
            </a:r>
          </a:p>
          <a:p>
            <a:pPr lvl="1"/>
            <a:r>
              <a:rPr lang="cs-CZ" dirty="0" smtClean="0"/>
              <a:t>Stahování burlesek, frašek a improvizací (extempore)</a:t>
            </a:r>
          </a:p>
          <a:p>
            <a:pPr lvl="1"/>
            <a:r>
              <a:rPr lang="cs-CZ" dirty="0" smtClean="0"/>
              <a:t>Méně tanečních a hudebních čísel</a:t>
            </a:r>
          </a:p>
          <a:p>
            <a:pPr lvl="1"/>
            <a:r>
              <a:rPr lang="cs-CZ" dirty="0" smtClean="0"/>
              <a:t>Starost o kostýmy, ne historickou přesnost, ale orientaci na francouzské modely</a:t>
            </a:r>
          </a:p>
          <a:p>
            <a:pPr lvl="1"/>
            <a:r>
              <a:rPr lang="cs-CZ" dirty="0" smtClean="0"/>
              <a:t>Jednoduché dekorace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345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888969" y="-703886"/>
            <a:ext cx="6414062" cy="8552084"/>
          </a:xfrm>
        </p:spPr>
      </p:pic>
    </p:spTree>
    <p:extLst>
      <p:ext uri="{BB962C8B-B14F-4D97-AF65-F5344CB8AC3E}">
        <p14:creationId xmlns:p14="http://schemas.microsoft.com/office/powerpoint/2010/main" val="470261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845127" y="-835599"/>
            <a:ext cx="6193296" cy="8445404"/>
          </a:xfrm>
        </p:spPr>
      </p:pic>
    </p:spTree>
    <p:extLst>
      <p:ext uri="{BB962C8B-B14F-4D97-AF65-F5344CB8AC3E}">
        <p14:creationId xmlns:p14="http://schemas.microsoft.com/office/powerpoint/2010/main" val="249575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Reforma Konráda </a:t>
            </a:r>
            <a:r>
              <a:rPr lang="cs-CZ" dirty="0" err="1" smtClean="0"/>
              <a:t>Ekhofa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„otec německého herectví“, „německý </a:t>
            </a:r>
            <a:r>
              <a:rPr lang="cs-CZ" dirty="0" err="1" smtClean="0"/>
              <a:t>Garrick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Vliv anglického herectví, realismus, věrnost</a:t>
            </a:r>
            <a:r>
              <a:rPr lang="cs-CZ" dirty="0"/>
              <a:t> </a:t>
            </a:r>
            <a:r>
              <a:rPr lang="cs-CZ" dirty="0" smtClean="0"/>
              <a:t>a přesnost</a:t>
            </a:r>
          </a:p>
          <a:p>
            <a:r>
              <a:rPr lang="cs-CZ" dirty="0" smtClean="0"/>
              <a:t>Květen 1753: ve Schwerinu zakládá „Akademii </a:t>
            </a:r>
            <a:r>
              <a:rPr lang="cs-CZ" dirty="0" err="1" smtClean="0"/>
              <a:t>Schönemannské</a:t>
            </a:r>
            <a:r>
              <a:rPr lang="cs-CZ" dirty="0" smtClean="0"/>
              <a:t> společnosti“ – i diskuzní fóra, nejen vzdělávání (zavřeno 1754)</a:t>
            </a:r>
          </a:p>
          <a:p>
            <a:pPr lvl="1"/>
            <a:r>
              <a:rPr lang="cs-CZ" dirty="0" smtClean="0"/>
              <a:t>Gramatika herectví, učíme se hrát stejně jako se učíme jazyk</a:t>
            </a:r>
          </a:p>
          <a:p>
            <a:pPr lvl="1"/>
            <a:r>
              <a:rPr lang="cs-CZ" dirty="0" smtClean="0"/>
              <a:t>24 sebraných článků jako jádro Akademie</a:t>
            </a:r>
          </a:p>
          <a:p>
            <a:pPr lvl="1"/>
            <a:r>
              <a:rPr lang="cs-CZ" dirty="0" smtClean="0"/>
              <a:t>Analýza role, reflektování charakteru</a:t>
            </a:r>
          </a:p>
          <a:p>
            <a:pPr lvl="1"/>
            <a:r>
              <a:rPr lang="cs-CZ" dirty="0" smtClean="0"/>
              <a:t>Duše je uvěřitelná a ladí s ní i pohyby těla</a:t>
            </a:r>
          </a:p>
          <a:p>
            <a:pPr lvl="1"/>
            <a:r>
              <a:rPr lang="cs-CZ" dirty="0" smtClean="0"/>
              <a:t>Gramatikou se učíme ovládat mechaniku</a:t>
            </a:r>
          </a:p>
          <a:p>
            <a:pPr lvl="1"/>
            <a:r>
              <a:rPr lang="cs-CZ" dirty="0" smtClean="0"/>
              <a:t>Herec a herectví je přeobraz osvíceneckého občana</a:t>
            </a:r>
          </a:p>
        </p:txBody>
      </p:sp>
    </p:spTree>
    <p:extLst>
      <p:ext uri="{BB962C8B-B14F-4D97-AF65-F5344CB8AC3E}">
        <p14:creationId xmlns:p14="http://schemas.microsoft.com/office/powerpoint/2010/main" val="3289091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Lessing</a:t>
            </a:r>
            <a:r>
              <a:rPr lang="cs-CZ" dirty="0" smtClean="0"/>
              <a:t> a herectví v </a:t>
            </a:r>
            <a:r>
              <a:rPr lang="cs-CZ" dirty="0"/>
              <a:t>H</a:t>
            </a:r>
            <a:r>
              <a:rPr lang="cs-CZ" dirty="0" smtClean="0"/>
              <a:t>amburku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Konrád Ernst </a:t>
            </a:r>
            <a:r>
              <a:rPr lang="cs-CZ" dirty="0" err="1" smtClean="0"/>
              <a:t>Ackermann</a:t>
            </a:r>
            <a:r>
              <a:rPr lang="cs-CZ" dirty="0" smtClean="0"/>
              <a:t> – přítel a znalec všech předchozích teoretiků i praktiků</a:t>
            </a:r>
          </a:p>
          <a:p>
            <a:r>
              <a:rPr lang="cs-CZ" dirty="0" smtClean="0"/>
              <a:t>Měšťanská opera, je u založení Národního divadla</a:t>
            </a:r>
          </a:p>
          <a:p>
            <a:r>
              <a:rPr lang="cs-CZ" dirty="0" err="1" smtClean="0"/>
              <a:t>Anagažmá</a:t>
            </a:r>
            <a:r>
              <a:rPr lang="cs-CZ" dirty="0" smtClean="0"/>
              <a:t> </a:t>
            </a:r>
            <a:r>
              <a:rPr lang="cs-CZ" dirty="0" err="1" smtClean="0"/>
              <a:t>Lessinga</a:t>
            </a:r>
            <a:r>
              <a:rPr lang="cs-CZ" dirty="0" smtClean="0"/>
              <a:t> – </a:t>
            </a:r>
            <a:r>
              <a:rPr lang="cs-CZ" i="1" dirty="0" smtClean="0"/>
              <a:t>Miss Sara </a:t>
            </a:r>
            <a:r>
              <a:rPr lang="cs-CZ" i="1" dirty="0" err="1" smtClean="0"/>
              <a:t>Sampson</a:t>
            </a:r>
            <a:r>
              <a:rPr lang="cs-CZ" i="1" dirty="0" smtClean="0"/>
              <a:t> </a:t>
            </a:r>
            <a:r>
              <a:rPr lang="cs-CZ" dirty="0" smtClean="0"/>
              <a:t>jako vzorové drama anglické tvorby</a:t>
            </a:r>
          </a:p>
          <a:p>
            <a:pPr lvl="1"/>
            <a:r>
              <a:rPr lang="cs-CZ" dirty="0" smtClean="0"/>
              <a:t>Proti schematismu francouzských dramat, důraz na výstavbu charakteru – „osobní se stává obecným“ = smíšený charakter</a:t>
            </a:r>
          </a:p>
          <a:p>
            <a:pPr lvl="1"/>
            <a:r>
              <a:rPr lang="cs-CZ" dirty="0" smtClean="0"/>
              <a:t>Vliv Aristotela – bázeň a soucit v měšťanské truchlohře, psychologicko-etické vyznění. „Soucitný člověk je ten nejlepší člověk.“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49253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609</Words>
  <Application>Microsoft Office PowerPoint</Application>
  <PresentationFormat>Širokoúhlá obrazovka</PresentationFormat>
  <Paragraphs>59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Praktické reformy herectví a divadelní estetiky</vt:lpstr>
      <vt:lpstr>Prezentace aplikace PowerPoint</vt:lpstr>
      <vt:lpstr>Prezentace aplikace PowerPoint</vt:lpstr>
      <vt:lpstr>Reforma podle Francie – Neuberová a Gottsched</vt:lpstr>
      <vt:lpstr>Prezentace aplikace PowerPoint</vt:lpstr>
      <vt:lpstr>Prezentace aplikace PowerPoint</vt:lpstr>
      <vt:lpstr>Prezentace aplikace PowerPoint</vt:lpstr>
      <vt:lpstr>Reforma Konráda Ekhofa</vt:lpstr>
      <vt:lpstr>Lessing a herectví v Hamburku</vt:lpstr>
      <vt:lpstr>Friedrich Ludwig Schröder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Praktické reformy herectví a divadelní estetiky</dc:title>
  <dc:creator>Klára Škrobánková</dc:creator>
  <cp:lastModifiedBy>Klára Škrobánková</cp:lastModifiedBy>
  <cp:revision>11</cp:revision>
  <dcterms:created xsi:type="dcterms:W3CDTF">2018-03-12T10:10:30Z</dcterms:created>
  <dcterms:modified xsi:type="dcterms:W3CDTF">2018-03-12T11:29:08Z</dcterms:modified>
</cp:coreProperties>
</file>