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65" r:id="rId4"/>
    <p:sldId id="268" r:id="rId5"/>
    <p:sldId id="266" r:id="rId6"/>
    <p:sldId id="269" r:id="rId7"/>
    <p:sldId id="257" r:id="rId8"/>
    <p:sldId id="258" r:id="rId9"/>
    <p:sldId id="259" r:id="rId10"/>
    <p:sldId id="270" r:id="rId11"/>
    <p:sldId id="260" r:id="rId12"/>
    <p:sldId id="261" r:id="rId13"/>
    <p:sldId id="263" r:id="rId14"/>
    <p:sldId id="264" r:id="rId15"/>
    <p:sldId id="271" r:id="rId16"/>
    <p:sldId id="272" r:id="rId17"/>
    <p:sldId id="273" r:id="rId18"/>
    <p:sldId id="267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728" y="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.cas.cz/edicee/soubory-del/spisy-jana-nerud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Dramatická tvorba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Autoři, dobové žánry, dramaturgie Prozatímního divadla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20A3F7-F0B1-48AD-86E7-10289D737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A337FF-F564-4F04-A5F3-146935AF6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61AC4A-AA83-40DE-B3A6-F82A056D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Jan Máchal: </a:t>
            </a:r>
            <a:r>
              <a:rPr lang="cs-CZ" i="1" dirty="0"/>
              <a:t>Dějiny českého dramata</a:t>
            </a:r>
            <a:r>
              <a:rPr lang="cs-CZ" dirty="0"/>
              <a:t>, s. 150</a:t>
            </a:r>
            <a:endParaRPr lang="cs-CZ" i="1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D9F7011-66A8-45FF-BF22-ED45D874D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998" y="1419050"/>
            <a:ext cx="6492082" cy="4808950"/>
          </a:xfrm>
        </p:spPr>
      </p:pic>
    </p:spTree>
    <p:extLst>
      <p:ext uri="{BB962C8B-B14F-4D97-AF65-F5344CB8AC3E}">
        <p14:creationId xmlns:p14="http://schemas.microsoft.com/office/powerpoint/2010/main" val="285450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020DC0-72DA-411A-9341-C8285F2299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EAF95-6E76-4A70-8562-CF1662513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402EBA-EE19-4ABE-A32E-4BA3566C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historické drama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068908-374A-4D05-8C2E-6953FD31D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Vítězslav Hálek: </a:t>
            </a:r>
            <a:r>
              <a:rPr lang="cs-CZ" sz="2000" dirty="0"/>
              <a:t>sedm tragédií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Gustav Pfleger-Moravský: </a:t>
            </a:r>
            <a:r>
              <a:rPr lang="cs-CZ" sz="2000" dirty="0"/>
              <a:t>např. </a:t>
            </a:r>
            <a:r>
              <a:rPr lang="cs-CZ" sz="2000" i="1" dirty="0"/>
              <a:t>Poslední Rožmberk</a:t>
            </a:r>
            <a:r>
              <a:rPr lang="cs-CZ" sz="2000" dirty="0"/>
              <a:t> (1862), </a:t>
            </a:r>
            <a:r>
              <a:rPr lang="cs-CZ" sz="2000" i="1" dirty="0"/>
              <a:t>Boleslav Ryšavý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Václav Vlček:  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dramatický obraz z dějin českých 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Soběslav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(1861)</a:t>
            </a:r>
          </a:p>
          <a:p>
            <a:pPr marL="72000" indent="0">
              <a:buNone/>
            </a:pP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truchlohry: 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Přemysl Otakar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(1865), 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Eliška Přemyslovna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(1856 a 4. vyd. 1893), 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Milada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(1869 a potřetí v „Kab. knih.“ 1886), 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Lipany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(1881 a podruhé 1882) a 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Povodeň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(1891)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202122"/>
                </a:solidFill>
                <a:latin typeface="Arial" panose="020B0604020202020204" pitchFamily="34" charset="0"/>
              </a:rPr>
              <a:t>Karel Sabina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: </a:t>
            </a:r>
            <a:r>
              <a:rPr lang="cs-CZ" sz="2000" i="1" dirty="0">
                <a:solidFill>
                  <a:srgbClr val="202122"/>
                </a:solidFill>
                <a:latin typeface="Arial" panose="020B0604020202020204" pitchFamily="34" charset="0"/>
              </a:rPr>
              <a:t>Černá růže 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(1867)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202122"/>
                </a:solidFill>
                <a:latin typeface="Arial" panose="020B0604020202020204" pitchFamily="34" charset="0"/>
              </a:rPr>
              <a:t>Josef Václav Frič: </a:t>
            </a:r>
            <a:r>
              <a:rPr lang="cs-CZ" sz="2000" i="1" dirty="0">
                <a:solidFill>
                  <a:srgbClr val="202122"/>
                </a:solidFill>
                <a:latin typeface="Arial" panose="020B0604020202020204" pitchFamily="34" charset="0"/>
              </a:rPr>
              <a:t>Svatopluk a Rostislav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cs-CZ" sz="2000" i="1" dirty="0">
                <a:solidFill>
                  <a:srgbClr val="202122"/>
                </a:solidFill>
                <a:latin typeface="Arial" panose="020B0604020202020204" pitchFamily="34" charset="0"/>
              </a:rPr>
              <a:t>Václav IV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., </a:t>
            </a:r>
            <a:r>
              <a:rPr lang="cs-CZ" sz="2000" i="1" dirty="0" err="1">
                <a:solidFill>
                  <a:srgbClr val="202122"/>
                </a:solidFill>
                <a:latin typeface="Arial" panose="020B0604020202020204" pitchFamily="34" charset="0"/>
              </a:rPr>
              <a:t>Pobělohorci</a:t>
            </a:r>
            <a:endParaRPr lang="cs-CZ" sz="20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J. J. Kolár</a:t>
            </a:r>
            <a:r>
              <a:rPr lang="cs-CZ" sz="2000" dirty="0"/>
              <a:t>: </a:t>
            </a:r>
            <a:r>
              <a:rPr lang="cs-CZ" sz="2000" i="1" dirty="0"/>
              <a:t>Pražský žid </a:t>
            </a:r>
            <a:r>
              <a:rPr lang="cs-CZ" sz="2000" dirty="0"/>
              <a:t>(1871)</a:t>
            </a:r>
            <a:endParaRPr lang="cs-CZ" sz="2000" i="1" dirty="0"/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748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55413D-3A38-43E7-8685-107282F480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457A27-69EC-42CB-8071-3DCF7CCBE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8E0F56-4D19-4F10-97B1-F3F29D23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Komediální tvorba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A0DF6E-1A20-40D1-A954-C6D2DAE5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Česká veselohra inspirována francouzskou konverzačkou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Karel Sabina: </a:t>
            </a:r>
            <a:r>
              <a:rPr lang="cs-CZ" sz="2000" i="1" dirty="0" err="1"/>
              <a:t>Inserát</a:t>
            </a:r>
            <a:r>
              <a:rPr lang="cs-CZ" sz="2000" dirty="0"/>
              <a:t> (1866)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Gustav Pfleger-Moravský: </a:t>
            </a:r>
            <a:r>
              <a:rPr lang="cs-CZ" sz="2000" i="1" dirty="0"/>
              <a:t>Telegram</a:t>
            </a:r>
            <a:r>
              <a:rPr lang="cs-CZ" sz="2000" dirty="0"/>
              <a:t> (1866)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F. V. Jeřábek: </a:t>
            </a:r>
            <a:r>
              <a:rPr lang="cs-CZ" sz="2000" i="1" dirty="0"/>
              <a:t>Veselohra</a:t>
            </a:r>
            <a:r>
              <a:rPr lang="cs-CZ" sz="2000" dirty="0"/>
              <a:t> (1862), </a:t>
            </a:r>
            <a:r>
              <a:rPr lang="cs-CZ" sz="2000" i="1" dirty="0"/>
              <a:t>Cesty veřejného mínění </a:t>
            </a:r>
            <a:r>
              <a:rPr lang="cs-CZ" sz="2000" dirty="0"/>
              <a:t>(1866), </a:t>
            </a:r>
            <a:r>
              <a:rPr lang="cs-CZ" sz="2000" i="1" dirty="0"/>
              <a:t>Služebník svého pána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Emanuel Bozděch: </a:t>
            </a:r>
            <a:r>
              <a:rPr lang="cs-CZ" sz="2000" i="1" dirty="0"/>
              <a:t>Z doby </a:t>
            </a:r>
            <a:r>
              <a:rPr lang="cs-CZ" sz="2000" i="1" dirty="0" err="1"/>
              <a:t>Kotillonův</a:t>
            </a:r>
            <a:r>
              <a:rPr lang="cs-CZ" sz="2000" i="1" dirty="0"/>
              <a:t> </a:t>
            </a:r>
            <a:r>
              <a:rPr lang="cs-CZ" sz="2000" dirty="0"/>
              <a:t>(1872), </a:t>
            </a:r>
            <a:r>
              <a:rPr lang="cs-CZ" sz="2000" i="1" dirty="0"/>
              <a:t>Světa pán v županu </a:t>
            </a:r>
            <a:r>
              <a:rPr lang="cs-CZ" sz="2000" dirty="0"/>
              <a:t>(1876), </a:t>
            </a:r>
            <a:r>
              <a:rPr lang="cs-CZ" sz="2000" i="1" dirty="0"/>
              <a:t>Zkouška státníkova </a:t>
            </a:r>
            <a:r>
              <a:rPr lang="cs-CZ" sz="2000" dirty="0"/>
              <a:t>(1876)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F. F. </a:t>
            </a:r>
            <a:r>
              <a:rPr lang="cs-CZ" sz="2000" dirty="0" err="1"/>
              <a:t>Šamberk</a:t>
            </a:r>
            <a:r>
              <a:rPr lang="cs-CZ" sz="2000" dirty="0"/>
              <a:t>: </a:t>
            </a:r>
            <a:r>
              <a:rPr lang="cs-CZ" sz="2000" i="1" dirty="0"/>
              <a:t>Blázinec v prvním poschodí </a:t>
            </a:r>
            <a:r>
              <a:rPr lang="cs-CZ" sz="2000" dirty="0"/>
              <a:t>(1867), </a:t>
            </a:r>
            <a:r>
              <a:rPr lang="cs-CZ" sz="2000" i="1" dirty="0"/>
              <a:t>Jedenácté přikázání </a:t>
            </a:r>
            <a:r>
              <a:rPr lang="cs-CZ" sz="2000" dirty="0"/>
              <a:t>(1881)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452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488795-C741-4C6A-BF59-2FB4E4B9EF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5B823E-EFE1-4A42-9E93-065D61BE94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EE7109-DBFA-4652-9C0A-2C0A7B89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55840"/>
            <a:ext cx="10753200" cy="451576"/>
          </a:xfrm>
        </p:spPr>
        <p:txBody>
          <a:bodyPr/>
          <a:lstStyle/>
          <a:p>
            <a:r>
              <a:rPr lang="cs-CZ" sz="2400" dirty="0"/>
              <a:t>Svědectví Jeřábka o událostech kolem r. 1860 (Jan Voborník: </a:t>
            </a:r>
            <a:r>
              <a:rPr lang="cs-CZ" sz="2400" i="1" dirty="0"/>
              <a:t>Fr. V. Jeřábek</a:t>
            </a:r>
            <a:r>
              <a:rPr lang="cs-CZ" sz="2400" dirty="0"/>
              <a:t>, Praha: Loutkáře, 1923, s. 40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11A5FD-4555-4871-9579-D9497064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0" y="1501841"/>
            <a:ext cx="8930640" cy="49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90A32E-584F-444B-BA56-7BD873C4B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88467E-BF42-46D7-91B9-0D006C631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D3E6A9D-407B-4635-B5F6-16B2211F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6. dubna 1861 – první schůzka českého zemského sněmu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BBDE46-0D37-4ACC-B14C-B3C7A15E2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764586"/>
            <a:ext cx="11313998" cy="37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8431FA-0FC4-444C-9D95-975140850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F64434-0D40-499C-97C3-6B6191263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D19B12-5A70-4E7D-80E4-D7D221B0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Emanuel Bozděch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4642E76-79C5-4E3C-9E7C-071258DD5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1" y="1452880"/>
            <a:ext cx="10818866" cy="4591287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DABE06B-6FFF-41BF-9F86-36410DE80E66}"/>
              </a:ext>
            </a:extLst>
          </p:cNvPr>
          <p:cNvSpPr txBox="1"/>
          <p:nvPr/>
        </p:nvSpPr>
        <p:spPr>
          <a:xfrm>
            <a:off x="2895600" y="6138000"/>
            <a:ext cx="65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https://cs.wikisource.org/wiki/Vzpom%C3%ADnky_na_pam%C4%9B%C5%A5_t%C5%99icetilet%C3%A9_%C4%8Dinnosti_Um%C4%9Bleck%C3%A9_besedy_1863%E2%80%941893/Emanuel_Bozd%C4%9Bch_jako_kritik</a:t>
            </a:r>
          </a:p>
        </p:txBody>
      </p:sp>
    </p:spTree>
    <p:extLst>
      <p:ext uri="{BB962C8B-B14F-4D97-AF65-F5344CB8AC3E}">
        <p14:creationId xmlns:p14="http://schemas.microsoft.com/office/powerpoint/2010/main" val="9939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034743-9FE1-49B6-A3F2-D747483DF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90FB0-E20B-49F4-B3BB-28863CC64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C77A4A-D683-4C4B-BDD0-111538AD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Jaroslav Vrchlický o Bozděchovi, </a:t>
            </a:r>
            <a:r>
              <a:rPr lang="cs-CZ" sz="3200" i="1" dirty="0"/>
              <a:t>Studie a podobizny</a:t>
            </a:r>
            <a:r>
              <a:rPr lang="cs-CZ" sz="3200" dirty="0"/>
              <a:t>, 1892, s. 91.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3B0976-5FD2-49C6-A1D1-4281B49CF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2" y="1876107"/>
            <a:ext cx="7855355" cy="366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7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58E18A-B59B-4EDA-A80D-79612B45D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776E10-7FAD-409E-8FB0-46FDCDD78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D5A6F9-91DF-4BBD-BFB2-FD7839FD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František Ferdinand </a:t>
            </a:r>
            <a:r>
              <a:rPr lang="cs-CZ" dirty="0" err="1"/>
              <a:t>Šamberk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094774B-F3EE-41C2-9EE1-05D599770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00" y="1436926"/>
            <a:ext cx="10684980" cy="4333712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7CF4D67-BC4E-4039-96E5-ECBEEE7B722A}"/>
              </a:ext>
            </a:extLst>
          </p:cNvPr>
          <p:cNvSpPr txBox="1"/>
          <p:nvPr/>
        </p:nvSpPr>
        <p:spPr>
          <a:xfrm>
            <a:off x="3142593" y="6035988"/>
            <a:ext cx="676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VODÁK, Jindřich. </a:t>
            </a:r>
            <a:r>
              <a:rPr lang="cs-CZ" sz="1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Cestou.</a:t>
            </a:r>
            <a:r>
              <a:rPr lang="cs-CZ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Praha : </a:t>
            </a:r>
            <a:r>
              <a:rPr lang="cs-CZ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Melantrich</a:t>
            </a:r>
            <a:r>
              <a:rPr lang="cs-CZ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1946. s. 223–227.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638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5FBDA2-AD5A-4605-A2D2-C09B5D2EB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F72C14-F875-4560-8F8B-A3F4E45E7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DBBADB-87A3-4EFA-96EA-DFEDDA9A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717428-0E6E-430F-884E-65DD68DC1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08592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Bartoš, Jan. </a:t>
            </a:r>
            <a:r>
              <a:rPr lang="cs-CZ" sz="2000" i="1" dirty="0"/>
              <a:t>Prozatímní divadlo a jeho činohra</a:t>
            </a:r>
            <a:r>
              <a:rPr lang="cs-CZ" sz="2000" dirty="0"/>
              <a:t>. Praha, 1937.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Bozděch, Emanuel. </a:t>
            </a:r>
            <a:r>
              <a:rPr lang="cs-CZ" sz="2000" i="1" dirty="0"/>
              <a:t>Tři dramata</a:t>
            </a:r>
            <a:r>
              <a:rPr lang="cs-CZ" sz="2000" dirty="0"/>
              <a:t>. Praha, 1959.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Máchal, Jan. </a:t>
            </a:r>
            <a:r>
              <a:rPr lang="cs-CZ" sz="2000" i="1" dirty="0"/>
              <a:t>Dějiny českého dramata</a:t>
            </a:r>
            <a:r>
              <a:rPr lang="cs-CZ" sz="2000" dirty="0"/>
              <a:t>. Praha: Topič, 1917.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Neruda, Jan. </a:t>
            </a:r>
            <a:r>
              <a:rPr lang="cs-CZ" sz="2000" i="1" dirty="0"/>
              <a:t>České divadlo I-III</a:t>
            </a:r>
            <a:r>
              <a:rPr lang="cs-CZ" sz="2000" dirty="0"/>
              <a:t>. (</a:t>
            </a:r>
            <a:r>
              <a:rPr lang="cs-CZ" sz="2000" dirty="0">
                <a:hlinkClick r:id="rId2"/>
              </a:rPr>
              <a:t>https://www.ucl.cas.cz/</a:t>
            </a:r>
            <a:r>
              <a:rPr lang="cs-CZ" sz="2000" dirty="0" err="1">
                <a:hlinkClick r:id="rId2"/>
              </a:rPr>
              <a:t>edicee</a:t>
            </a:r>
            <a:r>
              <a:rPr lang="cs-CZ" sz="2000" dirty="0">
                <a:hlinkClick r:id="rId2"/>
              </a:rPr>
              <a:t>/soubory-</a:t>
            </a:r>
            <a:r>
              <a:rPr lang="cs-CZ" sz="2000" dirty="0" err="1">
                <a:hlinkClick r:id="rId2"/>
              </a:rPr>
              <a:t>del</a:t>
            </a:r>
            <a:r>
              <a:rPr lang="cs-CZ" sz="2000" dirty="0">
                <a:hlinkClick r:id="rId2"/>
              </a:rPr>
              <a:t>/spisy-</a:t>
            </a:r>
            <a:r>
              <a:rPr lang="cs-CZ" sz="2000" dirty="0" err="1">
                <a:hlinkClick r:id="rId2"/>
              </a:rPr>
              <a:t>jana</a:t>
            </a:r>
            <a:r>
              <a:rPr lang="cs-CZ" sz="2000" dirty="0">
                <a:hlinkClick r:id="rId2"/>
              </a:rPr>
              <a:t>-</a:t>
            </a:r>
            <a:r>
              <a:rPr lang="cs-CZ" sz="2000" dirty="0" err="1">
                <a:hlinkClick r:id="rId2"/>
              </a:rPr>
              <a:t>nerudy</a:t>
            </a:r>
            <a:r>
              <a:rPr lang="cs-CZ" sz="20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/>
              <a:t>Red</a:t>
            </a:r>
            <a:r>
              <a:rPr lang="cs-CZ" sz="2000" dirty="0"/>
              <a:t>. </a:t>
            </a:r>
            <a:r>
              <a:rPr lang="cs-CZ" sz="2000" i="1" dirty="0"/>
              <a:t>Ferdinand Břetislav </a:t>
            </a:r>
            <a:r>
              <a:rPr lang="cs-CZ" sz="2000" i="1" dirty="0" err="1"/>
              <a:t>Mikovec</a:t>
            </a:r>
            <a:r>
              <a:rPr lang="cs-CZ" sz="2000" dirty="0"/>
              <a:t>. Praha: IDU, 2010.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Roubínek, Otakar. </a:t>
            </a:r>
            <a:r>
              <a:rPr lang="cs-CZ" sz="2000" i="1" dirty="0"/>
              <a:t>František Ferdinand </a:t>
            </a:r>
            <a:r>
              <a:rPr lang="cs-CZ" sz="2000" i="1" dirty="0" err="1"/>
              <a:t>Šamberk</a:t>
            </a:r>
            <a:r>
              <a:rPr lang="cs-CZ" sz="2000" dirty="0"/>
              <a:t>. Praha: </a:t>
            </a:r>
            <a:r>
              <a:rPr lang="cs-CZ" sz="2000" dirty="0" err="1"/>
              <a:t>Melantrich</a:t>
            </a:r>
            <a:r>
              <a:rPr lang="cs-CZ" sz="2000" dirty="0"/>
              <a:t>, 1985.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Štěpán, Václav a Trávníčková, Markéta. </a:t>
            </a:r>
            <a:r>
              <a:rPr lang="cs-CZ" sz="2000" i="1" dirty="0"/>
              <a:t>Prozatímní divadlo I a II</a:t>
            </a:r>
            <a:r>
              <a:rPr lang="cs-CZ" sz="2000" dirty="0"/>
              <a:t>. Praha: Academia, Národní divadlo, 2006.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Voborník, Jan. </a:t>
            </a:r>
            <a:r>
              <a:rPr lang="cs-CZ" sz="2000" i="1" dirty="0"/>
              <a:t>Fr. V. Jeřábek</a:t>
            </a:r>
            <a:r>
              <a:rPr lang="cs-CZ" sz="2000" dirty="0"/>
              <a:t>, Praha: Loutkáře, 1923.</a:t>
            </a:r>
          </a:p>
        </p:txBody>
      </p:sp>
    </p:spTree>
    <p:extLst>
      <p:ext uri="{BB962C8B-B14F-4D97-AF65-F5344CB8AC3E}">
        <p14:creationId xmlns:p14="http://schemas.microsoft.com/office/powerpoint/2010/main" val="84743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9E6759-173C-4BD9-85E5-5FA974CE1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F3DB4F-DBF3-4539-A2F2-DCE4B68B5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487894-B509-4470-B2B2-C8A96788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Dramatická tvorba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9D9D4A-908C-46AC-AF44-0AB70E059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Slabá dramatická produkce souvisí s nedostatečnými provozními podmínkami pro uvádění české tvorby – ke změně dochází až s otevřením Prozatímního divadla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„Divadelní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bibliothéca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“, sbírka původních i přeložených dramat, kterou vydává Jaroslav Pospíšil od roku 1852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Do roku 1860 pouze několik původních českých dramat od těchto autorů: </a:t>
            </a:r>
          </a:p>
          <a:p>
            <a:pPr marL="72000" indent="0">
              <a:buNone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J. K. Tyl, J. J. Kolár, V. K. Klicpera, F.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Turinský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F. B.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Mikovec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cs-CZ" i="1" dirty="0">
                <a:solidFill>
                  <a:srgbClr val="202122"/>
                </a:solidFill>
                <a:latin typeface="Arial" panose="020B0604020202020204" pitchFamily="34" charset="0"/>
              </a:rPr>
              <a:t>Záhuba rodu Přemyslovců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1851, </a:t>
            </a:r>
            <a:r>
              <a:rPr lang="cs-CZ" i="1" dirty="0">
                <a:solidFill>
                  <a:srgbClr val="202122"/>
                </a:solidFill>
                <a:latin typeface="Arial" panose="020B0604020202020204" pitchFamily="34" charset="0"/>
              </a:rPr>
              <a:t>Dimitr </a:t>
            </a:r>
            <a:r>
              <a:rPr lang="cs-CZ" i="1" dirty="0" err="1">
                <a:solidFill>
                  <a:srgbClr val="202122"/>
                </a:solidFill>
                <a:latin typeface="Arial" panose="020B0604020202020204" pitchFamily="34" charset="0"/>
              </a:rPr>
              <a:t>Ivanovič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1856)</a:t>
            </a:r>
          </a:p>
        </p:txBody>
      </p:sp>
    </p:spTree>
    <p:extLst>
      <p:ext uri="{BB962C8B-B14F-4D97-AF65-F5344CB8AC3E}">
        <p14:creationId xmlns:p14="http://schemas.microsoft.com/office/powerpoint/2010/main" val="249931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879509-EAAD-4C68-B6B6-B0E3FA24C3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8092DE-53C5-458E-915D-C44D2FCD97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659BE3-A23B-490F-AD34-CA3FE52C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Prozatímní divadlo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DA4E0D-BF36-4EAB-B1D7-4AC648CAF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1860: umělci kolem Umělecké besedy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F. L. Rieger – Staročeši a myšlenka Prozatímního divadla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18. 11. 1862: Hálkův </a:t>
            </a:r>
            <a:r>
              <a:rPr lang="cs-CZ" i="1" dirty="0"/>
              <a:t>Král </a:t>
            </a:r>
            <a:r>
              <a:rPr lang="cs-CZ" i="1" dirty="0" err="1"/>
              <a:t>Vukašín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dubna 1864 podléhalo správě německého </a:t>
            </a:r>
            <a:r>
              <a:rPr lang="cs-CZ" dirty="0" err="1"/>
              <a:t>StD</a:t>
            </a:r>
            <a:r>
              <a:rPr lang="cs-CZ" dirty="0"/>
              <a:t> (ředitel F. </a:t>
            </a:r>
            <a:r>
              <a:rPr lang="cs-CZ" dirty="0" err="1"/>
              <a:t>Thomé</a:t>
            </a:r>
            <a:r>
              <a:rPr lang="cs-CZ" dirty="0"/>
              <a:t>), teprve pak se definitivně osamostatnilo. Jeho první samostatní ředitelé, F. </a:t>
            </a:r>
            <a:r>
              <a:rPr lang="cs-CZ" dirty="0" err="1"/>
              <a:t>Liegert</a:t>
            </a:r>
            <a:r>
              <a:rPr lang="cs-CZ" dirty="0"/>
              <a:t> (duben 1864 – červenec 1865) a F. </a:t>
            </a:r>
            <a:r>
              <a:rPr lang="cs-CZ" dirty="0" err="1"/>
              <a:t>Thomé</a:t>
            </a:r>
            <a:r>
              <a:rPr lang="cs-CZ" dirty="0"/>
              <a:t> (září 1865 – červen 1866)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Šéf činohry: Pavel Švanda ze Semčic (1862-1866)</a:t>
            </a:r>
          </a:p>
        </p:txBody>
      </p:sp>
    </p:spTree>
    <p:extLst>
      <p:ext uri="{BB962C8B-B14F-4D97-AF65-F5344CB8AC3E}">
        <p14:creationId xmlns:p14="http://schemas.microsoft.com/office/powerpoint/2010/main" val="384588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FCAA30-B0CC-4FE6-AC68-D0A341FFA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3F91A4-E4B3-4D25-8D97-36BA8321F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126F95-69F8-46DB-97E8-D6CAF71A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Dramaturgie činohry PD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F72E7A-009B-4B59-97EA-26EBBF78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2720"/>
            <a:ext cx="10753200" cy="4389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1869 byla zřízena funkce dramaturga: E. Bozděch (1869–75), J. Arbes (1876–79), V. Guth (1879–80), J. V. Frič (1880) a J. J. Kolár (1881)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Francouzská konverzační veselohra a komedie mravů</a:t>
            </a:r>
          </a:p>
          <a:p>
            <a:pPr marL="72000" indent="0">
              <a:buNone/>
            </a:pPr>
            <a:r>
              <a:rPr lang="cs-CZ" sz="2000" dirty="0"/>
              <a:t>V. Sardou, O. </a:t>
            </a:r>
            <a:r>
              <a:rPr lang="cs-CZ" sz="2000" dirty="0" err="1"/>
              <a:t>Feuillet</a:t>
            </a:r>
            <a:r>
              <a:rPr lang="cs-CZ" sz="2000" dirty="0"/>
              <a:t>, A. Dumas ml., É. </a:t>
            </a:r>
            <a:r>
              <a:rPr lang="cs-CZ" sz="2000" dirty="0" err="1"/>
              <a:t>Augier</a:t>
            </a:r>
            <a:r>
              <a:rPr lang="cs-CZ" sz="2000" dirty="0"/>
              <a:t>, E. </a:t>
            </a:r>
            <a:r>
              <a:rPr lang="cs-CZ" sz="2000" dirty="0" err="1"/>
              <a:t>Scribe</a:t>
            </a:r>
            <a:r>
              <a:rPr lang="cs-CZ" sz="2000" dirty="0"/>
              <a:t> </a:t>
            </a:r>
          </a:p>
          <a:p>
            <a:pPr marL="72000" indent="0">
              <a:buNone/>
            </a:pPr>
            <a:r>
              <a:rPr lang="cs-CZ" sz="2000" dirty="0"/>
              <a:t>Žánr </a:t>
            </a:r>
            <a:r>
              <a:rPr lang="cs-CZ" sz="2000" dirty="0" err="1"/>
              <a:t>franc</a:t>
            </a:r>
            <a:r>
              <a:rPr lang="cs-CZ" sz="2000" dirty="0"/>
              <a:t>. konverzačky jiných autorů: G. </a:t>
            </a:r>
            <a:r>
              <a:rPr lang="cs-CZ" sz="2000" dirty="0" err="1"/>
              <a:t>Freytag</a:t>
            </a:r>
            <a:r>
              <a:rPr lang="cs-CZ" sz="2000" dirty="0"/>
              <a:t>, A. </a:t>
            </a:r>
            <a:r>
              <a:rPr lang="cs-CZ" sz="2000" dirty="0" err="1"/>
              <a:t>Fredro</a:t>
            </a:r>
            <a:r>
              <a:rPr lang="cs-CZ" sz="2000" dirty="0"/>
              <a:t> st.</a:t>
            </a:r>
          </a:p>
          <a:p>
            <a:pPr marL="72000" indent="0">
              <a:buNone/>
            </a:pPr>
            <a:r>
              <a:rPr lang="cs-CZ" sz="2000" dirty="0"/>
              <a:t>V této dramaturgické linii také hry Emanuela Bozděcha: </a:t>
            </a:r>
            <a:r>
              <a:rPr lang="cs-CZ" sz="2000" i="1" dirty="0"/>
              <a:t>Z doby kotilionů</a:t>
            </a:r>
            <a:r>
              <a:rPr lang="cs-CZ" sz="2000" dirty="0"/>
              <a:t>, 1867; </a:t>
            </a:r>
            <a:r>
              <a:rPr lang="cs-CZ" sz="2000" i="1" dirty="0"/>
              <a:t>Zkouška státníkova</a:t>
            </a:r>
            <a:r>
              <a:rPr lang="cs-CZ" sz="2000" dirty="0"/>
              <a:t>, 1871; </a:t>
            </a:r>
            <a:r>
              <a:rPr lang="cs-CZ" sz="2000" i="1" dirty="0"/>
              <a:t>Světa pán v županu</a:t>
            </a:r>
            <a:r>
              <a:rPr lang="cs-CZ" sz="2000" dirty="0"/>
              <a:t>, 1876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Česká veselohra: F. V. Jeřábek, K. Sabina, G. Pfleger-Moravský, F. F. </a:t>
            </a:r>
            <a:r>
              <a:rPr lang="cs-CZ" sz="2000" dirty="0" err="1"/>
              <a:t>Šamberk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Ruské realistické drama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Severské drama</a:t>
            </a:r>
          </a:p>
        </p:txBody>
      </p:sp>
    </p:spTree>
    <p:extLst>
      <p:ext uri="{BB962C8B-B14F-4D97-AF65-F5344CB8AC3E}">
        <p14:creationId xmlns:p14="http://schemas.microsoft.com/office/powerpoint/2010/main" val="97623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95D90-A182-472E-A62F-C6B4E5B19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1DCE5D-4F5B-4BE7-AF3D-74A90CC91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2EC793-8323-4292-859F-B2E20C3C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dramaturgii PD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FBB7EBD-5E66-426C-ADFE-7A25AF6EE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675918"/>
            <a:ext cx="10752138" cy="340774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C27AF57-EC59-4730-8056-9183F40EE2B6}"/>
              </a:ext>
            </a:extLst>
          </p:cNvPr>
          <p:cNvSpPr txBox="1"/>
          <p:nvPr/>
        </p:nvSpPr>
        <p:spPr>
          <a:xfrm>
            <a:off x="3525520" y="5588000"/>
            <a:ext cx="544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Jan Voborník: Fr. V. Jeřábek, 1923</a:t>
            </a:r>
          </a:p>
        </p:txBody>
      </p:sp>
    </p:spTree>
    <p:extLst>
      <p:ext uri="{BB962C8B-B14F-4D97-AF65-F5344CB8AC3E}">
        <p14:creationId xmlns:p14="http://schemas.microsoft.com/office/powerpoint/2010/main" val="275470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45848F-AE49-4466-A312-2B89C7DF7E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0C02FA-5BB3-4888-A156-1F6EC9ECE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DE9F2F-CA0F-48A2-937E-471B5DA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Kritická reflexe dramatické tvorby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19ADC9-B947-4A50-B297-789069995C2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94323"/>
            <a:ext cx="3294952" cy="4047180"/>
          </a:xfrm>
        </p:spPr>
        <p:txBody>
          <a:bodyPr/>
          <a:lstStyle/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Ferdinand Břetislav </a:t>
            </a:r>
            <a:r>
              <a:rPr lang="cs-CZ" sz="2000" dirty="0" err="1"/>
              <a:t>Mikovec</a:t>
            </a:r>
            <a:r>
              <a:rPr lang="cs-CZ" sz="2000" dirty="0"/>
              <a:t> (</a:t>
            </a:r>
            <a:r>
              <a:rPr lang="cs-CZ" sz="2000" i="1" dirty="0"/>
              <a:t>Lumír</a:t>
            </a:r>
            <a:r>
              <a:rPr lang="cs-CZ" sz="2000" dirty="0"/>
              <a:t>)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Jan Neruda (</a:t>
            </a:r>
            <a:r>
              <a:rPr lang="cs-CZ" sz="2000" i="1" dirty="0"/>
              <a:t>Čas</a:t>
            </a:r>
            <a:r>
              <a:rPr lang="cs-CZ" sz="2000" dirty="0"/>
              <a:t>, </a:t>
            </a:r>
            <a:r>
              <a:rPr lang="cs-CZ" sz="2000" i="1" dirty="0"/>
              <a:t>Hlas</a:t>
            </a:r>
            <a:r>
              <a:rPr lang="cs-CZ" sz="2000" dirty="0"/>
              <a:t>, </a:t>
            </a:r>
            <a:r>
              <a:rPr lang="cs-CZ" sz="2000" i="1" dirty="0"/>
              <a:t>Národní listy</a:t>
            </a:r>
            <a:r>
              <a:rPr lang="cs-CZ" sz="2000" dirty="0"/>
              <a:t>, </a:t>
            </a:r>
            <a:r>
              <a:rPr lang="cs-CZ" sz="2000" i="1" dirty="0"/>
              <a:t>Obrazy života</a:t>
            </a:r>
            <a:r>
              <a:rPr lang="cs-CZ" sz="2000" dirty="0"/>
              <a:t>)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Nerudova dramatická tvorba: veselohry: </a:t>
            </a:r>
            <a:r>
              <a:rPr lang="cs-CZ" sz="2000" i="1" dirty="0"/>
              <a:t>Ženich z hladu</a:t>
            </a:r>
            <a:r>
              <a:rPr lang="cs-CZ" sz="2000" dirty="0"/>
              <a:t>, </a:t>
            </a:r>
            <a:r>
              <a:rPr lang="cs-CZ" sz="2000" i="1" dirty="0"/>
              <a:t>Prodaná láska </a:t>
            </a:r>
            <a:r>
              <a:rPr lang="cs-CZ" sz="2000" dirty="0"/>
              <a:t>(1859), tragédie </a:t>
            </a:r>
            <a:r>
              <a:rPr lang="cs-CZ" sz="2000" i="1" dirty="0"/>
              <a:t>Francesca di </a:t>
            </a:r>
            <a:r>
              <a:rPr lang="cs-CZ" sz="2000" i="1" dirty="0" err="1"/>
              <a:t>Rimini</a:t>
            </a:r>
            <a:r>
              <a:rPr lang="cs-CZ" sz="2000" i="1" dirty="0"/>
              <a:t>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FB975D6-B0C5-4849-8925-650EB9D7DF9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70F5BE-9EA6-42C1-822A-2AFD36DA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20" y="1692002"/>
            <a:ext cx="6934835" cy="40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EA5376-2585-4A4C-BA4F-9CC55D4874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2DB29D-8814-4FB3-B4C0-00FEE5A52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775CA8-6891-4497-B232-05B593C5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Vítězslav Hálek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5CE994-8B4C-4A21-80F4-7BD62A5834E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Snaha o politickou aktuálnost 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Snaha o vyrovnání českého dramatu světovému (Shakespeare, Schiller)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Žánr historické tragédie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Celkem 7 dramat ze 60. let – poslední </a:t>
            </a:r>
            <a:r>
              <a:rPr lang="cs-CZ" sz="2000" i="1" dirty="0"/>
              <a:t>Král Jiří z Poděbrad </a:t>
            </a:r>
            <a:r>
              <a:rPr lang="cs-CZ" sz="2000" dirty="0"/>
              <a:t>nedokončené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Historické náměty – zpracováno jako jinotaje na soudobou společnost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73327C0-EE3E-48F0-A2FC-DEB9D917D93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7309660" y="1701800"/>
            <a:ext cx="310353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7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417745-D411-47C4-9EAC-60B2DF408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7952FC-076A-49CE-8684-B6729CB96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34B02A-1600-499E-AE39-F764E131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30845"/>
            <a:ext cx="10753200" cy="451576"/>
          </a:xfrm>
        </p:spPr>
        <p:txBody>
          <a:bodyPr/>
          <a:lstStyle/>
          <a:p>
            <a:r>
              <a:rPr lang="cs-CZ" dirty="0"/>
              <a:t>Jan Neruda: Král </a:t>
            </a:r>
            <a:r>
              <a:rPr lang="cs-CZ" dirty="0" err="1"/>
              <a:t>Vukašín</a:t>
            </a:r>
            <a:r>
              <a:rPr lang="cs-CZ" dirty="0"/>
              <a:t>, </a:t>
            </a:r>
            <a:r>
              <a:rPr lang="cs-CZ" i="1" dirty="0"/>
              <a:t>Hlas</a:t>
            </a:r>
            <a:r>
              <a:rPr lang="cs-CZ" dirty="0"/>
              <a:t> 20. 11. 1862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E7C93D-43AA-421C-BEF2-0021B5AB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45" y="1263522"/>
            <a:ext cx="8435710" cy="15420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59D1188-6118-4702-88FE-189EC20D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035" y="2897480"/>
            <a:ext cx="7472848" cy="28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EA0903-1684-4B7B-A60B-9604E360A7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705510-7927-40B2-8663-A48EDE2705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975669-98EE-4814-B893-14F01B6E8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378000"/>
            <a:ext cx="9992281" cy="56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2309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ramatická tvorba" id="{AD8CA277-2D2F-47F6-80B8-A268B667953B}" vid="{2B74734F-8E1D-4960-899F-83591211FBE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Words>947</Words>
  <Application>Microsoft Office PowerPoint</Application>
  <PresentationFormat>Širokoúhlá obrazovka</PresentationFormat>
  <Paragraphs>104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Dramatická tvorba</vt:lpstr>
      <vt:lpstr>Dramatická tvorba</vt:lpstr>
      <vt:lpstr>Prozatímní divadlo</vt:lpstr>
      <vt:lpstr>Dramaturgie činohry PD</vt:lpstr>
      <vt:lpstr>K dramaturgii PD</vt:lpstr>
      <vt:lpstr>Kritická reflexe dramatické tvorby</vt:lpstr>
      <vt:lpstr>Vítězslav Hálek</vt:lpstr>
      <vt:lpstr>Jan Neruda: Král Vukašín, Hlas 20. 11. 1862</vt:lpstr>
      <vt:lpstr>Prezentace aplikace PowerPoint</vt:lpstr>
      <vt:lpstr>Jan Máchal: Dějiny českého dramata, s. 150</vt:lpstr>
      <vt:lpstr>České historické drama</vt:lpstr>
      <vt:lpstr>Komediální tvorba</vt:lpstr>
      <vt:lpstr>Svědectví Jeřábka o událostech kolem r. 1860 (Jan Voborník: Fr. V. Jeřábek, Praha: Loutkáře, 1923, s. 40</vt:lpstr>
      <vt:lpstr>6. dubna 1861 – první schůzka českého zemského sněmu</vt:lpstr>
      <vt:lpstr>Emanuel Bozděch</vt:lpstr>
      <vt:lpstr>Jaroslav Vrchlický o Bozděchovi, Studie a podobizny, 1892, s. 91.</vt:lpstr>
      <vt:lpstr>František Ferdinand Šamberk</vt:lpstr>
      <vt:lpstr>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FF MU</dc:title>
  <dc:creator>Masarykova univerzita</dc:creator>
  <cp:lastModifiedBy>Iva Mikulová</cp:lastModifiedBy>
  <cp:revision>38</cp:revision>
  <cp:lastPrinted>1601-01-01T00:00:00Z</cp:lastPrinted>
  <dcterms:created xsi:type="dcterms:W3CDTF">2020-11-27T18:23:51Z</dcterms:created>
  <dcterms:modified xsi:type="dcterms:W3CDTF">2021-10-18T10:35:49Z</dcterms:modified>
</cp:coreProperties>
</file>