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5" r:id="rId10"/>
    <p:sldId id="266" r:id="rId11"/>
    <p:sldId id="268" r:id="rId12"/>
    <p:sldId id="270" r:id="rId13"/>
    <p:sldId id="267" r:id="rId14"/>
    <p:sldId id="269" r:id="rId15"/>
    <p:sldId id="264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cyklopedie.idu.cz/index.php/Nov%C3%A9_divadlo_v_R%C5%AF%C5%BEov%C3%A9_ulici" TargetMode="External"/><Relationship Id="rId2" Type="http://schemas.openxmlformats.org/officeDocument/2006/relationships/hyperlink" Target="http://encyklopedie.idu.cz/index.php/%C4%8Cesk%C3%A9_divadlo_v_Kajet%C3%A1nsk%C3%A9m_dom%C4%9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Proměna českého divadla ve druhé polovině 20. století</a:t>
            </a: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1B7BC74B-3FFC-4302-AC9D-D109C5A6D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/>
          <a:lstStyle/>
          <a:p>
            <a:r>
              <a:rPr lang="cs-CZ" dirty="0"/>
              <a:t>Revoluční rok 1848 a osobnost Josefa Jiřího Kolára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8C019B-0E37-4E56-8D07-D4A85CF7C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78676B-7B9D-40B1-805C-72B2C8AAD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CD4E84-7C8D-46D0-8A47-F7BE681D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Kolár překladatel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9E0B56F-7B03-4728-ACEC-93E07C45A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Začíná překlady Shakespeara (</a:t>
            </a:r>
            <a:r>
              <a:rPr lang="cs-CZ" i="1" dirty="0"/>
              <a:t>Macbeth</a:t>
            </a:r>
            <a:r>
              <a:rPr lang="cs-CZ" dirty="0"/>
              <a:t>, </a:t>
            </a:r>
            <a:r>
              <a:rPr lang="cs-CZ" i="1" dirty="0"/>
              <a:t>Kupec benátský</a:t>
            </a:r>
            <a:r>
              <a:rPr lang="cs-CZ" dirty="0"/>
              <a:t>), dále </a:t>
            </a:r>
            <a:r>
              <a:rPr lang="cs-CZ" i="1" dirty="0"/>
              <a:t>Zkrocení zlé ženy </a:t>
            </a:r>
            <a:r>
              <a:rPr lang="cs-CZ" dirty="0"/>
              <a:t>a </a:t>
            </a:r>
            <a:r>
              <a:rPr lang="cs-CZ" i="1" dirty="0"/>
              <a:t>Hamlet</a:t>
            </a:r>
            <a:r>
              <a:rPr lang="cs-CZ" dirty="0"/>
              <a:t> (1853)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Schiller (</a:t>
            </a:r>
            <a:r>
              <a:rPr lang="cs-CZ" i="1" dirty="0"/>
              <a:t>Loupežníci</a:t>
            </a:r>
            <a:r>
              <a:rPr lang="cs-CZ" dirty="0"/>
              <a:t>, 1940) a poprvé </a:t>
            </a:r>
            <a:r>
              <a:rPr lang="cs-CZ" i="1" dirty="0" err="1"/>
              <a:t>Valdštýnova</a:t>
            </a:r>
            <a:r>
              <a:rPr lang="cs-CZ" i="1" dirty="0"/>
              <a:t> smrt</a:t>
            </a:r>
            <a:r>
              <a:rPr lang="cs-CZ" dirty="0"/>
              <a:t>, později </a:t>
            </a:r>
            <a:r>
              <a:rPr lang="cs-CZ" i="1" dirty="0"/>
              <a:t>Viléma </a:t>
            </a:r>
            <a:r>
              <a:rPr lang="cs-CZ" i="1" dirty="0" err="1"/>
              <a:t>Tella</a:t>
            </a:r>
            <a:r>
              <a:rPr lang="cs-CZ" i="1" dirty="0"/>
              <a:t> </a:t>
            </a:r>
            <a:r>
              <a:rPr lang="cs-CZ" dirty="0"/>
              <a:t>a Goethova Fausta (1. díl, 1863)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 té době J. Malý překládá </a:t>
            </a:r>
            <a:r>
              <a:rPr lang="cs-CZ" i="1" dirty="0"/>
              <a:t>Othella</a:t>
            </a:r>
            <a:r>
              <a:rPr lang="cs-CZ" dirty="0"/>
              <a:t> a </a:t>
            </a:r>
            <a:r>
              <a:rPr lang="cs-CZ" i="1" dirty="0"/>
              <a:t>Romea a Julii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Překlady pro účely jevištního ztvárnění – překládal pro konkrétní herce, často ztvárnit hlavní úlohu (Mefistofeles ve </a:t>
            </a:r>
            <a:r>
              <a:rPr lang="cs-CZ" i="1" dirty="0"/>
              <a:t>Faustovi</a:t>
            </a:r>
            <a:r>
              <a:rPr lang="cs-CZ" dirty="0"/>
              <a:t>, </a:t>
            </a:r>
            <a:r>
              <a:rPr lang="cs-CZ" i="1" dirty="0" err="1"/>
              <a:t>Kolorianus</a:t>
            </a:r>
            <a:r>
              <a:rPr lang="cs-CZ" dirty="0"/>
              <a:t>), překlady také pro Anne </a:t>
            </a:r>
            <a:r>
              <a:rPr lang="cs-CZ" dirty="0" err="1"/>
              <a:t>Manetínskou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02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6547CA-BBB3-430A-A853-D1EA7830A6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A31C04-846A-41DC-94DA-EE57285FF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DC262C-D8ED-49BC-97D4-29430A0F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Kolár dramatik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C1B666-05DE-4099-9279-05F2AE24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5915"/>
            <a:ext cx="10753200" cy="4486085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Autor historických her, tragédií a veseloher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Monika</a:t>
            </a:r>
            <a:r>
              <a:rPr lang="cs-CZ" sz="2000" dirty="0"/>
              <a:t> (1846) – tragédie ve 3 jednáních (Čechy za třicetileté války)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Žižkova smrt </a:t>
            </a:r>
            <a:r>
              <a:rPr lang="cs-CZ" sz="2000" dirty="0"/>
              <a:t>(1850) – historická tragédie (Čechy a Brno 1420-1424)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 err="1"/>
              <a:t>Magelona</a:t>
            </a:r>
            <a:r>
              <a:rPr lang="cs-CZ" sz="2000" dirty="0"/>
              <a:t> (</a:t>
            </a:r>
            <a:r>
              <a:rPr lang="cs-CZ" sz="2000" dirty="0" err="1"/>
              <a:t>pův</a:t>
            </a:r>
            <a:r>
              <a:rPr lang="cs-CZ" sz="2000" dirty="0"/>
              <a:t>. Don César a spanilá </a:t>
            </a:r>
            <a:r>
              <a:rPr lang="cs-CZ" sz="2000" dirty="0" err="1"/>
              <a:t>Magelóna</a:t>
            </a:r>
            <a:r>
              <a:rPr lang="cs-CZ" sz="2000" dirty="0"/>
              <a:t>, 1852) – tragédie ve 4 jednáních, Praha 1598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Tři faraonové </a:t>
            </a:r>
            <a:r>
              <a:rPr lang="cs-CZ" sz="2000" dirty="0"/>
              <a:t>– veselohra v jednom jednání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Věštba Libušina </a:t>
            </a:r>
            <a:r>
              <a:rPr lang="cs-CZ" sz="2000" dirty="0"/>
              <a:t>– slavnostní předehra, Vyšehrad 16. 5. 1868, provedeno v Novoměstském divadle k příležitosti položení základního kamene k Národnímu divadlu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Mravenci</a:t>
            </a:r>
            <a:r>
              <a:rPr lang="cs-CZ" sz="2000" dirty="0"/>
              <a:t> (</a:t>
            </a:r>
            <a:r>
              <a:rPr lang="cs-CZ" sz="2000" dirty="0" err="1"/>
              <a:t>pův</a:t>
            </a:r>
            <a:r>
              <a:rPr lang="cs-CZ" sz="2000" dirty="0"/>
              <a:t>. </a:t>
            </a:r>
            <a:r>
              <a:rPr lang="cs-CZ" sz="2000" i="1" dirty="0"/>
              <a:t>Číslo 76 aneb Praha před 100 lety</a:t>
            </a:r>
            <a:r>
              <a:rPr lang="cs-CZ" sz="2000" dirty="0"/>
              <a:t>, 1869) – veselohra o 3 odděleních, Praha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Dejte mi čamaru! </a:t>
            </a:r>
            <a:r>
              <a:rPr lang="cs-CZ" sz="2000" dirty="0"/>
              <a:t>– veselohra o třech jednáních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i="1" dirty="0"/>
              <a:t>Pražský žid </a:t>
            </a:r>
            <a:r>
              <a:rPr lang="cs-CZ" sz="2000" dirty="0"/>
              <a:t>(1871) – historické drama v šesteru jednání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89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F58876-9F3B-4A89-9243-98B2A2699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BB5972-F5FC-4552-8B08-A0BCE1F438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E9EBC-72E8-4909-B7F0-179609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88" y="647271"/>
            <a:ext cx="6045016" cy="48231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C1B623-66E2-4DF5-90EB-00413B558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03" y="647271"/>
            <a:ext cx="3609577" cy="48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5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9D6A4F-2D8E-41C5-9B4A-F8D8A365B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C94F4A-3606-4003-BD24-1F51B80FA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242437-3AAA-463B-97AA-92DC4DA2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Kolár herec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9BA3AF-96B4-474A-B934-1E9E9AB4B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1842 – stává se profesionálním hercem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Proměna romantického herectví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Individualismus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Hrdinské postavy, ironické a sarkastické pojetí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Role despotů, tyranů, vykořisťovatelů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Př. Mefistofeles – zcivilnění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Koriolan</a:t>
            </a:r>
            <a:r>
              <a:rPr lang="cs-CZ" dirty="0"/>
              <a:t> (1857) – odpoutání od deklamační manýry</a:t>
            </a:r>
          </a:p>
        </p:txBody>
      </p:sp>
    </p:spTree>
    <p:extLst>
      <p:ext uri="{BB962C8B-B14F-4D97-AF65-F5344CB8AC3E}">
        <p14:creationId xmlns:p14="http://schemas.microsoft.com/office/powerpoint/2010/main" val="261735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4D6ED8-418A-47F4-ACC4-DAD0A63B9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797F48-31C9-40FA-8DB4-15243B0852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4C443F-F810-4DCC-9358-74331B84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Anna </a:t>
            </a:r>
            <a:r>
              <a:rPr lang="cs-CZ" dirty="0" err="1"/>
              <a:t>Kolárová-Manetínská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0C1CCC8-C591-42BE-95C0-D29186A1351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Herecká rodina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1834: profesionální herečka ve Stavovském divadle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Ideály ženské krásy – role sentimentálních milovnic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Koncem 50. let: matky a stárnoucí ženy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Univerzální herečka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Založila obor hrdinský a tragický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Obrovský záběr rolí – velký rejstřík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DFAB3490-C2C0-42C4-97F9-654EF9967CC3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7723830" y="839826"/>
            <a:ext cx="3649663" cy="46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8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E3646F-B956-48CE-B5D4-0EF6FA075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D34DE0-704D-4222-98A5-379FDDCFA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EC41D-FBA0-4B90-9D7E-0563DEAE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523A39-DEF3-46E2-80D4-F7227DDAE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Drábek, Pavel. </a:t>
            </a:r>
            <a:r>
              <a:rPr lang="cs-CZ" i="1" dirty="0"/>
              <a:t>České pokusy o Shakespeara</a:t>
            </a:r>
            <a:r>
              <a:rPr lang="cs-CZ" dirty="0"/>
              <a:t>. Brno: Větrné mlýny, 2012, kapitola 4 (Muzejní Shakespeare).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Engelmüller</a:t>
            </a:r>
            <a:r>
              <a:rPr lang="cs-CZ" dirty="0"/>
              <a:t>, Karel. </a:t>
            </a:r>
            <a:r>
              <a:rPr lang="cs-CZ" i="1" dirty="0"/>
              <a:t>O slávě herecké</a:t>
            </a:r>
            <a:r>
              <a:rPr lang="cs-CZ" dirty="0"/>
              <a:t>. Praha: Vilímek, 1947, s. 7-28.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Klosová, Ljuba. </a:t>
            </a:r>
            <a:r>
              <a:rPr lang="cs-CZ" i="1" dirty="0"/>
              <a:t>Josef Jiří Kolár</a:t>
            </a:r>
            <a:r>
              <a:rPr lang="cs-CZ" dirty="0"/>
              <a:t>. Praha: Divadelní ústav, 1962.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Klosová, Ljuba. </a:t>
            </a:r>
            <a:r>
              <a:rPr lang="cs-CZ" i="1" dirty="0"/>
              <a:t>Kolárové</a:t>
            </a:r>
            <a:r>
              <a:rPr lang="cs-CZ" dirty="0"/>
              <a:t>. Praha: Orbis, 1969.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Teichman, Josef. </a:t>
            </a:r>
            <a:r>
              <a:rPr lang="cs-CZ" i="1" dirty="0"/>
              <a:t>J. J. Kolár</a:t>
            </a:r>
            <a:r>
              <a:rPr lang="cs-CZ" dirty="0"/>
              <a:t>. Praha: Orbis, 1947.</a:t>
            </a:r>
          </a:p>
        </p:txBody>
      </p:sp>
    </p:spTree>
    <p:extLst>
      <p:ext uri="{BB962C8B-B14F-4D97-AF65-F5344CB8AC3E}">
        <p14:creationId xmlns:p14="http://schemas.microsoft.com/office/powerpoint/2010/main" val="89590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4472C9-7EF5-418C-BBD6-F9CAD93DF9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C5687E-9A72-4506-8A92-520EC637E7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D63647-0339-4AFE-92E2-A21D797D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témat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56873D-71E8-4C48-B5EC-2BB01B751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4160"/>
            <a:ext cx="10753200" cy="4297840"/>
          </a:xfrm>
        </p:spPr>
        <p:txBody>
          <a:bodyPr/>
          <a:lstStyle/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Individualista Josef Jiří Kolár – nové pojetí herectví v návaznosti na novou dramatiku a překlady Shakespeara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Česko-německé vztahy na příkladu hereček Julie </a:t>
            </a:r>
            <a:r>
              <a:rPr lang="cs-CZ" sz="1800" dirty="0" err="1"/>
              <a:t>Šamberkové</a:t>
            </a:r>
            <a:r>
              <a:rPr lang="cs-CZ" sz="1800" dirty="0"/>
              <a:t> a Marie Pospíšilové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Typy komediálního herectví – na příkladu Jindřicha Mošny a Františka Ferdinanda </a:t>
            </a:r>
            <a:r>
              <a:rPr lang="cs-CZ" sz="1800" dirty="0" err="1"/>
              <a:t>Šamberka</a:t>
            </a:r>
            <a:endParaRPr lang="cs-CZ" sz="1800" dirty="0"/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Ferdinand Břetislav </a:t>
            </a:r>
            <a:r>
              <a:rPr lang="cs-CZ" sz="1800" dirty="0" err="1"/>
              <a:t>Mikovec</a:t>
            </a:r>
            <a:r>
              <a:rPr lang="cs-CZ" sz="1800" dirty="0"/>
              <a:t> a Jan Neruda – soudobé divadlo očima divadelní kritiky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Od Prozatímního divadla k divadlu národnímu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Instituce Národního divadla – pražského a brněnského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Smetana – Dvořák – Fibich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Dramatici pozdního romantismu Jaroslav Vrchlický a Julius Zeyer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Pavel Švanda ze Semčic a nástup naturalismu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Dramatici českého realismu a naturalismu: bratři Mrštíkové, Alois Jirásek, Gabriela Preissová, Ladislav Stroupežnický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Cestující divadelní společnosti</a:t>
            </a:r>
          </a:p>
          <a:p>
            <a:pPr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Fenomén pražských divadelních arén</a:t>
            </a:r>
          </a:p>
        </p:txBody>
      </p:sp>
    </p:spTree>
    <p:extLst>
      <p:ext uri="{BB962C8B-B14F-4D97-AF65-F5344CB8AC3E}">
        <p14:creationId xmlns:p14="http://schemas.microsoft.com/office/powerpoint/2010/main" val="369404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0EF852-9801-448E-A30C-15E1D6491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C2D186-A080-4C50-BAAF-F841FA16D5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197128-6C06-4928-B4E4-00956A05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Kontexty českého divadla kolem r. 1848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E8EC68-8434-484E-A03F-2D6B5C0A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376238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Divadlo předbřeznového typu realizované J. K. Tylem</a:t>
            </a:r>
          </a:p>
          <a:p>
            <a:pPr marL="2692400" indent="0">
              <a:lnSpc>
                <a:spcPts val="26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J. K. Tyl jako osobnost českého divadla 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Revoluční rok 1848</a:t>
            </a:r>
          </a:p>
          <a:p>
            <a:pPr marL="457200" indent="-457200">
              <a:lnSpc>
                <a:spcPts val="2600"/>
              </a:lnSpc>
              <a:buFontTx/>
              <a:buChar char="-"/>
            </a:pPr>
            <a:r>
              <a:rPr lang="cs-CZ" sz="2400" dirty="0"/>
              <a:t>Český repeal</a:t>
            </a:r>
          </a:p>
          <a:p>
            <a:pPr marL="457200" indent="-457200">
              <a:lnSpc>
                <a:spcPts val="2600"/>
              </a:lnSpc>
              <a:buFontTx/>
              <a:buChar char="-"/>
            </a:pPr>
            <a:r>
              <a:rPr lang="cs-CZ" sz="2400" dirty="0"/>
              <a:t>Shromáždění ve Svatováclavských lázních</a:t>
            </a:r>
          </a:p>
          <a:p>
            <a:pPr marL="457200" indent="-457200">
              <a:lnSpc>
                <a:spcPts val="2600"/>
              </a:lnSpc>
              <a:buFontTx/>
              <a:buChar char="-"/>
            </a:pPr>
            <a:r>
              <a:rPr lang="cs-CZ" sz="2400" dirty="0"/>
              <a:t>Pražské červnové povstání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7. září 1848: Zrušení poddanství 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Únor 1850: zavedení divadelní cenzury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Listopad 1850: vstoupil v platnost nový divadelní zákon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Leden 1851: zrušena oktrojovaná ústava</a:t>
            </a:r>
          </a:p>
          <a:p>
            <a:pPr marL="457200" indent="-45720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1851: silvestrovské patenty – bachovský </a:t>
            </a:r>
            <a:r>
              <a:rPr lang="cs-CZ" sz="2400" dirty="0" err="1"/>
              <a:t>neobsolutismus</a:t>
            </a:r>
            <a:r>
              <a:rPr lang="cs-CZ" sz="2400" dirty="0"/>
              <a:t> (neústavní moc za vlády císaře Františka Josefa I.)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indent="-457200">
              <a:buFontTx/>
              <a:buChar char="-"/>
            </a:pPr>
            <a:endParaRPr lang="cs-CZ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64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875656-9637-48E4-AB01-B4C2D00409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CCD0A4-37D3-475E-9057-3DC641AA3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815CFB-12B4-4BD5-8E3D-BB5A1D64433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20000" y="254000"/>
            <a:ext cx="10753200" cy="59740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 Vídni při povstání 13. 3. 1848 nařídil arcivévoda Albrecht střelbu do lidí. Nepokoje se stupňovaly, císař Ferdinand V. se 15. 3. pod tlakem stupňujících se nepokojů zřekl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‚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neobmezené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vlády vlastní osoby‘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a přiklonil se k parlamentní soustavě zástupů všech národů v konstituční demokracii, slíbil konstituci (ústavu), zrušil cenzuru a povolil národní obranu. Propustil kancléře Metternicha ze svých služeb.  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Zvěst o tom ještě téhož dne došla do Prahy a po 7. hodině objevil se nejvyšší purkrabí hrabě Stadion v divadle ve královské loži a nahnuv se k obecenstvu, německy prohlásil: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»Jeho Milost dle právě došlé mne telegrafické zprávy 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slibil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všem svým národům konstituci, svobodu tisku a nejmilostivěji povolil zřízení občanské gardy. Sláva našemu císaři a králi Ferdinandovi! Bůh ochraňuj vysoký císařský dům a naši milou 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vlasť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Čechy!«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divadle potom nastalo bouřlivě radostné pohnutí, dámy v ložích mávaly šátky a volání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„Vivat Ferdinand“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nebralo konce. Z divadla ihned dostala se zpráva ta do svatováclavského výboru a v krátkosti naplnily se Staroměstský rynk a Ovocný trh zástupy lidstva.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Osvítitl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Osvítit!«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volali lidé z ulic do oken domů, aniž se kdo nadál na všech stranách zaplály pochodně a v krátkosti potom za vedení prince Kamila Rohana bral se pěkně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seřaděný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pochodňový průvod osvětlenými ulicemi ze Staroměstského rynku Železnou ulicí ke sv. Havlu, kde první ovace složena Svatováclavskému výboru. Průvod ten, rozmnožený setninou měšťanské pěchoty, odtud bral se na Koňský trh, k hospodě „u zlaté husy“, kde provolána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„sláva 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Fasterovi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a dále u bytu předsedy Svatováclavského výboru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voIána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„sláva </a:t>
            </a:r>
            <a:r>
              <a:rPr lang="cs-CZ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Deymovi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Vojsko na novoměstské strážnici „u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Vunšviců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vstoupilo do zbraně, vzdávalo průvodu čest a bubnován „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jenerálmarš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“, když táhl k bytu arcivévody Karla Ferdinanda, který tehdy zastával místo komandujícího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jenerála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jemuž voláno ke cti 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„vivat arcivévoda“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 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4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D16D65-5AE1-4691-A823-D9949F995E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0E7D38-5371-4321-B77A-8AACEBD1D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3DF752-2504-4395-A6AE-986DE782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Divadelní kontexty roku 1848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232FC5-947C-47E4-A2CF-FC1EA3388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Dominantní pozice </a:t>
            </a:r>
            <a:r>
              <a:rPr lang="cs-CZ" sz="2000" b="1" dirty="0"/>
              <a:t>Stavovského divadla </a:t>
            </a:r>
            <a:r>
              <a:rPr lang="cs-CZ" sz="2000" dirty="0"/>
              <a:t>(založeno 1783)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1834: vznik Kajetánského divadla, existovalo do r. 1837 (více viz: </a:t>
            </a:r>
            <a:r>
              <a:rPr lang="cs-CZ" sz="2000" dirty="0">
                <a:hlinkClick r:id="rId2"/>
              </a:rPr>
              <a:t>http://encyklopedie.idu.cz/index.php/%C4%8Cesk%C3%A9_divadlo_v_Kajet%C3%A1nsk%C3%A9m_dom%C4%9B</a:t>
            </a:r>
            <a:r>
              <a:rPr lang="cs-CZ" sz="2000" dirty="0"/>
              <a:t>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1842: Nové divadlo v Růžové ulici (J. A. </a:t>
            </a:r>
            <a:r>
              <a:rPr lang="cs-CZ" sz="2000" dirty="0" err="1"/>
              <a:t>Stöger</a:t>
            </a:r>
            <a:r>
              <a:rPr lang="cs-CZ" sz="2000" dirty="0"/>
              <a:t>) (</a:t>
            </a:r>
            <a:r>
              <a:rPr lang="cs-CZ" sz="2000" dirty="0">
                <a:hlinkClick r:id="rId3"/>
              </a:rPr>
              <a:t>http://encyklopedie.idu.cz/</a:t>
            </a:r>
            <a:r>
              <a:rPr lang="cs-CZ" sz="2000" dirty="0" err="1">
                <a:hlinkClick r:id="rId3"/>
              </a:rPr>
              <a:t>index.php</a:t>
            </a:r>
            <a:r>
              <a:rPr lang="cs-CZ" sz="2000" dirty="0">
                <a:hlinkClick r:id="rId3"/>
              </a:rPr>
              <a:t>/Nov%C3%A9_divadlo_v_R%C5%AF%C5%BEov%C3%A9_ulici</a:t>
            </a:r>
            <a:r>
              <a:rPr lang="cs-CZ" sz="2000" dirty="0"/>
              <a:t>) 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1845: založení Měšťanské besedy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1849: založena Aréna ve </a:t>
            </a:r>
            <a:r>
              <a:rPr lang="cs-CZ" sz="2000" dirty="0" err="1"/>
              <a:t>Pštrosce</a:t>
            </a:r>
            <a:r>
              <a:rPr lang="cs-CZ" sz="2000" dirty="0"/>
              <a:t> (až tři tisíce diváků)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1851: J. K. Tyl opouští Prahu, 1856 umírá</a:t>
            </a:r>
          </a:p>
          <a:p>
            <a:pPr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1854: začátek vydávání překladů spisů W. Shakespeara (1864: 300. výročí narození)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102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F999FA-9F9E-469D-8F9E-5995CDAAC8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2E9F1B-FBA6-434D-903D-A0EB87653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7008AD-C754-40B2-981A-C1CB8192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Střetnutí koncepcí dvou osobností: Tyla a Kolára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3B6D8C-B1E9-4CD2-ADEC-E47F352A069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666000" y="1701505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J. K. Tyl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Lidové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Ansámblové herectví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Směřoval k lidovému publiku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Hrozila izolace od zahraničního vývoje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047868-B074-432B-974F-909D6942689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J. J. Kolár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Měšťanské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Individualistický přístup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Nároky na divadlo vycházející z divadelního provozu středoevropských divadel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2159478-0B75-48F3-83E5-9673E35F908F}"/>
              </a:ext>
            </a:extLst>
          </p:cNvPr>
          <p:cNvSpPr txBox="1"/>
          <p:nvPr/>
        </p:nvSpPr>
        <p:spPr>
          <a:xfrm>
            <a:off x="666000" y="4633275"/>
            <a:ext cx="10436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Společné: vědomí společenské zodpovědnosti</a:t>
            </a:r>
          </a:p>
          <a:p>
            <a:pPr algn="l"/>
            <a:r>
              <a:rPr lang="cs-CZ" sz="2800" dirty="0">
                <a:latin typeface="+mn-lt"/>
              </a:rPr>
              <a:t>Obě tendence se doplňovaly a měly ve své době smysl</a:t>
            </a:r>
          </a:p>
        </p:txBody>
      </p:sp>
    </p:spTree>
    <p:extLst>
      <p:ext uri="{BB962C8B-B14F-4D97-AF65-F5344CB8AC3E}">
        <p14:creationId xmlns:p14="http://schemas.microsoft.com/office/powerpoint/2010/main" val="29446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06E94D-C2DC-475C-9494-D727B098E0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39DAB2-DD74-453E-998D-997B6A219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D50D5E-E40A-4145-8AD6-2372BC381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857" y="384727"/>
            <a:ext cx="7241906" cy="540824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2A10E9-E5B5-4ACF-8955-79A87B0CF564}"/>
              </a:ext>
            </a:extLst>
          </p:cNvPr>
          <p:cNvSpPr txBox="1"/>
          <p:nvPr/>
        </p:nvSpPr>
        <p:spPr>
          <a:xfrm>
            <a:off x="8846049" y="1160980"/>
            <a:ext cx="2989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1841: spor mezi Tylem a Kolárem ohledně obsazení role Wernera ve stejnojmenné </a:t>
            </a:r>
            <a:r>
              <a:rPr lang="cs-CZ" sz="2000" dirty="0" err="1">
                <a:latin typeface="+mn-lt"/>
              </a:rPr>
              <a:t>Gutzkowově</a:t>
            </a:r>
            <a:r>
              <a:rPr lang="cs-CZ" sz="2000" dirty="0">
                <a:latin typeface="+mn-lt"/>
              </a:rPr>
              <a:t> hře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04430C5-03ED-48C2-B081-A31A7C91E77D}"/>
              </a:ext>
            </a:extLst>
          </p:cNvPr>
          <p:cNvSpPr txBox="1"/>
          <p:nvPr/>
        </p:nvSpPr>
        <p:spPr>
          <a:xfrm>
            <a:off x="8846049" y="3429000"/>
            <a:ext cx="2685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1845: ke kritice Tyla se přidává Havlíček Borovský: https://cs.wikisource.org/wiki/Posledn%C3%AD_%C4%8Cech_(Havl%C3%AD%C4%8Dek)</a:t>
            </a:r>
          </a:p>
        </p:txBody>
      </p:sp>
    </p:spTree>
    <p:extLst>
      <p:ext uri="{BB962C8B-B14F-4D97-AF65-F5344CB8AC3E}">
        <p14:creationId xmlns:p14="http://schemas.microsoft.com/office/powerpoint/2010/main" val="246894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0BA069-73B8-4AD4-8E39-D6AA40B5DB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2DB17D-111D-4E87-BF6A-25B465E08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2318386-70F0-4BD0-AAD0-8ABD45B3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Josef Jiří Kolár (1812–1896)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7589989-B803-4EB7-A211-F77DD481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930" y="497131"/>
            <a:ext cx="3559844" cy="52126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75FC44-6FF5-4B9A-AC2E-4B40AE45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39" y="1459252"/>
            <a:ext cx="2675852" cy="42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9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8F9D5A-2E56-44E4-AC7E-29662F75B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3F873B-8542-41FD-A518-C5FA8AAFD9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2B5CC8-CB34-464F-8CAB-350B64C0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Osvícenský vzdělanec a renesanční muž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CF7107-83AC-4746-840D-A1EE6508806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Univerzitní vzdělání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Literát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Překladatel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Dramatik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Herec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Režisér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B4DB180-E0B7-4F7F-AA33-8A466A5999F6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4836160" y="1487503"/>
            <a:ext cx="6757035" cy="4424569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B0ED587-41FB-4A93-BC78-A2922C84A98C}"/>
              </a:ext>
            </a:extLst>
          </p:cNvPr>
          <p:cNvSpPr txBox="1"/>
          <p:nvPr/>
        </p:nvSpPr>
        <p:spPr>
          <a:xfrm>
            <a:off x="4836160" y="6002100"/>
            <a:ext cx="439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O slávě herecké, s. 7.</a:t>
            </a:r>
          </a:p>
        </p:txBody>
      </p:sp>
    </p:spTree>
    <p:extLst>
      <p:ext uri="{BB962C8B-B14F-4D97-AF65-F5344CB8AC3E}">
        <p14:creationId xmlns:p14="http://schemas.microsoft.com/office/powerpoint/2010/main" val="386401767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1745</TotalTime>
  <Words>1262</Words>
  <Application>Microsoft Office PowerPoint</Application>
  <PresentationFormat>Širokoúhlá obrazovka</PresentationFormat>
  <Paragraphs>130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Tahoma</vt:lpstr>
      <vt:lpstr>Times New Roman</vt:lpstr>
      <vt:lpstr>Wingdings</vt:lpstr>
      <vt:lpstr>Prezentace_MU_CZ</vt:lpstr>
      <vt:lpstr>Proměna českého divadla ve druhé polovině 20. století</vt:lpstr>
      <vt:lpstr>Přehled témat kurzu</vt:lpstr>
      <vt:lpstr>Kontexty českého divadla kolem r. 1848</vt:lpstr>
      <vt:lpstr>Prezentace aplikace PowerPoint</vt:lpstr>
      <vt:lpstr>Divadelní kontexty roku 1848</vt:lpstr>
      <vt:lpstr>Střetnutí koncepcí dvou osobností: Tyla a Kolára</vt:lpstr>
      <vt:lpstr>Prezentace aplikace PowerPoint</vt:lpstr>
      <vt:lpstr>Josef Jiří Kolár (1812–1896)</vt:lpstr>
      <vt:lpstr>Osvícenský vzdělanec a renesanční muž</vt:lpstr>
      <vt:lpstr>Kolár překladatel</vt:lpstr>
      <vt:lpstr>Kolár dramatik</vt:lpstr>
      <vt:lpstr>Prezentace aplikace PowerPoint</vt:lpstr>
      <vt:lpstr>Kolár herec</vt:lpstr>
      <vt:lpstr>Anna Kolárová-Manetínská</vt:lpstr>
      <vt:lpstr>Doporučená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Proměna českého divadla ve druhé polovině 20. století</dc:title>
  <dc:creator>Iva Mikulová</dc:creator>
  <cp:lastModifiedBy>Iva Mikulová</cp:lastModifiedBy>
  <cp:revision>16</cp:revision>
  <cp:lastPrinted>1601-01-01T00:00:00Z</cp:lastPrinted>
  <dcterms:created xsi:type="dcterms:W3CDTF">2021-09-26T06:30:33Z</dcterms:created>
  <dcterms:modified xsi:type="dcterms:W3CDTF">2021-09-27T11:35:40Z</dcterms:modified>
</cp:coreProperties>
</file>