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59" r:id="rId4"/>
    <p:sldId id="258" r:id="rId5"/>
    <p:sldId id="261" r:id="rId6"/>
    <p:sldId id="262" r:id="rId7"/>
    <p:sldId id="263" r:id="rId8"/>
    <p:sldId id="264" r:id="rId9"/>
    <p:sldId id="257" r:id="rId10"/>
    <p:sldId id="270" r:id="rId11"/>
    <p:sldId id="267" r:id="rId12"/>
    <p:sldId id="268" r:id="rId13"/>
    <p:sldId id="265" r:id="rId14"/>
    <p:sldId id="266" r:id="rId15"/>
    <p:sldId id="26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>
        <p:scale>
          <a:sx n="60" d="100"/>
          <a:sy n="60" d="100"/>
        </p:scale>
        <p:origin x="836" y="1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„Boje o realismus“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Nejednoznačné přijetí realismu na českých jevištích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A87230-544E-43FC-B437-C8270257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01E97B-1565-44C1-91D6-C10A162E5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69C548-230F-4ABD-8592-D22188E2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Motivy, charakteristiky her s vesnickou tematikou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9602EB-37CB-4F26-83F0-DBEFF5BA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Vesnické prostředí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Nářečí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Lidová hudba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Sepjetí se slavností, tradicí</a:t>
            </a:r>
          </a:p>
          <a:p>
            <a:pPr marL="72000" indent="0">
              <a:lnSpc>
                <a:spcPts val="3000"/>
              </a:lnSpc>
              <a:buNone/>
            </a:pPr>
            <a:r>
              <a:rPr lang="cs-CZ" sz="2000" dirty="0"/>
              <a:t>Motivy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Vynucený sňatek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Vyprázdněná víra v Boha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Mezigenerační spory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Střet tradice a nového přístupu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Život vesnice jako determinant dění – stereotypy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48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49F9A-957D-461E-8AC7-36B4948AE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38EFA-EAC6-4744-8B2C-2AE5A1146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2C3302-E300-49AF-9D5C-0A2C6910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hry z vesnického prostředí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34DB97-6699-484C-85D6-B32FDF6A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L. Stroupežnický: </a:t>
            </a:r>
          </a:p>
          <a:p>
            <a:pPr marL="72000" indent="0">
              <a:buNone/>
            </a:pPr>
            <a:r>
              <a:rPr lang="cs-CZ" i="1" dirty="0"/>
              <a:t>Václav </a:t>
            </a:r>
            <a:r>
              <a:rPr lang="cs-CZ" i="1" dirty="0" err="1"/>
              <a:t>Hrobčický</a:t>
            </a:r>
            <a:r>
              <a:rPr lang="cs-CZ" i="1" dirty="0"/>
              <a:t> z Hrobčic </a:t>
            </a:r>
            <a:r>
              <a:rPr lang="cs-CZ" dirty="0"/>
              <a:t>(1889)</a:t>
            </a:r>
          </a:p>
          <a:p>
            <a:pPr marL="72000" indent="0">
              <a:buNone/>
            </a:pPr>
            <a:r>
              <a:rPr lang="cs-CZ" i="1" dirty="0"/>
              <a:t>Zkažená krev </a:t>
            </a:r>
            <a:r>
              <a:rPr lang="cs-CZ" dirty="0"/>
              <a:t>(1894)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J. </a:t>
            </a:r>
            <a:r>
              <a:rPr lang="cs-CZ" b="1" dirty="0"/>
              <a:t>Štolba</a:t>
            </a:r>
            <a:r>
              <a:rPr lang="cs-CZ" dirty="0"/>
              <a:t>: </a:t>
            </a:r>
            <a:r>
              <a:rPr lang="cs-CZ" i="1" dirty="0"/>
              <a:t>Závěť</a:t>
            </a:r>
            <a:r>
              <a:rPr lang="cs-CZ" dirty="0"/>
              <a:t> (1889)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F. A. </a:t>
            </a:r>
            <a:r>
              <a:rPr lang="cs-CZ" b="1" dirty="0"/>
              <a:t>Šubert</a:t>
            </a:r>
            <a:r>
              <a:rPr lang="cs-CZ" dirty="0"/>
              <a:t>: </a:t>
            </a:r>
            <a:r>
              <a:rPr lang="cs-CZ" i="1" dirty="0"/>
              <a:t>Velkostatkář</a:t>
            </a:r>
            <a:r>
              <a:rPr lang="cs-CZ" dirty="0"/>
              <a:t> (1890)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F. X. Svoboda: </a:t>
            </a:r>
          </a:p>
          <a:p>
            <a:pPr marL="72000" indent="0">
              <a:buNone/>
            </a:pPr>
            <a:r>
              <a:rPr lang="cs-CZ" i="1" dirty="0"/>
              <a:t>Márinka Válková </a:t>
            </a:r>
            <a:r>
              <a:rPr lang="cs-CZ" dirty="0"/>
              <a:t>(1889)</a:t>
            </a:r>
          </a:p>
          <a:p>
            <a:pPr marL="72000" indent="0">
              <a:buNone/>
            </a:pPr>
            <a:r>
              <a:rPr lang="cs-CZ" i="1" dirty="0"/>
              <a:t>Rozklad</a:t>
            </a:r>
            <a:r>
              <a:rPr lang="cs-CZ" dirty="0"/>
              <a:t> (1893)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64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22FF81-F2B2-48FF-A0B7-1F16788992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8F8CC-A96B-41EB-892D-58477554C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B3C4AB-BAA9-409D-8A16-357C0235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Dramata se sociální tematikou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F8A949-4E4A-495F-BA53-68ADB597C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Dělnická tematika</a:t>
            </a:r>
          </a:p>
          <a:p>
            <a:pPr marL="72000" indent="0">
              <a:buNone/>
            </a:pPr>
            <a:r>
              <a:rPr lang="cs-CZ" dirty="0"/>
              <a:t>M. A. Šimáček: </a:t>
            </a:r>
            <a:r>
              <a:rPr lang="cs-CZ" i="1" dirty="0"/>
              <a:t>Svět malých lidí </a:t>
            </a:r>
            <a:r>
              <a:rPr lang="cs-CZ" dirty="0"/>
              <a:t>(1890)</a:t>
            </a:r>
          </a:p>
          <a:p>
            <a:pPr marL="72000" indent="0">
              <a:buNone/>
            </a:pPr>
            <a:r>
              <a:rPr lang="cs-CZ" dirty="0"/>
              <a:t>F. A. Šubert: </a:t>
            </a:r>
            <a:r>
              <a:rPr lang="cs-CZ" i="1" dirty="0"/>
              <a:t>Drama čtyř chudých stěn </a:t>
            </a:r>
            <a:r>
              <a:rPr lang="cs-CZ" dirty="0"/>
              <a:t>(1893)</a:t>
            </a:r>
          </a:p>
          <a:p>
            <a:pPr marL="72000" indent="0">
              <a:buNone/>
            </a:pPr>
            <a:endParaRPr lang="cs-CZ" u="sng" dirty="0"/>
          </a:p>
          <a:p>
            <a:pPr marL="72000" indent="0">
              <a:buNone/>
            </a:pPr>
            <a:r>
              <a:rPr lang="cs-CZ" u="sng" dirty="0"/>
              <a:t>Městské prostředí</a:t>
            </a:r>
          </a:p>
          <a:p>
            <a:pPr marL="72000" indent="0">
              <a:buNone/>
            </a:pPr>
            <a:r>
              <a:rPr lang="cs-CZ" dirty="0" err="1"/>
              <a:t>Pippich</a:t>
            </a:r>
            <a:r>
              <a:rPr lang="cs-CZ" dirty="0"/>
              <a:t>: </a:t>
            </a:r>
            <a:r>
              <a:rPr lang="cs-CZ" i="1" dirty="0" err="1"/>
              <a:t>Slavoman</a:t>
            </a:r>
            <a:r>
              <a:rPr lang="cs-CZ" dirty="0"/>
              <a:t> (1890)</a:t>
            </a:r>
          </a:p>
          <a:p>
            <a:pPr marL="72000" indent="0">
              <a:buNone/>
            </a:pPr>
            <a:r>
              <a:rPr lang="cs-CZ" dirty="0"/>
              <a:t>Šubert: </a:t>
            </a:r>
            <a:r>
              <a:rPr lang="cs-CZ" i="1" dirty="0"/>
              <a:t>Praktikus</a:t>
            </a:r>
            <a:r>
              <a:rPr lang="cs-CZ" dirty="0"/>
              <a:t> (1888)</a:t>
            </a:r>
          </a:p>
          <a:p>
            <a:pPr marL="72000" indent="0">
              <a:buNone/>
            </a:pPr>
            <a:r>
              <a:rPr lang="cs-CZ" dirty="0"/>
              <a:t>Šimáček: </a:t>
            </a:r>
            <a:r>
              <a:rPr lang="cs-CZ" i="1" dirty="0"/>
              <a:t>Jiný vzduch </a:t>
            </a:r>
            <a:r>
              <a:rPr lang="cs-CZ" dirty="0"/>
              <a:t>(1894)</a:t>
            </a:r>
          </a:p>
          <a:p>
            <a:pPr marL="72000" indent="0">
              <a:buNone/>
            </a:pPr>
            <a:r>
              <a:rPr lang="cs-CZ" dirty="0"/>
              <a:t>F. X. Svoboda: </a:t>
            </a:r>
            <a:r>
              <a:rPr lang="cs-CZ" i="1" dirty="0"/>
              <a:t>Směry života </a:t>
            </a:r>
            <a:r>
              <a:rPr lang="cs-CZ" dirty="0"/>
              <a:t>(1892), </a:t>
            </a:r>
            <a:r>
              <a:rPr lang="cs-CZ" i="1" dirty="0"/>
              <a:t>Útok zisku </a:t>
            </a:r>
            <a:r>
              <a:rPr lang="cs-CZ" dirty="0"/>
              <a:t>(1893)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9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42CB9-C679-49E7-9EE3-1E42F3842A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9F410F-D605-4698-886B-D64143700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D26055-98C6-4E38-A9E6-4C2EFD8B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Dramatické autorky konce století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64F46C-55E8-47ED-84F1-AD59D9492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Eliška Krásnohorská</a:t>
            </a:r>
          </a:p>
          <a:p>
            <a:pPr marL="72000" indent="0">
              <a:buNone/>
            </a:pPr>
            <a:r>
              <a:rPr lang="cs-CZ" i="1" dirty="0"/>
              <a:t>Dědic ducha </a:t>
            </a:r>
            <a:r>
              <a:rPr lang="cs-CZ" dirty="0"/>
              <a:t>(1884)</a:t>
            </a:r>
          </a:p>
          <a:p>
            <a:pPr marL="72000" indent="0">
              <a:buNone/>
            </a:pPr>
            <a:r>
              <a:rPr lang="cs-CZ" i="1" dirty="0"/>
              <a:t>Kukačka</a:t>
            </a:r>
            <a:r>
              <a:rPr lang="cs-CZ" dirty="0"/>
              <a:t> (1897)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Božena Viková Kunětická</a:t>
            </a:r>
          </a:p>
          <a:p>
            <a:pPr marL="72000" indent="0">
              <a:buNone/>
            </a:pPr>
            <a:r>
              <a:rPr lang="cs-CZ" i="1" dirty="0"/>
              <a:t>V bludišti </a:t>
            </a:r>
            <a:r>
              <a:rPr lang="cs-CZ" dirty="0"/>
              <a:t>(1890)</a:t>
            </a:r>
          </a:p>
          <a:p>
            <a:pPr marL="72000" indent="0">
              <a:buNone/>
            </a:pPr>
            <a:r>
              <a:rPr lang="cs-CZ" i="1" dirty="0"/>
              <a:t>Sběratelka starožitností </a:t>
            </a:r>
            <a:r>
              <a:rPr lang="cs-CZ" dirty="0"/>
              <a:t>(1890)</a:t>
            </a:r>
          </a:p>
          <a:p>
            <a:pPr marL="72000" indent="0">
              <a:buNone/>
            </a:pPr>
            <a:r>
              <a:rPr lang="cs-CZ" i="1" dirty="0"/>
              <a:t>V jařmu </a:t>
            </a:r>
            <a:r>
              <a:rPr lang="cs-CZ" dirty="0"/>
              <a:t>(1897)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Růžena Jesenská</a:t>
            </a:r>
          </a:p>
          <a:p>
            <a:pPr marL="72000" indent="0">
              <a:buNone/>
            </a:pPr>
            <a:r>
              <a:rPr lang="cs-CZ" i="1" dirty="0"/>
              <a:t>V žití proudech </a:t>
            </a:r>
            <a:r>
              <a:rPr lang="cs-CZ" dirty="0"/>
              <a:t>(1893)</a:t>
            </a:r>
          </a:p>
        </p:txBody>
      </p:sp>
    </p:spTree>
    <p:extLst>
      <p:ext uri="{BB962C8B-B14F-4D97-AF65-F5344CB8AC3E}">
        <p14:creationId xmlns:p14="http://schemas.microsoft.com/office/powerpoint/2010/main" val="219172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CF8640-9C3A-4EAE-8E50-A92EBC0F4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BDBF55-63DC-460E-8545-06105985C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E15901-FA7D-4F05-8143-990345EC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F. X. Šalda o hře </a:t>
            </a:r>
            <a:r>
              <a:rPr lang="cs-CZ" i="1" dirty="0"/>
              <a:t>V žití proudech </a:t>
            </a:r>
            <a:r>
              <a:rPr lang="cs-CZ" dirty="0"/>
              <a:t>(1893)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452BF43-622C-4E31-A039-220C21F72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747" y="1752157"/>
            <a:ext cx="8000686" cy="4091954"/>
          </a:xfrm>
        </p:spPr>
      </p:pic>
    </p:spTree>
    <p:extLst>
      <p:ext uri="{BB962C8B-B14F-4D97-AF65-F5344CB8AC3E}">
        <p14:creationId xmlns:p14="http://schemas.microsoft.com/office/powerpoint/2010/main" val="236709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4838CC-D002-4679-AA6B-8DE713C94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2C580D-E85E-4FAD-A11B-7B2512F75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1596A3-A60F-4DC8-BF08-A75914E7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4D9329-0AF0-4FCF-B762-693EF2C96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Latzková</a:t>
            </a:r>
            <a:r>
              <a:rPr lang="cs-CZ" dirty="0"/>
              <a:t>, Klára. </a:t>
            </a:r>
            <a:r>
              <a:rPr lang="cs-CZ" i="1" dirty="0"/>
              <a:t>České realistické drama s venkovskou tématikou</a:t>
            </a:r>
            <a:r>
              <a:rPr lang="cs-CZ" dirty="0"/>
              <a:t>. Teorie a dějiny divadla, FF MU. Brno 2005. (dostupné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Veselý, Antonín. </a:t>
            </a:r>
            <a:r>
              <a:rPr lang="cs-CZ" i="1" dirty="0"/>
              <a:t>Dramatik František Adolf Šubert</a:t>
            </a:r>
            <a:r>
              <a:rPr lang="cs-CZ" dirty="0"/>
              <a:t>. Praha: Karolinu, 2015. (problematické </a:t>
            </a:r>
            <a:r>
              <a:rPr lang="cs-CZ" dirty="0" err="1"/>
              <a:t>nezdrojování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Šaldovy recenze – dostupné v </a:t>
            </a:r>
            <a:r>
              <a:rPr lang="cs-CZ" dirty="0" err="1"/>
              <a:t>eedici</a:t>
            </a:r>
            <a:r>
              <a:rPr lang="cs-CZ" dirty="0"/>
              <a:t> AV ÚČL, např. http://www.ucl.cas.cz/edicee/data/soubory/FXS/KP2/2.pdf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76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1E2B6F-54DC-48A3-854E-85290D25F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813EB2-4C50-4DCA-815E-6A1E18683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F82CD3-E90E-4C4F-AD09-6FA77720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O. Hostinský: </a:t>
            </a:r>
            <a:r>
              <a:rPr lang="cs-CZ" i="1" dirty="0"/>
              <a:t>O realismu uměleckém </a:t>
            </a:r>
            <a:r>
              <a:rPr lang="cs-CZ" dirty="0"/>
              <a:t>(1890)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4B584F-2A0F-48EB-B38F-84145DB7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935" y="1998002"/>
            <a:ext cx="10082679" cy="413999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1800" i="1" dirty="0"/>
              <a:t>„o realismu díla básnického nerozhoduje historická </a:t>
            </a:r>
            <a:r>
              <a:rPr lang="cs-CZ" sz="1800" i="1" dirty="0" err="1"/>
              <a:t>pověřenost</a:t>
            </a:r>
            <a:r>
              <a:rPr lang="cs-CZ" sz="1800" i="1" dirty="0"/>
              <a:t> toho, co se děje, nýbrž psychologická pravděpodobnost a přirozenost, jak se to děje. </a:t>
            </a:r>
            <a:r>
              <a:rPr lang="en-US" sz="1800" i="1" dirty="0"/>
              <a:t>[</a:t>
            </a:r>
            <a:r>
              <a:rPr lang="cs-CZ" sz="1800" i="1" dirty="0"/>
              <a:t>…</a:t>
            </a:r>
            <a:r>
              <a:rPr lang="en-US" sz="1800" i="1" dirty="0"/>
              <a:t>]</a:t>
            </a:r>
            <a:r>
              <a:rPr lang="cs-CZ" sz="1800" i="1" dirty="0"/>
              <a:t> Realismus umělecký není tedy dán historickou pravdivostí, tj. skutečností zobrazeného předmětu, ani osobní zkušeností umělcovou, nezakládá se výhradně na pravdě v nejvlastnějším slova toho smyslu, nýbrž na pravděpodobnosti obrazu.“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T201783o00"/>
              </a:rPr>
              <a:t>Po detailním studiu prostředí ale již umělec nemusí ve svém díle používat pouze události, které se opravdu staly, nemusí zobrazovat skutečné lidi, nemusí vykreslovat existující prostory. Nasbíraný reálný materiál má použít k tomu, aby vytvořil pravděpodobný obraz skutečnosti, ne aby popsal opravdový výsek života.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200744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E84FA0-B058-48C5-9746-08DAAB0483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9EA862-4E71-4D12-A5D1-FA02CEE1E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DEB5A4-093C-4BAA-8557-D658933F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Naši furianti</a:t>
            </a:r>
            <a:r>
              <a:rPr lang="cs-CZ" dirty="0"/>
              <a:t>, výběr z ohlasů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3F45ACE-8F94-4EA1-85D4-CC7A84A35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27" y="1627602"/>
            <a:ext cx="9421391" cy="4510398"/>
          </a:xfrm>
        </p:spPr>
      </p:pic>
    </p:spTree>
    <p:extLst>
      <p:ext uri="{BB962C8B-B14F-4D97-AF65-F5344CB8AC3E}">
        <p14:creationId xmlns:p14="http://schemas.microsoft.com/office/powerpoint/2010/main" val="5513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42A64F-E0A1-4836-80FB-AB925C1209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8EE4FF-73AD-417E-A6CE-EBD08C6CE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43EF9C-79DB-4166-A019-7DE9EEAC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Naši furianti</a:t>
            </a:r>
            <a:r>
              <a:rPr lang="cs-CZ" dirty="0"/>
              <a:t>, 1887, první provedení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B126CD-7F52-442B-92C7-FC747BCE2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732344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T201783o00"/>
              </a:rPr>
              <a:t>„Jeviště skoro vonělo vesnicí, podání vzorné. Veselohra byla provázena ouverturou a meziaktní hudbou Václava Červinky, na prostonárodních motivech zbudovanou. I tím se vyšlo vstříc jedné části obecenstva. A přesto hra náležitě nepronikla. Přátelé naturalismu</a:t>
            </a:r>
            <a:r>
              <a:rPr lang="cs-CZ" sz="1800" b="0" i="0" u="none" strike="noStrike" baseline="0" dirty="0">
                <a:latin typeface="TT201789o00"/>
              </a:rPr>
              <a:t> </a:t>
            </a:r>
            <a:r>
              <a:rPr lang="cs-CZ" sz="1800" b="0" i="0" u="none" strike="noStrike" baseline="0" dirty="0">
                <a:latin typeface="TT201783o00"/>
              </a:rPr>
              <a:t>byli uneseni, ale obecenstvu byla hra „sprostá“, „hrubá“ – kus všedního života venkovského, tak mistrně podaný, jemu nevoněl.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T201783o00"/>
              </a:rPr>
              <a:t>Zkrátka: premiéra měla valný úspěch – ale hra největší části obecenstva a kritiky se nelíbila. Dávala se pak při slabé účasti obecenstva, </a:t>
            </a:r>
            <a:r>
              <a:rPr lang="pl-PL" sz="1800" b="0" i="0" u="none" strike="noStrike" baseline="0" dirty="0">
                <a:latin typeface="TT201783o00"/>
              </a:rPr>
              <a:t>potom jakoby zapadla (…) </a:t>
            </a:r>
            <a:r>
              <a:rPr lang="pl-PL" sz="1800" b="0" i="0" u="none" strike="noStrike" baseline="0" dirty="0">
                <a:latin typeface="TT201784o00"/>
              </a:rPr>
              <a:t>Byla považována za celkem slušně propadlou</a:t>
            </a:r>
            <a:r>
              <a:rPr lang="pl-PL" sz="1800" b="0" i="0" u="none" strike="noStrike" baseline="0" dirty="0">
                <a:latin typeface="TT201783o00"/>
              </a:rPr>
              <a:t>.“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TT201783o00"/>
              </a:rPr>
              <a:t>(F. A. Šubert)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71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7A4ED4-AEDD-47FB-8409-840D75618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4E366-D7CB-4DF6-B663-98F803549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A0FCFC-B3D9-4D82-AF37-F1E12D88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Gazdina roba</a:t>
            </a:r>
            <a:r>
              <a:rPr lang="cs-CZ" dirty="0"/>
              <a:t>, 1889</a:t>
            </a:r>
            <a:endParaRPr lang="cs-CZ" i="1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A53A910-1218-46AB-961E-6ED7C7047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119" y="1704975"/>
            <a:ext cx="7753350" cy="41148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0A8A754-8FC8-40B4-B7C8-B539D418D710}"/>
              </a:ext>
            </a:extLst>
          </p:cNvPr>
          <p:cNvSpPr txBox="1"/>
          <p:nvPr/>
        </p:nvSpPr>
        <p:spPr>
          <a:xfrm>
            <a:off x="3134832" y="6058723"/>
            <a:ext cx="592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F. A. Šubert: </a:t>
            </a:r>
            <a:r>
              <a:rPr lang="cs-CZ" sz="1600" i="1" dirty="0">
                <a:latin typeface="+mn-lt"/>
              </a:rPr>
              <a:t>Dějiny Národního divadla v Praze</a:t>
            </a:r>
            <a:r>
              <a:rPr lang="cs-CZ" sz="1600" dirty="0">
                <a:latin typeface="+mn-lt"/>
              </a:rPr>
              <a:t>, 1908, s. 244</a:t>
            </a:r>
          </a:p>
        </p:txBody>
      </p:sp>
    </p:spTree>
    <p:extLst>
      <p:ext uri="{BB962C8B-B14F-4D97-AF65-F5344CB8AC3E}">
        <p14:creationId xmlns:p14="http://schemas.microsoft.com/office/powerpoint/2010/main" val="166046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FD600F-1192-4225-9E6F-64B3BA522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0ECC78-83D4-4902-98CF-8F547D2A6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DD2C37-36CE-4B88-AF0A-4208614D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Gazdina roba</a:t>
            </a:r>
            <a:r>
              <a:rPr lang="cs-CZ" dirty="0"/>
              <a:t>, 1889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134525-F435-4AC3-A2E7-EF990CA60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T201783o00"/>
              </a:rPr>
              <a:t>Celkově bylo ale drama hodnoceno spíše kladně a vstřícně. „Přijetí prvního slováckého dramatu bylo přímo bouřlivé.(…) Autorka byla hlučně volána po každém aktu a obdařena dvěma věnci (…) Zůstane vždy nemalou zásluhou spisovatelčinou, že uvedla na Národní divadlo svět nový a vděčný, plný zdravé, pravé poesie a ryze náš. A to znamená nejvíce.“ (</a:t>
            </a:r>
            <a:r>
              <a:rPr lang="cs-CZ" sz="1800" b="0" i="0" u="none" strike="noStrike" baseline="0" dirty="0">
                <a:latin typeface="TT201788o00"/>
              </a:rPr>
              <a:t>Světozor</a:t>
            </a:r>
            <a:r>
              <a:rPr lang="cs-CZ" sz="1800" b="0" i="0" u="none" strike="noStrike" baseline="0" dirty="0">
                <a:latin typeface="TT201783o00"/>
              </a:rPr>
              <a:t>, 1889: 624)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T201784o00"/>
              </a:rPr>
              <a:t>Realismus, třebas i tak mírný </a:t>
            </a:r>
            <a:r>
              <a:rPr lang="cs-CZ" sz="1800" b="0" i="0" u="none" strike="noStrike" baseline="0" dirty="0">
                <a:latin typeface="TT201783o00"/>
              </a:rPr>
              <a:t>jako je v </a:t>
            </a:r>
            <a:r>
              <a:rPr lang="cs-CZ" sz="1800" b="0" i="0" u="none" strike="noStrike" baseline="0" dirty="0">
                <a:latin typeface="TT201788o00"/>
              </a:rPr>
              <a:t>Gazdině robě</a:t>
            </a:r>
            <a:r>
              <a:rPr lang="cs-CZ" sz="1800" b="0" i="0" u="none" strike="noStrike" baseline="0" dirty="0">
                <a:latin typeface="TT201783o00"/>
              </a:rPr>
              <a:t>, naráží na jevišti </a:t>
            </a:r>
            <a:r>
              <a:rPr lang="cs-CZ" sz="1800" b="0" i="0" u="none" strike="noStrike" baseline="0" dirty="0" err="1">
                <a:latin typeface="TT201783o00"/>
              </a:rPr>
              <a:t>Nár</a:t>
            </a:r>
            <a:r>
              <a:rPr lang="cs-CZ" sz="1800" b="0" i="0" u="none" strike="noStrike" baseline="0" dirty="0">
                <a:latin typeface="TT201783o00"/>
              </a:rPr>
              <a:t>. divadla na značné obtíže. Zatím připomínáme překvapující věc, která ilustruje i naše slovanství: naše </a:t>
            </a:r>
            <a:r>
              <a:rPr lang="cs-CZ" sz="1800" b="0" i="0" u="none" strike="noStrike" baseline="0" dirty="0" err="1">
                <a:latin typeface="TT201783o00"/>
              </a:rPr>
              <a:t>Nár</a:t>
            </a:r>
            <a:r>
              <a:rPr lang="cs-CZ" sz="1800" b="0" i="0" u="none" strike="noStrike" baseline="0" dirty="0">
                <a:latin typeface="TT201783o00"/>
              </a:rPr>
              <a:t>. divadlo nemá české světnice! Obtíže herecké jsou jen důsledkem starší periody divadelní, kdy se hrávali jen králové a královny, nebo </a:t>
            </a:r>
            <a:r>
              <a:rPr lang="cs-CZ" sz="1800" b="0" i="0" u="none" strike="noStrike" baseline="0" dirty="0" err="1">
                <a:latin typeface="TT201783o00"/>
              </a:rPr>
              <a:t>takzv</a:t>
            </a:r>
            <a:r>
              <a:rPr lang="cs-CZ" sz="1800" b="0" i="0" u="none" strike="noStrike" baseline="0" dirty="0">
                <a:latin typeface="TT201783o00"/>
              </a:rPr>
              <a:t>. salonní kousky francouzské.“ (</a:t>
            </a:r>
            <a:r>
              <a:rPr lang="cs-CZ" sz="1800" b="0" i="0" u="none" strike="noStrike" baseline="0" dirty="0">
                <a:latin typeface="TT201788o00"/>
              </a:rPr>
              <a:t>Čas</a:t>
            </a:r>
            <a:r>
              <a:rPr lang="cs-CZ" sz="1800" b="0" i="0" u="none" strike="noStrike" baseline="0" dirty="0">
                <a:latin typeface="TT201783o00"/>
              </a:rPr>
              <a:t>, 1889: 770)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57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8476A-D84E-46C9-B04B-688D109C2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D24E29-C5DF-439C-B4F8-BEFD3BFC2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8B5A1B-D598-4F35-BA73-934D15D3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Jirásek: </a:t>
            </a:r>
            <a:r>
              <a:rPr lang="cs-CZ" i="1" dirty="0" err="1"/>
              <a:t>Vojnarka</a:t>
            </a:r>
            <a:r>
              <a:rPr lang="cs-CZ" dirty="0"/>
              <a:t>, 1890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DAFA01-B98F-4B6F-BD41-B8E797C3D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T201783o00"/>
              </a:rPr>
              <a:t>Půvab </a:t>
            </a:r>
            <a:r>
              <a:rPr lang="cs-CZ" sz="1800" b="0" i="0" u="none" strike="noStrike" baseline="0" dirty="0" err="1">
                <a:latin typeface="TT201788o00"/>
              </a:rPr>
              <a:t>Vojnarky</a:t>
            </a:r>
            <a:r>
              <a:rPr lang="cs-CZ" sz="1800" b="0" i="0" u="none" strike="noStrike" baseline="0" dirty="0">
                <a:latin typeface="TT201788o00"/>
              </a:rPr>
              <a:t> </a:t>
            </a:r>
            <a:r>
              <a:rPr lang="cs-CZ" sz="1800" b="0" i="0" u="none" strike="noStrike" baseline="0" dirty="0">
                <a:latin typeface="TT201783o00"/>
              </a:rPr>
              <a:t>(…) spočívá v nelíčeném ovzduší, v pravém českém životě našeho venkova, odkud autor děj vyloupl. Jako čerstvý vzduch zavanul na nás měšťáky ton i kolorit povídky venkovské. Ano povídka, chcete-li obrázek je </a:t>
            </a:r>
            <a:r>
              <a:rPr lang="pl-PL" sz="1800" b="0" i="0" u="none" strike="noStrike" baseline="0" dirty="0">
                <a:latin typeface="TT201783o00"/>
              </a:rPr>
              <a:t>to, nikoli drama, za to však venkoncem samorostlý a zdravý, třeba prostičký, postavy </a:t>
            </a:r>
            <a:r>
              <a:rPr lang="cs-CZ" sz="1800" b="0" i="0" u="none" strike="noStrike" baseline="0" dirty="0">
                <a:latin typeface="TT201783o00"/>
              </a:rPr>
              <a:t>charakteristické a typické, třeba ze života všedního.“ (</a:t>
            </a:r>
            <a:r>
              <a:rPr lang="cs-CZ" sz="1800" b="0" i="0" u="none" strike="noStrike" baseline="0" dirty="0">
                <a:latin typeface="TT201788o00"/>
              </a:rPr>
              <a:t>Čas, </a:t>
            </a:r>
            <a:r>
              <a:rPr lang="cs-CZ" sz="1800" b="0" i="0" u="none" strike="noStrike" baseline="0" dirty="0">
                <a:latin typeface="TT201783o00"/>
              </a:rPr>
              <a:t>1890: 409)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latin typeface="TT201783o00"/>
              </a:rPr>
              <a:t>„</a:t>
            </a:r>
            <a:r>
              <a:rPr lang="cs-CZ" sz="1800" b="0" i="0" u="none" strike="noStrike" baseline="0" dirty="0">
                <a:latin typeface="TT201784o00"/>
              </a:rPr>
              <a:t>Jirásek učinil děj poutavým</a:t>
            </a:r>
            <a:r>
              <a:rPr lang="cs-CZ" sz="1800" b="0" i="0" u="none" strike="noStrike" baseline="0" dirty="0">
                <a:latin typeface="TT201783o00"/>
              </a:rPr>
              <a:t>. Především jsou to plastické povahy kusu a hlavně charakteristika starého </a:t>
            </a:r>
            <a:r>
              <a:rPr lang="cs-CZ" sz="1800" b="0" i="0" u="none" strike="noStrike" baseline="0" dirty="0" err="1">
                <a:latin typeface="TT201783o00"/>
              </a:rPr>
              <a:t>Vojnara</a:t>
            </a:r>
            <a:r>
              <a:rPr lang="cs-CZ" sz="1800" b="0" i="0" u="none" strike="noStrike" baseline="0" dirty="0">
                <a:latin typeface="TT201783o00"/>
              </a:rPr>
              <a:t>, které diváka poutají. Zdařilá je i </a:t>
            </a:r>
            <a:r>
              <a:rPr lang="cs-CZ" sz="1800" b="0" i="0" u="none" strike="noStrike" baseline="0" dirty="0" err="1">
                <a:latin typeface="TT201783o00"/>
              </a:rPr>
              <a:t>Vojnarka</a:t>
            </a:r>
            <a:r>
              <a:rPr lang="cs-CZ" sz="1800" b="0" i="0" u="none" strike="noStrike" baseline="0" dirty="0">
                <a:latin typeface="TT201783o00"/>
              </a:rPr>
              <a:t>, pobožný lišák Hruška, hráči (Pštros a Sedláček); nad </a:t>
            </a:r>
            <a:r>
              <a:rPr lang="cs-CZ" sz="1800" b="0" i="0" u="none" strike="noStrike" baseline="0" dirty="0" err="1">
                <a:latin typeface="TT201783o00"/>
              </a:rPr>
              <a:t>Vojnara</a:t>
            </a:r>
            <a:r>
              <a:rPr lang="cs-CZ" sz="1800" b="0" i="0" u="none" strike="noStrike" baseline="0" dirty="0">
                <a:latin typeface="TT201783o00"/>
              </a:rPr>
              <a:t> sotva má p. </a:t>
            </a:r>
            <a:r>
              <a:rPr lang="cs-CZ" sz="1800" b="0" i="0" u="none" strike="noStrike" baseline="0" dirty="0" err="1">
                <a:latin typeface="TT201783o00"/>
              </a:rPr>
              <a:t>Šmaha</a:t>
            </a:r>
            <a:r>
              <a:rPr lang="cs-CZ" sz="1800" b="0" i="0" u="none" strike="noStrike" baseline="0" dirty="0">
                <a:latin typeface="TT201783o00"/>
              </a:rPr>
              <a:t> výbornější vesnické figury. Jediným konkurentem je snad z </a:t>
            </a:r>
            <a:r>
              <a:rPr lang="cs-CZ" sz="1800" b="0" i="0" u="none" strike="noStrike" baseline="0" dirty="0">
                <a:latin typeface="TT201788o00"/>
              </a:rPr>
              <a:t>Našich furiantů </a:t>
            </a:r>
            <a:r>
              <a:rPr lang="cs-CZ" sz="1800" b="0" i="0" u="none" strike="noStrike" baseline="0" dirty="0">
                <a:latin typeface="TT201783o00"/>
              </a:rPr>
              <a:t>jeho sedlák. Kyrysar</a:t>
            </a:r>
            <a:r>
              <a:rPr lang="cs-CZ" sz="1800" b="0" i="0" u="none" strike="noStrike" baseline="0" dirty="0">
                <a:latin typeface="TT201789o00"/>
              </a:rPr>
              <a:t> </a:t>
            </a:r>
            <a:r>
              <a:rPr lang="cs-CZ" sz="1800" b="0" i="0" u="none" strike="noStrike" baseline="0" dirty="0">
                <a:latin typeface="TT201783o00"/>
              </a:rPr>
              <a:t>p. </a:t>
            </a:r>
            <a:r>
              <a:rPr lang="cs-CZ" sz="1800" b="0" i="0" u="none" strike="noStrike" baseline="0" dirty="0" err="1">
                <a:latin typeface="TT201783o00"/>
              </a:rPr>
              <a:t>Slukovův</a:t>
            </a:r>
            <a:r>
              <a:rPr lang="cs-CZ" sz="1800" b="0" i="0" u="none" strike="noStrike" baseline="0" dirty="0">
                <a:latin typeface="TT201783o00"/>
              </a:rPr>
              <a:t> měl by býti v prvých dvou aktech líp podmalován, aby divák tušil, co se z něho vyloupne.“ (</a:t>
            </a:r>
            <a:r>
              <a:rPr lang="cs-CZ" sz="1800" b="0" i="0" u="none" strike="noStrike" baseline="0" dirty="0">
                <a:latin typeface="TT201788o00"/>
              </a:rPr>
              <a:t>Čas, </a:t>
            </a:r>
            <a:r>
              <a:rPr lang="cs-CZ" sz="1800" b="0" i="0" u="none" strike="noStrike" baseline="0" dirty="0">
                <a:latin typeface="TT201783o00"/>
              </a:rPr>
              <a:t>1890: 409-410)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02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597F26-48D7-4AA0-B66A-0A664708B9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9F9DA5-1542-4625-B01A-4EFCC6E0C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C78F5C-356E-4550-AF89-133EA15D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Její pastorkyňa</a:t>
            </a:r>
            <a:r>
              <a:rPr lang="cs-CZ" dirty="0"/>
              <a:t>, 1890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23F630-8B18-4496-A932-1C2E6E09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latin typeface="TT201783o00"/>
              </a:rPr>
              <a:t>Hlavním argumentem k odmítnutí dramatu je potom právě tato otevřenost, s níž G. Preissová zobrazuje i nejméně lichotivé situace z prostředí slováckého lidu. Obhájcem autorky i dramatu se stal opět časopis </a:t>
            </a:r>
            <a:r>
              <a:rPr lang="cs-CZ" sz="2000" b="0" i="0" u="none" strike="noStrike" baseline="0" dirty="0">
                <a:latin typeface="TT201788o00"/>
              </a:rPr>
              <a:t>Čas</a:t>
            </a:r>
            <a:r>
              <a:rPr lang="cs-CZ" sz="2000" b="0" i="0" u="none" strike="noStrike" baseline="0" dirty="0">
                <a:latin typeface="TT201783o00"/>
              </a:rPr>
              <a:t>, který se snažil dokazovat hodnotu a uměleckou sílu a oprávněnost hry: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latin typeface="TT201783o00"/>
              </a:rPr>
              <a:t>„Správa divadelní projevila velmi dobrý vkus, dávajíc </a:t>
            </a:r>
            <a:r>
              <a:rPr lang="cs-CZ" sz="2000" b="0" i="0" u="none" strike="noStrike" baseline="0" dirty="0">
                <a:latin typeface="TT201788o00"/>
              </a:rPr>
              <a:t>Pastorkyni </a:t>
            </a:r>
            <a:r>
              <a:rPr lang="cs-CZ" sz="2000" b="0" i="0" u="none" strike="noStrike" baseline="0" dirty="0">
                <a:latin typeface="TT201783o00"/>
              </a:rPr>
              <a:t>paní Preissové. Obecenstvo potvrzuje toto mínění úplně, zavrhujíc šmahem tu nízkost posuzování, které se dopustil referent </a:t>
            </a:r>
            <a:r>
              <a:rPr lang="cs-CZ" sz="2000" b="0" i="0" u="none" strike="noStrike" baseline="0" dirty="0">
                <a:latin typeface="TT201788o00"/>
              </a:rPr>
              <a:t>Politiky</a:t>
            </a:r>
            <a:r>
              <a:rPr lang="cs-CZ" sz="2000" b="0" i="0" u="none" strike="noStrike" baseline="0" dirty="0">
                <a:latin typeface="TT201783o00"/>
              </a:rPr>
              <a:t>, neostýchající se viniti </a:t>
            </a:r>
            <a:r>
              <a:rPr lang="cs-CZ" sz="2000" b="0" i="0" u="none" strike="noStrike" baseline="0" dirty="0">
                <a:latin typeface="TT201788o00"/>
              </a:rPr>
              <a:t>Pastorkyni </a:t>
            </a:r>
            <a:r>
              <a:rPr lang="cs-CZ" sz="2000" b="0" i="0" u="none" strike="noStrike" baseline="0" dirty="0">
                <a:latin typeface="TT201783o00"/>
              </a:rPr>
              <a:t>z nemravnosti! (…) Nám líbí se v </a:t>
            </a:r>
            <a:r>
              <a:rPr lang="cs-CZ" sz="2000" b="0" i="0" u="none" strike="noStrike" baseline="0" dirty="0">
                <a:latin typeface="TT201788o00"/>
              </a:rPr>
              <a:t>Pastorkyni </a:t>
            </a:r>
            <a:r>
              <a:rPr lang="cs-CZ" sz="2000" b="0" i="0" u="none" strike="noStrike" baseline="0" dirty="0">
                <a:latin typeface="TT201783o00"/>
              </a:rPr>
              <a:t>nehledání efektů, prostota a opravdovost; nemyslíme, že kus působí již svou slováckou exotikou, více látkou a způsobem řešení. Viděti přímo na obecenstvu, jak jest opravdově dojato – je to na naše poměry veliká zásluha. (</a:t>
            </a:r>
            <a:r>
              <a:rPr lang="cs-CZ" sz="2000" b="0" i="0" u="none" strike="noStrike" baseline="0" dirty="0">
                <a:latin typeface="TT201788o00"/>
              </a:rPr>
              <a:t>Čas, </a:t>
            </a:r>
            <a:r>
              <a:rPr lang="cs-CZ" sz="2000" b="0" i="0" u="none" strike="noStrike" baseline="0" dirty="0">
                <a:latin typeface="TT201783o00"/>
              </a:rPr>
              <a:t>1890: 747)</a:t>
            </a:r>
          </a:p>
        </p:txBody>
      </p:sp>
    </p:spTree>
    <p:extLst>
      <p:ext uri="{BB962C8B-B14F-4D97-AF65-F5344CB8AC3E}">
        <p14:creationId xmlns:p14="http://schemas.microsoft.com/office/powerpoint/2010/main" val="195098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ED3179-5531-4D42-A24A-1B2308B20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3DB234-C0D7-4027-950A-192F40894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E4DF01-EAB2-473C-9A46-DAD6C909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Brněnské uvedení </a:t>
            </a:r>
            <a:r>
              <a:rPr lang="cs-CZ" i="1" dirty="0"/>
              <a:t>Maryši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A4720CB-D615-4960-B7B4-9D8590D89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3897" y="1487150"/>
            <a:ext cx="4778578" cy="4425275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E4BE366-38AD-405E-8187-B07DA48302EA}"/>
              </a:ext>
            </a:extLst>
          </p:cNvPr>
          <p:cNvSpPr txBox="1"/>
          <p:nvPr/>
        </p:nvSpPr>
        <p:spPr>
          <a:xfrm>
            <a:off x="903767" y="1754372"/>
            <a:ext cx="3880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i="1" dirty="0">
                <a:latin typeface="Bodoni MT Condensed" panose="02070606080606020203" pitchFamily="18" charset="0"/>
              </a:rPr>
              <a:t>„Co je to za drama, kterému chybí poezie?“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27D64F1-ECB7-4904-A132-44161FA41A8C}"/>
              </a:ext>
            </a:extLst>
          </p:cNvPr>
          <p:cNvSpPr txBox="1"/>
          <p:nvPr/>
        </p:nvSpPr>
        <p:spPr>
          <a:xfrm>
            <a:off x="1160623" y="5117163"/>
            <a:ext cx="351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Lidové noviny, 30. 10. 1894, č. 247, s. 3.</a:t>
            </a:r>
          </a:p>
        </p:txBody>
      </p:sp>
    </p:spTree>
    <p:extLst>
      <p:ext uri="{BB962C8B-B14F-4D97-AF65-F5344CB8AC3E}">
        <p14:creationId xmlns:p14="http://schemas.microsoft.com/office/powerpoint/2010/main" val="7796872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oje o realismus" id="{2FF847C1-E42D-4659-A4FA-2E0769F436C3}" vid="{18265733-4CA7-4C3A-8D43-D60DA2EBE02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1103</Words>
  <Application>Microsoft Office PowerPoint</Application>
  <PresentationFormat>Širokoúhlá obrazovka</PresentationFormat>
  <Paragraphs>99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Bodoni MT Condensed</vt:lpstr>
      <vt:lpstr>Tahoma</vt:lpstr>
      <vt:lpstr>TT201783o00</vt:lpstr>
      <vt:lpstr>TT201784o00</vt:lpstr>
      <vt:lpstr>TT201788o00</vt:lpstr>
      <vt:lpstr>TT201789o00</vt:lpstr>
      <vt:lpstr>Wingdings</vt:lpstr>
      <vt:lpstr>Prezentace_MU_CZ</vt:lpstr>
      <vt:lpstr>„Boje o realismus“</vt:lpstr>
      <vt:lpstr>O. Hostinský: O realismu uměleckém (1890)</vt:lpstr>
      <vt:lpstr>Naši furianti, výběr z ohlasů</vt:lpstr>
      <vt:lpstr>Naši furianti, 1887, první provedení</vt:lpstr>
      <vt:lpstr>Gazdina roba, 1889</vt:lpstr>
      <vt:lpstr>Gazdina roba, 1889</vt:lpstr>
      <vt:lpstr>Jirásek: Vojnarka, 1890</vt:lpstr>
      <vt:lpstr>Její pastorkyňa, 1890</vt:lpstr>
      <vt:lpstr>Brněnské uvedení Maryši</vt:lpstr>
      <vt:lpstr>Motivy, charakteristiky her s vesnickou tematikou</vt:lpstr>
      <vt:lpstr>Další hry z vesnického prostředí</vt:lpstr>
      <vt:lpstr>Dramata se sociální tematikou</vt:lpstr>
      <vt:lpstr>Dramatické autorky konce století</vt:lpstr>
      <vt:lpstr>F. X. Šalda o hře V žití proudech (1893)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FF MU</dc:title>
  <dc:creator>Masarykova univerzita</dc:creator>
  <cp:lastModifiedBy>Iva Mikulová</cp:lastModifiedBy>
  <cp:revision>19</cp:revision>
  <cp:lastPrinted>1601-01-01T00:00:00Z</cp:lastPrinted>
  <dcterms:created xsi:type="dcterms:W3CDTF">2020-11-27T18:23:51Z</dcterms:created>
  <dcterms:modified xsi:type="dcterms:W3CDTF">2021-11-22T12:21:36Z</dcterms:modified>
</cp:coreProperties>
</file>