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7" r:id="rId3"/>
    <p:sldId id="268" r:id="rId4"/>
    <p:sldId id="260" r:id="rId5"/>
    <p:sldId id="264" r:id="rId6"/>
    <p:sldId id="257" r:id="rId7"/>
    <p:sldId id="258" r:id="rId8"/>
    <p:sldId id="266" r:id="rId9"/>
    <p:sldId id="265" r:id="rId10"/>
    <p:sldId id="259" r:id="rId11"/>
    <p:sldId id="263" r:id="rId12"/>
    <p:sldId id="262" r:id="rId13"/>
    <p:sldId id="269" r:id="rId14"/>
    <p:sldId id="261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63" d="100"/>
          <a:sy n="63" d="100"/>
        </p:scale>
        <p:origin x="728" y="6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gitalniknihovna.cz/mlp/periodical/uuid:1f31a334-abc3-4265-8765-80334e7f9e6b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yhudebnislovnik.cz/slovnik/heslo/?id=3877" TargetMode="External"/><Relationship Id="rId2" Type="http://schemas.openxmlformats.org/officeDocument/2006/relationships/hyperlink" Target="https://www.ceskyhudebnislovnik.cz/slovnik/heslo/?id=450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eskyhudebnislovnik.cz/slovnik/heslo/?id=4189" TargetMode="External"/><Relationship Id="rId4" Type="http://schemas.openxmlformats.org/officeDocument/2006/relationships/hyperlink" Target="https://www.ceskyhudebnislovnik.cz/slovnik/heslo/?id=5270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Česká operní tradice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Bedřich Smetana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07FE6E7-0126-4E73-A53C-FDDBE5D869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DA76D2-A489-4BC3-A042-DD84E5263A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459EAE9-E78F-438E-90E8-A7A68EA5E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268" y="378000"/>
            <a:ext cx="3753087" cy="544674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1E830E1-EE5D-4BD8-92BF-7941335F4191}"/>
              </a:ext>
            </a:extLst>
          </p:cNvPr>
          <p:cNvSpPr txBox="1"/>
          <p:nvPr/>
        </p:nvSpPr>
        <p:spPr>
          <a:xfrm>
            <a:off x="6191264" y="2105561"/>
            <a:ext cx="4897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+mn-lt"/>
              </a:rPr>
              <a:t>Kapelníci Mayer a Smetana dávají si takt.</a:t>
            </a:r>
          </a:p>
          <a:p>
            <a:pPr algn="l"/>
            <a:r>
              <a:rPr lang="cs-CZ" i="1" dirty="0">
                <a:latin typeface="+mn-lt"/>
              </a:rPr>
              <a:t>Humoristické listy</a:t>
            </a:r>
            <a:r>
              <a:rPr lang="cs-CZ" dirty="0">
                <a:latin typeface="+mn-lt"/>
              </a:rPr>
              <a:t>, 14. 3. 1874.</a:t>
            </a:r>
          </a:p>
        </p:txBody>
      </p:sp>
    </p:spTree>
    <p:extLst>
      <p:ext uri="{BB962C8B-B14F-4D97-AF65-F5344CB8AC3E}">
        <p14:creationId xmlns:p14="http://schemas.microsoft.com/office/powerpoint/2010/main" val="3602215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4C3952C-CD07-4E38-9D85-03D4D82E71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6FC83B-FD8D-42DD-B187-401A816EF0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57EE957-462C-4081-BAC1-854368E2A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Nerudovo zastání Smetany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96B5A59A-74F1-4D28-8DEE-8E8830953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999" y="1263028"/>
            <a:ext cx="6369649" cy="4863360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99BA748-F400-4C31-B23B-9AF0C26BA821}"/>
              </a:ext>
            </a:extLst>
          </p:cNvPr>
          <p:cNvSpPr txBox="1"/>
          <p:nvPr/>
        </p:nvSpPr>
        <p:spPr>
          <a:xfrm>
            <a:off x="8640000" y="2306320"/>
            <a:ext cx="2718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i="1" dirty="0">
                <a:latin typeface="+mn-lt"/>
              </a:rPr>
              <a:t>Národní listy</a:t>
            </a:r>
            <a:r>
              <a:rPr lang="cs-CZ" sz="2000" dirty="0">
                <a:latin typeface="+mn-lt"/>
              </a:rPr>
              <a:t>, 15. 12. 1872</a:t>
            </a:r>
          </a:p>
          <a:p>
            <a:pPr algn="l"/>
            <a:r>
              <a:rPr lang="cs-CZ" sz="2000" dirty="0">
                <a:latin typeface="+mn-lt"/>
              </a:rPr>
              <a:t>https://dnnt.mzk.cz/view/uuid:fa9262f7-435d-11dd-b505-00145e5790ea?page=uuid:8395a751-435f-11dd-b505-00145e5790ea</a:t>
            </a:r>
          </a:p>
        </p:txBody>
      </p:sp>
    </p:spTree>
    <p:extLst>
      <p:ext uri="{BB962C8B-B14F-4D97-AF65-F5344CB8AC3E}">
        <p14:creationId xmlns:p14="http://schemas.microsoft.com/office/powerpoint/2010/main" val="1123843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566328-C458-48AF-8E80-C10734742C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849662-5330-42C8-AF6C-726E714453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3BD0034-3E02-4D3A-9375-63F3BFEE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Dobová hudební periodika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07B601D-47EF-4EDF-B25E-F598B38A1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Časopis </a:t>
            </a:r>
            <a:r>
              <a:rPr lang="cs-CZ" i="1" dirty="0"/>
              <a:t>Dalibor</a:t>
            </a:r>
            <a:r>
              <a:rPr lang="cs-CZ" dirty="0"/>
              <a:t> https://bluemountain.princeton.edu/bluemtn/?a=d&amp;d=bmtnabd18740314-01.2.2&amp;e=-------en-20--1--txt-txIN-------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/>
              <a:t>Hudební listy </a:t>
            </a:r>
            <a:r>
              <a:rPr lang="cs-CZ" dirty="0"/>
              <a:t>(</a:t>
            </a:r>
            <a:r>
              <a:rPr lang="cs-CZ" dirty="0">
                <a:hlinkClick r:id="rId2"/>
              </a:rPr>
              <a:t>http://www.digitalniknihovna.cz/</a:t>
            </a:r>
            <a:r>
              <a:rPr lang="cs-CZ" dirty="0" err="1">
                <a:hlinkClick r:id="rId2"/>
              </a:rPr>
              <a:t>mlp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periodical</a:t>
            </a:r>
            <a:r>
              <a:rPr lang="cs-CZ" dirty="0">
                <a:hlinkClick r:id="rId2"/>
              </a:rPr>
              <a:t>/uuid:1f31a334-abc3-4265-8765-80334e7f9e6b</a:t>
            </a:r>
            <a:r>
              <a:rPr lang="cs-CZ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Text shrnující dobová hudební periodika: https://www.ripm.org/pdf/Introductions/HULintroor.pdf</a:t>
            </a:r>
          </a:p>
        </p:txBody>
      </p:sp>
    </p:spTree>
    <p:extLst>
      <p:ext uri="{BB962C8B-B14F-4D97-AF65-F5344CB8AC3E}">
        <p14:creationId xmlns:p14="http://schemas.microsoft.com/office/powerpoint/2010/main" val="3814136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B8903E0-6379-4ADD-8527-08FF4D5493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108691-0EB8-4FC5-8573-F1EDF72CCE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8AC4356-AB16-48D6-8DBE-0E9774B7F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r>
              <a:rPr lang="cs-CZ" dirty="0"/>
              <a:t>Otakar Hostinský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7CE2358-F7DC-4D76-880D-262C79760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36320"/>
            <a:ext cx="10753200" cy="4409600"/>
          </a:xfrm>
        </p:spPr>
        <p:txBody>
          <a:bodyPr/>
          <a:lstStyle/>
          <a:p>
            <a:pPr marL="72000" indent="0">
              <a:lnSpc>
                <a:spcPts val="2600"/>
              </a:lnSpc>
              <a:buNone/>
            </a:pPr>
            <a:r>
              <a:rPr lang="cs-CZ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první polovině sedmdesátých let se Hostinský věnoval především novinářské práci. Psal do několika časopisů různého politického i odborného zaměření. Politické dělení časopisů souviselo zejména s rozdělením českého politického myšlení na stranu staročeskou a stranu mladočeskou (osamostatnila se v roce 1874). Hostinský ovšem přispíval jak do staročeských novin (Politik, Pokrok), tak také později do nejvlivnějších novin mladočechů, Národních listů, aniž by se „politicky“ výrazněji přiklonil k jedné z těchto stran. Četné hudební kritiky po návratu do Prahy začal psát v časopisech </a:t>
            </a:r>
            <a:r>
              <a:rPr lang="cs-CZ" sz="1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Hudební listy</a:t>
            </a:r>
            <a:r>
              <a:rPr lang="cs-CZ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(1870–71), Pokrok (1872–74) a Politik (1872–73, německy). V roce 1873 se stal redaktorem časopisu </a:t>
            </a:r>
            <a:r>
              <a:rPr lang="cs-CZ" sz="1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Lumír</a:t>
            </a:r>
            <a:r>
              <a:rPr lang="cs-CZ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do kterého přispíval zejména estetickými studiemi. V roce 1873 také začal vycházet nový hudební časopis </a:t>
            </a:r>
            <a:r>
              <a:rPr lang="cs-CZ" sz="1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Dalibor</a:t>
            </a:r>
            <a:r>
              <a:rPr lang="cs-CZ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který vznikl jako reakce na situaci v časopise </a:t>
            </a:r>
            <a:r>
              <a:rPr lang="cs-CZ" sz="1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Hudební listy</a:t>
            </a:r>
            <a:r>
              <a:rPr lang="cs-CZ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v němž již několik let dominoval spor o podstatu Wagnerovy operní reformy a vyhrocená polemika v otázce směřování české opery, v němž se stala hlavním centrem kritik operní tvorba </a:t>
            </a:r>
            <a:r>
              <a:rPr lang="cs-CZ" sz="1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Bedřicha Smetany</a:t>
            </a:r>
            <a:r>
              <a:rPr lang="cs-CZ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(samotný název časopisu vzešel právě z vypjaté diskuse kolem </a:t>
            </a:r>
            <a:r>
              <a:rPr lang="cs-CZ" sz="1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Smetanovy</a:t>
            </a:r>
            <a:r>
              <a:rPr lang="cs-CZ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opery </a:t>
            </a:r>
            <a:r>
              <a:rPr lang="cs-CZ" sz="16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Dalibor</a:t>
            </a:r>
            <a:r>
              <a:rPr lang="cs-CZ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Hostinský zejména od premiéry </a:t>
            </a:r>
            <a:r>
              <a:rPr lang="cs-CZ" sz="1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Smetanova</a:t>
            </a:r>
            <a:r>
              <a:rPr lang="cs-CZ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16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Dalibora</a:t>
            </a:r>
            <a:r>
              <a:rPr lang="cs-CZ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(1868), která se stala pro řadu kritiků prototypem nenárodní opery, protože se v ní </a:t>
            </a:r>
            <a:r>
              <a:rPr lang="cs-CZ" sz="1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Smetana</a:t>
            </a:r>
            <a:r>
              <a:rPr lang="cs-CZ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příliš přidržuje Wagnerových estetických principů, začal se soustavnou obhajobou národní české opery i v rámci wagnerianismu sérií článků, </a:t>
            </a:r>
            <a:r>
              <a:rPr lang="cs-CZ" sz="16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Umění a národnost </a:t>
            </a:r>
            <a:r>
              <a:rPr lang="cs-CZ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(1869) a zejména </a:t>
            </a:r>
            <a:r>
              <a:rPr lang="cs-CZ" sz="16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Wagnerianismus a česká národní opera </a:t>
            </a:r>
            <a:r>
              <a:rPr lang="cs-CZ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(1870). Když se spor postupně převedl k problematice správné hudební deklamace, Hostinský do polemiky vstoupil studií </a:t>
            </a:r>
            <a:r>
              <a:rPr lang="cs-CZ" sz="16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Několik poznámek o českém slovu a zpěvu</a:t>
            </a:r>
            <a:r>
              <a:rPr lang="cs-CZ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Později tuto tematiku završil monografickou prací </a:t>
            </a:r>
            <a:r>
              <a:rPr lang="cs-CZ" sz="16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české deklamaci hudební</a:t>
            </a:r>
            <a:r>
              <a:rPr lang="cs-CZ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(1886), v níž argumentuje za přijetí přízvučné </a:t>
            </a:r>
            <a:r>
              <a:rPr lang="cs-CZ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prozódie</a:t>
            </a:r>
            <a:r>
              <a:rPr lang="cs-CZ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českého verše, z něhož musí vycházet také hudební deklamace.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AE04296-B7AA-4560-9867-6373183D3023}"/>
              </a:ext>
            </a:extLst>
          </p:cNvPr>
          <p:cNvSpPr txBox="1"/>
          <p:nvPr/>
        </p:nvSpPr>
        <p:spPr>
          <a:xfrm>
            <a:off x="4135120" y="6061612"/>
            <a:ext cx="699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dirty="0">
                <a:latin typeface="+mn-lt"/>
              </a:rPr>
              <a:t>https://www.ceskyhudebnislovnik.cz/slovnik/index.php?option=com_mdictionary&amp;task=record.record_print&amp;tmpl=component&amp;id=8235</a:t>
            </a:r>
          </a:p>
        </p:txBody>
      </p:sp>
    </p:spTree>
    <p:extLst>
      <p:ext uri="{BB962C8B-B14F-4D97-AF65-F5344CB8AC3E}">
        <p14:creationId xmlns:p14="http://schemas.microsoft.com/office/powerpoint/2010/main" val="2861470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9B282E1-69B5-4F63-8DF9-4F40E2A10E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4A0CE7-20CE-4BFE-9D08-448BF81ACE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DDF002E-A728-4CCC-A019-E44EC2E97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197F2AE-2799-42E1-AB8F-1C6E3C388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Hostinský, Otakar. </a:t>
            </a:r>
            <a:r>
              <a:rPr lang="cs-CZ" i="1" dirty="0"/>
              <a:t>Bedřich Smetana a jeho boj o moderní českou hudbu</a:t>
            </a:r>
            <a:r>
              <a:rPr lang="cs-CZ" dirty="0"/>
              <a:t>. Praha, 1901. (před. Wagnerianismus a česká národní opera (1870).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Helfert</a:t>
            </a:r>
            <a:r>
              <a:rPr lang="cs-CZ" dirty="0"/>
              <a:t>, Vladimír. </a:t>
            </a:r>
            <a:r>
              <a:rPr lang="cs-CZ" i="1" dirty="0"/>
              <a:t>Česká moderní hudba</a:t>
            </a:r>
            <a:r>
              <a:rPr lang="cs-CZ" dirty="0"/>
              <a:t>. Olomouc: Index, 1936.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/>
              <a:t>Hudební listy </a:t>
            </a:r>
            <a:r>
              <a:rPr lang="cs-CZ" dirty="0"/>
              <a:t>(od r. 1870)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Teichman, Josef. </a:t>
            </a:r>
            <a:r>
              <a:rPr lang="cs-CZ" i="1" dirty="0"/>
              <a:t>Bedřich Smetana – život a dílo</a:t>
            </a:r>
            <a:r>
              <a:rPr lang="cs-CZ" dirty="0"/>
              <a:t>. Praha: Orbis, 1946.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8009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2D9ADD6-75A9-47FA-A293-57AB7D468F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107C1D-968C-4C12-8901-A92B59D1FB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7F4F8F0-2905-4988-A00C-D7A1E2318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020" y="538670"/>
            <a:ext cx="4796826" cy="581533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FB86C80-66EB-4CFC-A5F3-598E0093FBE7}"/>
              </a:ext>
            </a:extLst>
          </p:cNvPr>
          <p:cNvSpPr txBox="1"/>
          <p:nvPr/>
        </p:nvSpPr>
        <p:spPr>
          <a:xfrm>
            <a:off x="666000" y="1757680"/>
            <a:ext cx="304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Bedřich Smetana</a:t>
            </a:r>
          </a:p>
          <a:p>
            <a:pPr algn="l"/>
            <a:r>
              <a:rPr lang="cs-CZ" sz="2800" dirty="0">
                <a:latin typeface="+mn-lt"/>
              </a:rPr>
              <a:t>(1824–1884)</a:t>
            </a:r>
          </a:p>
        </p:txBody>
      </p:sp>
    </p:spTree>
    <p:extLst>
      <p:ext uri="{BB962C8B-B14F-4D97-AF65-F5344CB8AC3E}">
        <p14:creationId xmlns:p14="http://schemas.microsoft.com/office/powerpoint/2010/main" val="2673100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7A3546-3E53-4A11-BE02-924C536AB8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CF9B1A-F2F2-4BBA-AC72-E03292F88C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46BE922-4182-4D25-99D6-FD060C7F2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Bedřich Smetana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B31E01A-BB35-4466-AFE4-95C665409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Označován za zakladatele moderní české národní hudby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Hudební skladatel období romantismu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První kapelník Prozatímního divadla (1866</a:t>
            </a:r>
            <a:r>
              <a:rPr lang="cs-CZ" sz="2400" dirty="0">
                <a:latin typeface="+mn-lt"/>
              </a:rPr>
              <a:t>–</a:t>
            </a:r>
            <a:r>
              <a:rPr lang="cs-CZ" sz="2400" dirty="0"/>
              <a:t>1874)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Česká národní opera – osm dokončených oper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Cyklus symfonických básní </a:t>
            </a:r>
            <a:r>
              <a:rPr lang="cs-CZ" sz="2400" i="1" dirty="0"/>
              <a:t>Má vlast </a:t>
            </a:r>
            <a:r>
              <a:rPr lang="cs-CZ" sz="2400" dirty="0"/>
              <a:t>a smyčcový kvartet č.1 e moll </a:t>
            </a:r>
            <a:r>
              <a:rPr lang="cs-CZ" sz="2400" i="1" dirty="0"/>
              <a:t>Z mého života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Spoluzakladatel Umělecké besedy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Člen mladočeské frakce Národní strany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Inspirace Franzem </a:t>
            </a:r>
            <a:r>
              <a:rPr lang="cs-CZ" sz="2400" dirty="0" err="1"/>
              <a:t>Lisztem</a:t>
            </a:r>
            <a:r>
              <a:rPr lang="cs-CZ" sz="2400" dirty="0"/>
              <a:t>, skladateli období romantismu, Richardem Wagnerem</a:t>
            </a:r>
          </a:p>
        </p:txBody>
      </p:sp>
    </p:spTree>
    <p:extLst>
      <p:ext uri="{BB962C8B-B14F-4D97-AF65-F5344CB8AC3E}">
        <p14:creationId xmlns:p14="http://schemas.microsoft.com/office/powerpoint/2010/main" val="3707584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BF4C2C-6A42-4C2F-BA5B-42BE8774D0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EACA93-866F-406A-91BC-0BB2255A5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CADDCD4-91EA-49D6-AF3B-E8728AB23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184" y="378000"/>
            <a:ext cx="7081632" cy="565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51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087B3E4-7192-4C65-AB8B-047E6F970A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2F0794-FD5F-4ADC-85AD-FA059092B6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23617B-5D48-40CA-912D-756F8F81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Smetanismus</a:t>
            </a:r>
            <a:r>
              <a:rPr lang="cs-CZ" dirty="0"/>
              <a:t> / smetanovský styl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03E7147-1176-4D07-A2F3-7833B1501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Smetana je tradičně označován za zakladatele české národní hudby.</a:t>
            </a:r>
          </a:p>
          <a:p>
            <a:pPr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Smetanovský, tj. sloučení </a:t>
            </a:r>
            <a:r>
              <a:rPr lang="cs-CZ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melodijích</a:t>
            </a:r>
            <a:r>
              <a:rPr lang="cs-CZ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i </a:t>
            </a:r>
            <a:r>
              <a:rPr lang="cs-CZ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jednodušejších</a:t>
            </a:r>
            <a:r>
              <a:rPr lang="cs-CZ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vždy svědomitě volenou </a:t>
            </a:r>
            <a:r>
              <a:rPr lang="cs-CZ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harmonisaci</a:t>
            </a:r>
            <a:r>
              <a:rPr lang="cs-CZ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promyšleným plánem a ve stavbě, </a:t>
            </a:r>
            <a:r>
              <a:rPr lang="cs-CZ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souvyslosti</a:t>
            </a:r>
            <a:r>
              <a:rPr lang="cs-CZ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jednotě celé opery, jako jedná velká </a:t>
            </a:r>
            <a:r>
              <a:rPr lang="cs-CZ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synfonie</a:t>
            </a:r>
            <a:r>
              <a:rPr lang="cs-CZ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arcit</a:t>
            </a:r>
            <a:r>
              <a:rPr lang="cs-CZ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zde – co je </a:t>
            </a:r>
            <a:r>
              <a:rPr lang="cs-CZ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nejhlavnejší</a:t>
            </a:r>
            <a:r>
              <a:rPr lang="cs-CZ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s textem spojená.“</a:t>
            </a:r>
          </a:p>
          <a:p>
            <a:pPr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Vlivy: romantismus (Chopin, </a:t>
            </a:r>
            <a:r>
              <a:rPr lang="cs-CZ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Schumann</a:t>
            </a:r>
            <a:r>
              <a:rPr lang="cs-CZ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novoromantismus </a:t>
            </a:r>
            <a:r>
              <a:rPr lang="cs-CZ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Liszt</a:t>
            </a:r>
            <a:r>
              <a:rPr lang="cs-CZ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vliv Wagnera</a:t>
            </a:r>
          </a:p>
          <a:p>
            <a:pPr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Osobní hudební výraz</a:t>
            </a:r>
          </a:p>
          <a:p>
            <a:pPr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Zásada dramatické pravdivosti (od Wagnera)</a:t>
            </a:r>
          </a:p>
          <a:p>
            <a:pPr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Promýšlení uměleckého organismu</a:t>
            </a:r>
          </a:p>
          <a:p>
            <a:pPr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Aby česká opera měla všechny znaky velikosti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61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B2109E6-ADBA-4B3F-910B-ADCEB5EC59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4EEBF5-DDE0-4AA5-BB2B-327231BE25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D178FB-95DD-40CA-AF5F-8086813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6686640" cy="451576"/>
          </a:xfrm>
        </p:spPr>
        <p:txBody>
          <a:bodyPr/>
          <a:lstStyle/>
          <a:p>
            <a:r>
              <a:rPr lang="cs-CZ" sz="2400" dirty="0"/>
              <a:t>Veřejný život hudební v Praze, </a:t>
            </a:r>
            <a:r>
              <a:rPr lang="cs-CZ" sz="2400" i="1" dirty="0"/>
              <a:t>Národní listy</a:t>
            </a:r>
            <a:r>
              <a:rPr lang="cs-CZ" sz="2400" dirty="0"/>
              <a:t>, 24. 6. 1864, autor B. Smetana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31B96B4-717C-44F3-AE8A-F1EC48C13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978" y="1816974"/>
            <a:ext cx="4367094" cy="409610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4ACCCB3-BE3B-4607-9D36-ED734A133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441" y="2448468"/>
            <a:ext cx="4258800" cy="311125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D00C24C-5575-4E97-BB58-DABB41F8986A}"/>
              </a:ext>
            </a:extLst>
          </p:cNvPr>
          <p:cNvSpPr txBox="1"/>
          <p:nvPr/>
        </p:nvSpPr>
        <p:spPr>
          <a:xfrm>
            <a:off x="4246880" y="5963920"/>
            <a:ext cx="5648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dirty="0">
                <a:latin typeface="+mn-lt"/>
              </a:rPr>
              <a:t>https://dnnt.mzk.cz/view/uuid:b8b397fe-435d-11dd-b505-00145e5790ea?page=uuid:ec9928a8-435e-11dd-b505-00145e5790ea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D749B6-E805-403B-A6C7-99A92B7CE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367" y="804162"/>
            <a:ext cx="4282633" cy="138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9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2E6D6E-CC33-45E4-A53A-5CAFFD3BE4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008DC7-1431-49A6-B148-02CB42AEF1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B7BEBFF-3E87-4F0D-9A4C-B5D76C7DF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Wagnerianismus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FE2690B-AE53-40A9-9047-76579EEC0F09}"/>
              </a:ext>
            </a:extLst>
          </p:cNvPr>
          <p:cNvSpPr txBox="1"/>
          <p:nvPr/>
        </p:nvSpPr>
        <p:spPr>
          <a:xfrm>
            <a:off x="666000" y="1659880"/>
            <a:ext cx="106420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/>
              <a:t>„Já nepadělám skladatele slovutného žádného, já jen se obdivuju velikosti jejich, a vše přijímám pro sebe, co uznám za dobré a krásné v umění, a především pravdivé. Vy to už dávno u mně znáte, ale jiní to nevědí, a </a:t>
            </a:r>
            <a:r>
              <a:rPr lang="cs-CZ" sz="1800" dirty="0" err="1"/>
              <a:t>myslejí</a:t>
            </a:r>
            <a:r>
              <a:rPr lang="cs-CZ" sz="1800" dirty="0"/>
              <a:t>, že zavádím Wagnerismus!!! Mám dost co dělat ze </a:t>
            </a:r>
            <a:r>
              <a:rPr lang="cs-CZ" sz="1800" dirty="0" err="1"/>
              <a:t>Smetanismem</a:t>
            </a:r>
            <a:r>
              <a:rPr lang="cs-CZ" sz="1800" dirty="0"/>
              <a:t>, jen když ten sloh je </a:t>
            </a:r>
            <a:r>
              <a:rPr lang="cs-CZ" sz="1800" dirty="0" err="1"/>
              <a:t>poctivej</a:t>
            </a:r>
            <a:r>
              <a:rPr lang="cs-CZ" sz="1800" dirty="0"/>
              <a:t>!“ (B. Smetana)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BE35CC7-2C80-433B-9BFE-1529844465AA}"/>
              </a:ext>
            </a:extLst>
          </p:cNvPr>
          <p:cNvSpPr txBox="1"/>
          <p:nvPr/>
        </p:nvSpPr>
        <p:spPr>
          <a:xfrm>
            <a:off x="666000" y="4788216"/>
            <a:ext cx="1046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1" dirty="0">
                <a:latin typeface="+mn-lt"/>
              </a:rPr>
              <a:t>Otakar Hostinský: Bedřich Smetana a jeho boj o moderní českou hudbu/V. Wagnerianismus a česká národní opera</a:t>
            </a:r>
          </a:p>
          <a:p>
            <a:pPr algn="l"/>
            <a:r>
              <a:rPr lang="cs-CZ" sz="1600" dirty="0">
                <a:latin typeface="+mn-lt"/>
              </a:rPr>
              <a:t>https://cs.wikisource.org/wiki/Bed%C5%99ich_Smetana_a_jeho_boj_o_modern%C3%AD_%C4%8Deskou_hudbu/V._Wagnerianismus_a_%C4%8Desk%C3%A1_n%C3%A1rodn%C3%AD_opera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316840C-F06C-49C1-81DB-AF803894BC66}"/>
              </a:ext>
            </a:extLst>
          </p:cNvPr>
          <p:cNvSpPr txBox="1"/>
          <p:nvPr/>
        </p:nvSpPr>
        <p:spPr>
          <a:xfrm>
            <a:off x="720000" y="3316381"/>
            <a:ext cx="1106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musíme Wagnerem </a:t>
            </a:r>
            <a:r>
              <a:rPr lang="cs-CZ" sz="20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spůsobený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pokrok na poli hudby dramatické úplně si přisvojiti; vždyť »Wagnerianismus« není onou ukrutnou a hrůzyplnou, národnost naši opery pohlcující a celé umění otravující příšerou, jakou by ho tak rádi – alespoň v očích obecenstva – učinili naši </a:t>
            </a:r>
            <a:r>
              <a:rPr lang="cs-CZ" sz="20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Italianissimi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- – (O. Hostinský)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830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C8D41F7-780A-4616-A07D-7CFF299EEE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F80DAD-DED2-498B-BBC6-88DB5834E1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463EA2E-A69A-4C97-9749-C50A1B71B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to znamená národní?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BA062BC-235A-4183-BD3E-899925B9A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b="1" dirty="0"/>
              <a:t>A proč se tedy v případě tvorby českých operních skladatelů nejedná o pouhé napodobování Wagnera? (podle O. Hostinského)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Máme však známku neomylnou, zcela určitou, která jest takořka symbolem, ba v mnohém ohledu i podstatou národnosti: totiž </a:t>
            </a:r>
            <a:r>
              <a:rPr lang="cs-CZ" sz="1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mateřskou řeč</a:t>
            </a:r>
            <a:r>
              <a:rPr lang="cs-CZ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Kdo jí mluví tak jako my, kdo se k ní přiznává, jako k své řeči mateřské, ten jest našincem, kdo se jí zříká, odštěpuje se od národa samého, jest odpadlíkem, odrodilcem. Hájíme-li svoje práva národní, hájíme především svůj jazyk, neboť všude platí: Národy nehasnou, dokud jazyk žije. A to jest docela pochopitelně a přirozené; řeč jest nejvlastnější dílo bytosti lidské, bezprostřední plod povahy národní; jednak výhradní majetek pouze toho neb onoho jistého národu, jinak ale i celému národu společný.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811553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F0DA546-352A-4BF1-8D08-415A60F50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63ECEDA-569E-4224-BA49-61DF48D889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3673012-D17B-4463-BC78-972A5D4EC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Eliška Krásnohorská o wagnerismu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58B4304-4507-4F53-A966-C3660931B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Kdekoliv osobní nepřízeň chce někomu býti škodná, záminku si vždycky nalezne. I proti Smetanovi nalezla se zbraň, a tou byla výčitka němectví, wagnerianismu, kteroužto se provedlo tolik veřejných i soukromých, tragikomických šermů, </a:t>
            </a:r>
            <a:r>
              <a:rPr lang="cs-CZ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žeť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věru div, kterak i dosud téže opotřebované, </a:t>
            </a:r>
            <a:r>
              <a:rPr lang="cs-CZ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štěrbovaté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zbraně mnohý hudební Don </a:t>
            </a:r>
            <a:r>
              <a:rPr lang="cs-CZ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Quixote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 tak rytířskou zálibou může používati. Naháněly se obecenstvu strašáky, že by Smetana české divadlo poněmčil, skrz naskrz </a:t>
            </a:r>
            <a:r>
              <a:rPr lang="cs-CZ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zwagneřil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 že se jemu za tou příčinou kapelnická taktovka nesmí svěřiti. Nicméně byla Smetanova povolaná </a:t>
            </a:r>
            <a:r>
              <a:rPr lang="cs-CZ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spůsobilost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tak nade všecku pochybnost </a:t>
            </a:r>
            <a:r>
              <a:rPr lang="cs-CZ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povznešena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že přes osobní nechuť, jak již praveno, po katastrofě pruské války r. 1866 řízení české opery mu odevzdáno co muži nejschopnějšímu k regeneraci otřeseného a ohroženého jejího života.</a:t>
            </a:r>
            <a:endParaRPr lang="cs-CZ" sz="2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9C9483F-04B5-4993-B533-8DFA7DEC2789}"/>
              </a:ext>
            </a:extLst>
          </p:cNvPr>
          <p:cNvSpPr txBox="1"/>
          <p:nvPr/>
        </p:nvSpPr>
        <p:spPr>
          <a:xfrm>
            <a:off x="2194560" y="6058723"/>
            <a:ext cx="981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dirty="0">
                <a:latin typeface="+mn-lt"/>
              </a:rPr>
              <a:t>https://cs.wikisource.org/wiki/Bed%C5%99ich_Smetana_(Kr%C3%A1snohorsk%C3%A1)</a:t>
            </a:r>
          </a:p>
        </p:txBody>
      </p:sp>
    </p:spTree>
    <p:extLst>
      <p:ext uri="{BB962C8B-B14F-4D97-AF65-F5344CB8AC3E}">
        <p14:creationId xmlns:p14="http://schemas.microsoft.com/office/powerpoint/2010/main" val="51634749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Česká operní tradice" id="{FC50AAF7-7614-45EB-9779-933F7A61E5F8}" vid="{79B4B550-5D32-4597-AAE0-23730B027CD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2623</TotalTime>
  <Words>1291</Words>
  <Application>Microsoft Office PowerPoint</Application>
  <PresentationFormat>Širokoúhlá obrazovka</PresentationFormat>
  <Paragraphs>79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Tahoma</vt:lpstr>
      <vt:lpstr>Times New Roman</vt:lpstr>
      <vt:lpstr>Wingdings</vt:lpstr>
      <vt:lpstr>Prezentace_MU_CZ</vt:lpstr>
      <vt:lpstr>Česká operní tradice</vt:lpstr>
      <vt:lpstr>Prezentace aplikace PowerPoint</vt:lpstr>
      <vt:lpstr>Bedřich Smetana</vt:lpstr>
      <vt:lpstr>Prezentace aplikace PowerPoint</vt:lpstr>
      <vt:lpstr>Smetanismus / smetanovský styl</vt:lpstr>
      <vt:lpstr>Veřejný život hudební v Praze, Národní listy, 24. 6. 1864, autor B. Smetana</vt:lpstr>
      <vt:lpstr>Wagnerianismus</vt:lpstr>
      <vt:lpstr>Co to znamená národní?</vt:lpstr>
      <vt:lpstr>Eliška Krásnohorská o wagnerismu </vt:lpstr>
      <vt:lpstr>Prezentace aplikace PowerPoint</vt:lpstr>
      <vt:lpstr>Nerudovo zastání Smetany</vt:lpstr>
      <vt:lpstr>Dobová hudební periodika</vt:lpstr>
      <vt:lpstr>Otakar Hostinský</vt:lpstr>
      <vt:lpstr>Doporučená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FF MU</dc:title>
  <dc:creator>Masarykova univerzita</dc:creator>
  <cp:lastModifiedBy>Iva Mikulová</cp:lastModifiedBy>
  <cp:revision>30</cp:revision>
  <cp:lastPrinted>1601-01-01T00:00:00Z</cp:lastPrinted>
  <dcterms:created xsi:type="dcterms:W3CDTF">2020-11-27T18:23:51Z</dcterms:created>
  <dcterms:modified xsi:type="dcterms:W3CDTF">2021-10-25T11:28:00Z</dcterms:modified>
</cp:coreProperties>
</file>