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>
        <p:scale>
          <a:sx n="60" d="100"/>
          <a:sy n="60" d="100"/>
        </p:scale>
        <p:origin x="120" y="1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8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František Karel Kolár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Herec, výtvarník, karikaturista, režisér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40CABF-1EB6-428D-9963-D51D07B89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A7F0AE-322B-4EE0-B3EE-79CEC720B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898D45-8AB9-4785-B132-BE2E8D16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karikatur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3DAE9A-F094-49B8-AE21-0507C840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 r. 1858 (rok založení listů) přispíval do Humoristických listů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Kritika maloměšťáků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Dvě staropražské figurky: </a:t>
            </a:r>
            <a:r>
              <a:rPr lang="cs-CZ" dirty="0" err="1"/>
              <a:t>biřtlář</a:t>
            </a:r>
            <a:r>
              <a:rPr lang="cs-CZ" dirty="0"/>
              <a:t> (párkař) a </a:t>
            </a:r>
            <a:r>
              <a:rPr lang="cs-CZ" dirty="0" err="1"/>
              <a:t>preclíkář</a:t>
            </a:r>
            <a:r>
              <a:rPr lang="cs-CZ" dirty="0"/>
              <a:t> (komentovaly mezinárodní situaci)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1862: Loupežníci na zemském divadle (tematizace podmínek českých herců ve Stavovském divadle)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Kritika obecenstva, které nechodí do divadla a raději popíjí chmelovinu (Všedního dne v pražském divadle, 1867)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Také karikatury politické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88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7740C8-B73F-48C0-A408-FABC9612B5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2502A4-3DFF-4BD4-8D1F-6C29C2BA3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C45D49-75BD-4E19-9CEE-7ECD849E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Živé obrazy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6E6A1E-F513-4AF7-991E-A08A96668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Už starší divadlo znalo tzv. </a:t>
            </a:r>
            <a:r>
              <a:rPr lang="cs-CZ" sz="2000" dirty="0" err="1"/>
              <a:t>tableau</a:t>
            </a:r>
            <a:r>
              <a:rPr lang="cs-CZ" sz="2000" dirty="0"/>
              <a:t> (malebné nehybné skupení, efektní vyvrcholení aktu)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Např. scénická realizace Rukopisu královehradeckého (báseň Jaroslav)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Např. výjev </a:t>
            </a:r>
            <a:r>
              <a:rPr lang="cs-CZ" sz="2000" i="1" dirty="0"/>
              <a:t>Žižkova smrt </a:t>
            </a:r>
            <a:r>
              <a:rPr lang="cs-CZ" sz="2000" dirty="0"/>
              <a:t>(1866), </a:t>
            </a:r>
            <a:r>
              <a:rPr lang="cs-CZ" sz="2000" i="1" dirty="0" err="1"/>
              <a:t>Apotheosa</a:t>
            </a:r>
            <a:r>
              <a:rPr lang="cs-CZ" sz="2000" i="1" dirty="0"/>
              <a:t> Mozartova </a:t>
            </a:r>
            <a:r>
              <a:rPr lang="cs-CZ" sz="2000" dirty="0"/>
              <a:t>(1887)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Historické paralely a alegorie jako způsob vyjádření se k současnosti (symbolika živých obrazů předváděla scénicky to, co cenzor škrt)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Apoteózy: obrazy na počest určité významné osobnosti (např. Libuše)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Kolár aranžoval statisty na praktikábly až do sufit – dominantou obrazu postava, která nesla vlastní symbolický význam uskupení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Více např. Jaromír Paclt: Živé obrazy. </a:t>
            </a:r>
            <a:r>
              <a:rPr lang="cs-CZ" sz="2000" i="1" dirty="0"/>
              <a:t>Divadelní revue</a:t>
            </a:r>
            <a:r>
              <a:rPr lang="cs-CZ" sz="2000" dirty="0"/>
              <a:t>, 1989, s. 11-26.</a:t>
            </a:r>
          </a:p>
        </p:txBody>
      </p:sp>
    </p:spTree>
    <p:extLst>
      <p:ext uri="{BB962C8B-B14F-4D97-AF65-F5344CB8AC3E}">
        <p14:creationId xmlns:p14="http://schemas.microsoft.com/office/powerpoint/2010/main" val="356665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D3B41E-84C7-4830-9FF7-A5A589857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9CFFFB-281F-44FF-9660-BEC0BA5683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0DADCE-49D1-4AAF-9A27-DD1B11E11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97" y="378000"/>
            <a:ext cx="4750968" cy="55990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EF8C42-924B-471B-B8CD-EA7F448A1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37" y="1776236"/>
            <a:ext cx="5168849" cy="42007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704C065-5102-4738-AB84-BADE2C8119C8}"/>
              </a:ext>
            </a:extLst>
          </p:cNvPr>
          <p:cNvSpPr txBox="1"/>
          <p:nvPr/>
        </p:nvSpPr>
        <p:spPr>
          <a:xfrm>
            <a:off x="6762307" y="627321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Jan Neruda: O živých obrazech a ještě o něčem, 27. 5. 1880, </a:t>
            </a:r>
            <a:r>
              <a:rPr lang="cs-CZ" sz="2000" i="1" dirty="0">
                <a:latin typeface="+mn-lt"/>
              </a:rPr>
              <a:t>Národní listy</a:t>
            </a:r>
          </a:p>
        </p:txBody>
      </p:sp>
    </p:spTree>
    <p:extLst>
      <p:ext uri="{BB962C8B-B14F-4D97-AF65-F5344CB8AC3E}">
        <p14:creationId xmlns:p14="http://schemas.microsoft.com/office/powerpoint/2010/main" val="124080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C90FB8-F570-4CA8-9D95-81B4910DE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72BC0F-72F0-47AF-9545-40966BD95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F10C7B-69CB-41A0-AC93-22529E5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583241"/>
            <a:ext cx="10146474" cy="1001010"/>
          </a:xfrm>
        </p:spPr>
        <p:txBody>
          <a:bodyPr/>
          <a:lstStyle/>
          <a:p>
            <a:r>
              <a:rPr lang="cs-CZ" sz="2400" dirty="0"/>
              <a:t>Shakespearovské oslavy roku 1864 a slavnost položení základního kamene ND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108BC-4B83-4B1D-96F0-19807BED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649442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Alegorické zpodobnění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Sestavil František Kolár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Více Ljuba Klosová: Kolárové (s. 204-206)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Materiály v interaktivní osnově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https://plus.rozhlas.cz/polozeni-zakladnich-kamenu-narodniho-divadla-jeden-z-nejstastnejsich-okamziku-v-7208951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1048BF-280B-4D12-B8BD-D41992C0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30" y="1738122"/>
            <a:ext cx="5335337" cy="35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1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E4B3BD-93DF-476D-B42B-DF28A3BF8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8B46B5-1AA0-46D9-A872-1B13B9A33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2050" name="Picture 2" descr="František Kolár (1881)">
            <a:extLst>
              <a:ext uri="{FF2B5EF4-FFF2-40B4-BE49-F238E27FC236}">
                <a16:creationId xmlns:a16="http://schemas.microsoft.com/office/drawing/2014/main" id="{98B1B4C6-BA2F-4D9B-9B6A-4B04F908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80" y="378000"/>
            <a:ext cx="4522438" cy="55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D1F861E-0B51-48F3-94ED-26B6367B4A8E}"/>
              </a:ext>
            </a:extLst>
          </p:cNvPr>
          <p:cNvSpPr txBox="1"/>
          <p:nvPr/>
        </p:nvSpPr>
        <p:spPr>
          <a:xfrm>
            <a:off x="7297520" y="1416698"/>
            <a:ext cx="4043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https://cs.wikisource.org/wiki/St%C3%A9_narozeniny_hercovy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9D04A6-1447-482B-8300-08BCC6DB43A8}"/>
              </a:ext>
            </a:extLst>
          </p:cNvPr>
          <p:cNvSpPr txBox="1"/>
          <p:nvPr/>
        </p:nvSpPr>
        <p:spPr>
          <a:xfrm>
            <a:off x="7297520" y="3414156"/>
            <a:ext cx="4227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http://encyklopedie.idu.cz/index.php/Kol%C3%A1r,_Franti%C5%A1ek_Karel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EC6628-BBC4-4F4C-96F8-E449C96D3980}"/>
              </a:ext>
            </a:extLst>
          </p:cNvPr>
          <p:cNvSpPr txBox="1"/>
          <p:nvPr/>
        </p:nvSpPr>
        <p:spPr>
          <a:xfrm>
            <a:off x="7297520" y="648801"/>
            <a:ext cx="449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latin typeface="+mn-lt"/>
              </a:rPr>
              <a:t>Dva herecké portréty Kolára</a:t>
            </a:r>
          </a:p>
        </p:txBody>
      </p:sp>
    </p:spTree>
    <p:extLst>
      <p:ext uri="{BB962C8B-B14F-4D97-AF65-F5344CB8AC3E}">
        <p14:creationId xmlns:p14="http://schemas.microsoft.com/office/powerpoint/2010/main" val="328795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C084DD-5FC4-44E9-AC07-4A001BD98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F7C718-6E81-4196-843E-48C444753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4EC7F3B-906D-4D0A-81F5-87D08766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Jan Neruda o Kolárovi, </a:t>
            </a:r>
            <a:r>
              <a:rPr lang="cs-CZ" i="1" dirty="0"/>
              <a:t>Osvěta</a:t>
            </a:r>
            <a:r>
              <a:rPr lang="cs-CZ" dirty="0"/>
              <a:t> 1876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45EF85-EFB3-42E7-A7A2-27C4F1D2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07" y="1525360"/>
            <a:ext cx="10315575" cy="2066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FDFE143-5BAE-471A-9C40-8AD15F67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19" y="3739268"/>
            <a:ext cx="10267963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D79492-9C51-4C9B-83C8-261B785D57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538CD7-219A-47E4-A8CF-B27F679EB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083974-868D-463E-BC20-FFE3532F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Životopisná fakta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D6E997-70B2-4AE6-AB78-CC8D6B90E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Česko-německý původ, neznalost českého jazyka (prvně vyčítáno němectví, později na akademii češství)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Oproti svému strýci silně vázán na život v Praze, necestoval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2. pol. 40. let – studoval na pražské malířské akademii – promítne se i do jeho herectví a režií: důraz na </a:t>
            </a:r>
            <a:r>
              <a:rPr lang="cs-CZ" dirty="0" err="1"/>
              <a:t>výtvarno</a:t>
            </a:r>
            <a:r>
              <a:rPr lang="cs-CZ" dirty="0"/>
              <a:t>, kostým, historická přesnost, živé obrazy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1851: začíná jako herec ve Stavovském divadle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1862: PD, režisér, krátce umělecký ředitel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1881: ND – zastával zde i funkci vrchního režiséra</a:t>
            </a:r>
          </a:p>
        </p:txBody>
      </p:sp>
    </p:spTree>
    <p:extLst>
      <p:ext uri="{BB962C8B-B14F-4D97-AF65-F5344CB8AC3E}">
        <p14:creationId xmlns:p14="http://schemas.microsoft.com/office/powerpoint/2010/main" val="185437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D03E6A-4A18-4DBD-BDEA-D5F814EBF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10E29C-BF9A-4D77-AD8A-3BE2AB77A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82104-95E2-4D24-BD6C-DE48FA1C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Kolár proslul rolí Rychnovského ve hře </a:t>
            </a:r>
            <a:r>
              <a:rPr lang="cs-CZ" sz="2400" i="1" dirty="0"/>
              <a:t>Mlynář a jeho dítě </a:t>
            </a:r>
            <a:r>
              <a:rPr lang="cs-CZ" sz="2400" dirty="0"/>
              <a:t>– nová interpretace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008344-4D3C-49B7-8655-A93D1519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91" y="2081696"/>
            <a:ext cx="10654409" cy="26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4353BB-4426-4EC0-9ADE-C438C6DF1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F5101-2A68-43DE-9618-6476972E8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2C92D2-5E53-467F-9B98-2F5A4704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 běžné herecké praxe té doby: ztvárnění role po dobu jednoho desetiletí i více </a:t>
            </a:r>
            <a:r>
              <a:rPr lang="cs-CZ" sz="2800" dirty="0">
                <a:solidFill>
                  <a:schemeClr val="tx1"/>
                </a:solidFill>
              </a:rPr>
              <a:t>(k datu 1876)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0E7438-5E95-4C17-9B9F-97C15506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75" y="2183714"/>
            <a:ext cx="8417196" cy="35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3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E68972-864C-4998-969E-B9214C9EC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760F95-F990-496A-8957-CEC1CAC2C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02BA65-8590-4EFF-A10E-1117528F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Neruda o Kolárově herectví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B3540C-138D-4677-8A67-E83676A0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336527"/>
            <a:ext cx="10753200" cy="19523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842371-3A15-4629-9A22-E7505CF8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3569120"/>
            <a:ext cx="10699201" cy="20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AFCE87-57C4-407B-8B4C-C8984E2A2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070583-7F51-4454-BA77-97F75AC89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0BEB78-6CC2-4467-8BDD-A659552E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533839" cy="3080104"/>
          </a:xfrm>
        </p:spPr>
        <p:txBody>
          <a:bodyPr/>
          <a:lstStyle/>
          <a:p>
            <a:r>
              <a:rPr lang="cs-CZ" sz="3600" dirty="0"/>
              <a:t>Nerudovo porovnání herectví Kolára st. a ml.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164676-51B2-4D42-83F1-0FC21887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168" y="378000"/>
            <a:ext cx="7372832" cy="54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5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F23703-A518-4AED-952B-5474BC10D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9BC6B4-EAE5-4BDB-9077-960DE4642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96C72B-D654-4816-85F8-1742672B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Kolár karikaturista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8FF3C1-8ED7-4530-A298-D0959055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03" y="378000"/>
            <a:ext cx="6135394" cy="55534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926B2EE-753F-4EF9-A22F-4C967FF3A3F0}"/>
              </a:ext>
            </a:extLst>
          </p:cNvPr>
          <p:cNvSpPr txBox="1"/>
          <p:nvPr/>
        </p:nvSpPr>
        <p:spPr>
          <a:xfrm>
            <a:off x="843148" y="2018805"/>
            <a:ext cx="3633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Karikatura znázorňující Rakousko-uherské vyrovnání (1867) na paralele Krále Leara a jeho vztahu k dcerám.</a:t>
            </a:r>
          </a:p>
          <a:p>
            <a:pPr algn="l"/>
            <a:r>
              <a:rPr lang="cs-CZ" sz="2000" dirty="0">
                <a:latin typeface="+mn-lt"/>
              </a:rPr>
              <a:t>Personifikované Rakousko (Lear) obdařuje statky i láskou proradné dcery </a:t>
            </a:r>
            <a:r>
              <a:rPr lang="cs-CZ" sz="2000" dirty="0" err="1">
                <a:latin typeface="+mn-lt"/>
              </a:rPr>
              <a:t>Hungarii</a:t>
            </a:r>
            <a:r>
              <a:rPr lang="cs-CZ" sz="2000" dirty="0">
                <a:latin typeface="+mn-lt"/>
              </a:rPr>
              <a:t> a Germanii, zatímco hodnou a skromnou Slavii zapuzuje</a:t>
            </a:r>
          </a:p>
        </p:txBody>
      </p:sp>
    </p:spTree>
    <p:extLst>
      <p:ext uri="{BB962C8B-B14F-4D97-AF65-F5344CB8AC3E}">
        <p14:creationId xmlns:p14="http://schemas.microsoft.com/office/powerpoint/2010/main" val="8930417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2966</TotalTime>
  <Words>520</Words>
  <Application>Microsoft Office PowerPoint</Application>
  <PresentationFormat>Širokoúhlá obrazovka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František Karel Kolár</vt:lpstr>
      <vt:lpstr>Prezentace aplikace PowerPoint</vt:lpstr>
      <vt:lpstr>Jan Neruda o Kolárovi, Osvěta 1876</vt:lpstr>
      <vt:lpstr>Životopisná fakta</vt:lpstr>
      <vt:lpstr>Kolár proslul rolí Rychnovského ve hře Mlynář a jeho dítě – nová interpretace</vt:lpstr>
      <vt:lpstr>Příklad běžné herecké praxe té doby: ztvárnění role po dobu jednoho desetiletí i více (k datu 1876)</vt:lpstr>
      <vt:lpstr>Neruda o Kolárově herectví</vt:lpstr>
      <vt:lpstr>Nerudovo porovnání herectví Kolára st. a ml.</vt:lpstr>
      <vt:lpstr>Kolár karikaturista</vt:lpstr>
      <vt:lpstr>Příklady karikatur</vt:lpstr>
      <vt:lpstr>Živé obrazy</vt:lpstr>
      <vt:lpstr>Prezentace aplikace PowerPoint</vt:lpstr>
      <vt:lpstr>Shakespearovské oslavy roku 1864 a slavnost položení základního kamene 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Karel Kolár</dc:title>
  <dc:creator>Iva Mikulová</dc:creator>
  <cp:lastModifiedBy>Iva Mikulová</cp:lastModifiedBy>
  <cp:revision>16</cp:revision>
  <cp:lastPrinted>1601-01-01T00:00:00Z</cp:lastPrinted>
  <dcterms:created xsi:type="dcterms:W3CDTF">2021-10-02T09:33:08Z</dcterms:created>
  <dcterms:modified xsi:type="dcterms:W3CDTF">2021-10-04T10:59:38Z</dcterms:modified>
</cp:coreProperties>
</file>