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71" r:id="rId4"/>
    <p:sldId id="268" r:id="rId5"/>
    <p:sldId id="269" r:id="rId6"/>
    <p:sldId id="260" r:id="rId7"/>
    <p:sldId id="267" r:id="rId8"/>
    <p:sldId id="264" r:id="rId9"/>
    <p:sldId id="265" r:id="rId10"/>
    <p:sldId id="266" r:id="rId11"/>
    <p:sldId id="273" r:id="rId12"/>
    <p:sldId id="257" r:id="rId13"/>
    <p:sldId id="258" r:id="rId14"/>
    <p:sldId id="278" r:id="rId15"/>
    <p:sldId id="261" r:id="rId16"/>
    <p:sldId id="262" r:id="rId17"/>
    <p:sldId id="263" r:id="rId18"/>
    <p:sldId id="272" r:id="rId19"/>
    <p:sldId id="274" r:id="rId20"/>
    <p:sldId id="277" r:id="rId21"/>
    <p:sldId id="275" r:id="rId22"/>
    <p:sldId id="276" r:id="rId23"/>
    <p:sldId id="259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 varScale="1">
        <p:scale>
          <a:sx n="63" d="100"/>
          <a:sy n="63" d="100"/>
        </p:scale>
        <p:origin x="728" y="6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Proměny herectví 2. pol. 19. století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Herecké osobnosti.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4EFD5C-6B8D-4B94-A4C8-DDAB168017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164D6B-F35F-436D-93AE-3205F7835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5C89EFF-690C-4ADD-A424-2B24141F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Pešková o pět let později…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63EC9A0-49A4-480E-9ACD-B02BEFC2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669" y="1984375"/>
            <a:ext cx="7029450" cy="182880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BBEDBC-A96E-4044-95BE-9911C7F7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669" y="3813175"/>
            <a:ext cx="6920499" cy="17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3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B84713-2ED9-4430-B48F-2EA3E6CBCF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E0DB86-F4EE-40EB-B92B-B0DA68F43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95FC6-F9BB-4309-99A4-4D56B21F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Otýlie </a:t>
            </a:r>
            <a:r>
              <a:rPr lang="cs-CZ" dirty="0" err="1"/>
              <a:t>Sklenářová-Malá</a:t>
            </a:r>
            <a:r>
              <a:rPr lang="cs-CZ" dirty="0"/>
              <a:t> (1844-1912)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D67705-0CC8-45C9-9DFB-86A176FB5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30" y="1602830"/>
            <a:ext cx="3354416" cy="45351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DCD783-3159-4234-B919-FE802FFE7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54" y="1563544"/>
            <a:ext cx="2915285" cy="466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4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745BE9-F748-426A-86C5-C831786E0A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8B1C8C-A9BA-4199-B610-9AC6D9E12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44D1D1-EA4A-44ED-85DB-5E07B1416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64" y="378000"/>
            <a:ext cx="10169357" cy="58559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E8AFB9-F1F2-4CFF-AF5C-66E9427797F1}"/>
              </a:ext>
            </a:extLst>
          </p:cNvPr>
          <p:cNvSpPr txBox="1"/>
          <p:nvPr/>
        </p:nvSpPr>
        <p:spPr>
          <a:xfrm>
            <a:off x="3909848" y="6234528"/>
            <a:ext cx="637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Vzpomínka Otýlie Sklenářové Malé</a:t>
            </a:r>
          </a:p>
        </p:txBody>
      </p:sp>
    </p:spTree>
    <p:extLst>
      <p:ext uri="{BB962C8B-B14F-4D97-AF65-F5344CB8AC3E}">
        <p14:creationId xmlns:p14="http://schemas.microsoft.com/office/powerpoint/2010/main" val="277182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22C033-BD3E-47BF-9BDB-B6EC9CFF0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7434F3-2535-423A-95E4-E0024C2506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103B27-093F-4CE6-811C-FEF030D1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11" y="923267"/>
            <a:ext cx="9206405" cy="458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7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A7DF0D-EDE1-42C5-A3D1-D28E0F5A4C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0E7B46-2B46-439A-AFCB-F01F40CCFF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D7E82882-175A-48A0-94BB-D302C885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Hledání a nacházení Sarah </a:t>
            </a:r>
            <a:r>
              <a:rPr lang="cs-CZ" sz="3200" dirty="0" err="1"/>
              <a:t>Bernhardt</a:t>
            </a:r>
            <a:r>
              <a:rPr lang="cs-CZ" sz="3200" dirty="0"/>
              <a:t>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2A0285-EE59-43FC-8FB4-9459C92F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1379491"/>
            <a:ext cx="5980007" cy="46405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F966182-A6C0-40D6-A5AF-222296C8F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917" y="1341040"/>
            <a:ext cx="3503197" cy="48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26A333-7D7A-473D-BFFB-8C36E5F01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DA4675-7DA7-4025-B7D6-C07420D2F2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26BF6C-714E-4672-8018-9CFA917E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96990"/>
            <a:ext cx="10753200" cy="451576"/>
          </a:xfrm>
        </p:spPr>
        <p:txBody>
          <a:bodyPr/>
          <a:lstStyle/>
          <a:p>
            <a:r>
              <a:rPr lang="cs-CZ" sz="2400" dirty="0"/>
              <a:t>K proměně hereckých oborů a hereckých stylů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5B66304-7981-49A2-A79A-E0B3F144C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0600" y="896721"/>
            <a:ext cx="4158780" cy="5664289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6DBF61D-3A0A-4EDF-81E2-1D0F7D2C1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17" y="1266644"/>
            <a:ext cx="3015205" cy="432470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3A095A4-9710-4315-A8F4-898438A8CBC2}"/>
              </a:ext>
            </a:extLst>
          </p:cNvPr>
          <p:cNvSpPr txBox="1"/>
          <p:nvPr/>
        </p:nvSpPr>
        <p:spPr>
          <a:xfrm>
            <a:off x="1062707" y="5770880"/>
            <a:ext cx="5033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i="1" dirty="0">
                <a:latin typeface="+mn-lt"/>
              </a:rPr>
              <a:t>Divadelní listy</a:t>
            </a:r>
            <a:r>
              <a:rPr lang="cs-CZ" sz="1600" dirty="0">
                <a:latin typeface="+mn-lt"/>
              </a:rPr>
              <a:t>, 20. 9. 1901, s. 367.</a:t>
            </a:r>
          </a:p>
        </p:txBody>
      </p:sp>
    </p:spTree>
    <p:extLst>
      <p:ext uri="{BB962C8B-B14F-4D97-AF65-F5344CB8AC3E}">
        <p14:creationId xmlns:p14="http://schemas.microsoft.com/office/powerpoint/2010/main" val="84061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A00B4F-C2D1-4347-885C-F6652716F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3D0ECB-8AED-4646-A7E5-E03C93FBD1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7DEB6B-A89D-4F69-9D39-F6BD28B70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25" y="1122680"/>
            <a:ext cx="3368917" cy="46126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7D1634-D173-4BDF-8299-1484D53C56D2}"/>
              </a:ext>
            </a:extLst>
          </p:cNvPr>
          <p:cNvSpPr txBox="1"/>
          <p:nvPr/>
        </p:nvSpPr>
        <p:spPr>
          <a:xfrm>
            <a:off x="1497723" y="5889446"/>
            <a:ext cx="4156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Marie </a:t>
            </a:r>
            <a:r>
              <a:rPr lang="cs-CZ" sz="1600" dirty="0" err="1">
                <a:latin typeface="+mn-lt"/>
              </a:rPr>
              <a:t>Lipšová</a:t>
            </a:r>
            <a:r>
              <a:rPr lang="cs-CZ" sz="1600" dirty="0">
                <a:latin typeface="+mn-lt"/>
              </a:rPr>
              <a:t> – hrdinské matky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98BE08-A24D-450F-92DA-473C5618702D}"/>
              </a:ext>
            </a:extLst>
          </p:cNvPr>
          <p:cNvSpPr txBox="1"/>
          <p:nvPr/>
        </p:nvSpPr>
        <p:spPr>
          <a:xfrm>
            <a:off x="935419" y="456546"/>
            <a:ext cx="943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Herci a herečky období nástupu Otýlie </a:t>
            </a:r>
            <a:r>
              <a:rPr lang="cs-CZ" dirty="0" err="1">
                <a:latin typeface="+mn-lt"/>
              </a:rPr>
              <a:t>Sklenářové-Malé</a:t>
            </a:r>
            <a:r>
              <a:rPr lang="cs-CZ" dirty="0">
                <a:latin typeface="+mn-lt"/>
              </a:rPr>
              <a:t> do PD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FD6557-4B43-4338-9FB4-36A22F59F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083" y="1256765"/>
            <a:ext cx="3368917" cy="38181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24482F-6975-4EC3-867D-31280C2E6B7D}"/>
              </a:ext>
            </a:extLst>
          </p:cNvPr>
          <p:cNvSpPr txBox="1"/>
          <p:nvPr/>
        </p:nvSpPr>
        <p:spPr>
          <a:xfrm>
            <a:off x="5203865" y="5627717"/>
            <a:ext cx="28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Arnoštka Libická – sentimentální a tragické milovnice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5445BDF-71D3-4C8C-8F75-E473CF026AA2}"/>
              </a:ext>
            </a:extLst>
          </p:cNvPr>
          <p:cNvSpPr txBox="1"/>
          <p:nvPr/>
        </p:nvSpPr>
        <p:spPr>
          <a:xfrm>
            <a:off x="9052560" y="4286220"/>
            <a:ext cx="248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O angažmá usilovaly, ale nezískaly ho:</a:t>
            </a:r>
          </a:p>
          <a:p>
            <a:pPr algn="l"/>
            <a:r>
              <a:rPr lang="cs-CZ" sz="1800" dirty="0">
                <a:latin typeface="+mn-lt"/>
              </a:rPr>
              <a:t>Sl. Heinzová, sl. Koutská, sl. Borovská</a:t>
            </a:r>
          </a:p>
        </p:txBody>
      </p:sp>
    </p:spTree>
    <p:extLst>
      <p:ext uri="{BB962C8B-B14F-4D97-AF65-F5344CB8AC3E}">
        <p14:creationId xmlns:p14="http://schemas.microsoft.com/office/powerpoint/2010/main" val="49881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176BF4D-3FCE-4258-B710-69A1D686F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FCCCF9-CE15-422C-83F2-109175EF9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F02E48-2460-436A-961A-E9866B95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Julie </a:t>
            </a:r>
            <a:r>
              <a:rPr lang="cs-CZ" dirty="0" err="1"/>
              <a:t>Šamberková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1CD7486-BFB2-43A8-A096-24736CF58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141" y="1358900"/>
            <a:ext cx="2972451" cy="41402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7A0B4A-A11D-46DD-9B83-65F318586739}"/>
              </a:ext>
            </a:extLst>
          </p:cNvPr>
          <p:cNvSpPr txBox="1"/>
          <p:nvPr/>
        </p:nvSpPr>
        <p:spPr>
          <a:xfrm>
            <a:off x="414000" y="5651013"/>
            <a:ext cx="528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0" i="0" dirty="0">
                <a:solidFill>
                  <a:srgbClr val="5C5C5C"/>
                </a:solidFill>
                <a:effectLst/>
                <a:latin typeface="Source Sans Pro" panose="020B0503030403020204" pitchFamily="34" charset="0"/>
              </a:rPr>
              <a:t>Julie </a:t>
            </a:r>
            <a:r>
              <a:rPr lang="cs-CZ" sz="1600" b="0" i="0" dirty="0" err="1">
                <a:solidFill>
                  <a:srgbClr val="5C5C5C"/>
                </a:solidFill>
                <a:effectLst/>
                <a:latin typeface="Source Sans Pro" panose="020B0503030403020204" pitchFamily="34" charset="0"/>
              </a:rPr>
              <a:t>Šamberková</a:t>
            </a:r>
            <a:r>
              <a:rPr lang="cs-CZ" sz="1600" b="0" i="0" dirty="0">
                <a:solidFill>
                  <a:srgbClr val="5C5C5C"/>
                </a:solidFill>
                <a:effectLst/>
                <a:latin typeface="Source Sans Pro" panose="020B0503030403020204" pitchFamily="34" charset="0"/>
              </a:rPr>
              <a:t> jako Marguerite </a:t>
            </a:r>
            <a:r>
              <a:rPr lang="cs-CZ" sz="1600" b="0" i="0" dirty="0" err="1">
                <a:solidFill>
                  <a:srgbClr val="5C5C5C"/>
                </a:solidFill>
                <a:effectLst/>
                <a:latin typeface="Source Sans Pro" panose="020B0503030403020204" pitchFamily="34" charset="0"/>
              </a:rPr>
              <a:t>Gauthier</a:t>
            </a:r>
            <a:r>
              <a:rPr lang="cs-CZ" sz="1600" b="0" i="0" dirty="0">
                <a:solidFill>
                  <a:srgbClr val="5C5C5C"/>
                </a:solidFill>
                <a:effectLst/>
                <a:latin typeface="Source Sans Pro" panose="020B0503030403020204" pitchFamily="34" charset="0"/>
              </a:rPr>
              <a:t> v inscenaci Dáma s kaméliemi (Alexandre Dumas ml.), 1873</a:t>
            </a:r>
            <a:endParaRPr lang="cs-CZ" sz="1600" dirty="0"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B8062F1-FD2B-441A-8875-1839D261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895" y="337333"/>
            <a:ext cx="3507029" cy="53136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572045B-CF0C-4743-B217-F248EBC1A8E7}"/>
              </a:ext>
            </a:extLst>
          </p:cNvPr>
          <p:cNvSpPr txBox="1"/>
          <p:nvPr/>
        </p:nvSpPr>
        <p:spPr>
          <a:xfrm>
            <a:off x="6096000" y="5943400"/>
            <a:ext cx="370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V roli Messaliny, 1876</a:t>
            </a:r>
          </a:p>
        </p:txBody>
      </p:sp>
    </p:spTree>
    <p:extLst>
      <p:ext uri="{BB962C8B-B14F-4D97-AF65-F5344CB8AC3E}">
        <p14:creationId xmlns:p14="http://schemas.microsoft.com/office/powerpoint/2010/main" val="88694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1083EC-790A-4D74-AAEA-F5D5E2571A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AAF1179-1325-46D5-847C-99D95C59F2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98002F-7731-4470-A138-6CA72568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Julie </a:t>
            </a:r>
            <a:r>
              <a:rPr lang="cs-CZ" dirty="0" err="1"/>
              <a:t>Šamberková</a:t>
            </a:r>
            <a:r>
              <a:rPr lang="cs-CZ" dirty="0"/>
              <a:t> (1846-1892)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1B5814-60DB-4CB3-896A-129A093E0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Začínala jako operní pěvkyně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1867: Švandova divadelní společnost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1867-1876: Prozatímní divadlo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1876 odchází do Německa – zahraniční angažmá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1885/86: angažmá ND, poté opětovně odchod do Německa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Žena Františka Ferdinanda </a:t>
            </a:r>
            <a:r>
              <a:rPr lang="cs-CZ" dirty="0" err="1"/>
              <a:t>Šamberka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Role vznešených dam, aristokratek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Obavy, že by mohla zastínit Otýlii </a:t>
            </a:r>
            <a:r>
              <a:rPr lang="cs-CZ" dirty="0" err="1"/>
              <a:t>Sklenářovou-Malou</a:t>
            </a:r>
            <a:r>
              <a:rPr lang="cs-CZ" dirty="0"/>
              <a:t> (vzpomínky Václava </a:t>
            </a:r>
            <a:r>
              <a:rPr lang="cs-CZ" dirty="0" err="1"/>
              <a:t>Štecha</a:t>
            </a:r>
            <a:r>
              <a:rPr lang="cs-CZ" dirty="0"/>
              <a:t>: Džungle literární a divadelní)</a:t>
            </a:r>
          </a:p>
        </p:txBody>
      </p:sp>
    </p:spTree>
    <p:extLst>
      <p:ext uri="{BB962C8B-B14F-4D97-AF65-F5344CB8AC3E}">
        <p14:creationId xmlns:p14="http://schemas.microsoft.com/office/powerpoint/2010/main" val="356523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9C9088-0217-4995-8CB2-5AA744D82A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917CF1-6649-499A-B977-AC16DF9983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89B655-335E-4402-A02A-C784DB392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Marie Pospíšilová (1862-1943)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4C77326-3BE7-40E1-ADFE-56FF1FCA3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164" y="1629688"/>
            <a:ext cx="3206733" cy="4140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AC0BD8-3470-4757-8516-6AE758864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213" y="1535095"/>
            <a:ext cx="3380975" cy="52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4B4968A-11F8-4B82-9753-18006C4C43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056DBD-8CCB-423F-A205-09F99A2B9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EFAD31-8F7D-4E0C-9151-0696AB78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Oborové herectví Prozatímního divadla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A31A410-2AE4-4E9A-BA61-63ECBA43C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J. J. Kolár – hrdina a intrikán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Jindřich Mošna – zpěvní komik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Josef Chramosta – role otců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Jakub Seifert – milovník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Karel Šimanovský – hrdina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Jiří Bittner – původně milovník, poté intrikán  </a:t>
            </a:r>
          </a:p>
        </p:txBody>
      </p:sp>
    </p:spTree>
    <p:extLst>
      <p:ext uri="{BB962C8B-B14F-4D97-AF65-F5344CB8AC3E}">
        <p14:creationId xmlns:p14="http://schemas.microsoft.com/office/powerpoint/2010/main" val="372617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DB7EEEA-9628-4CDA-8751-D997567415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929449-E578-44FD-B480-4DDE6D94D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9D16BF7-131A-4FEF-A7AB-97E0DE10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Jaroslav Kvapil o Marii Pospíšilové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4AC22E2-0C14-424E-ADBF-252A06130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b="0" i="1" dirty="0">
                <a:solidFill>
                  <a:srgbClr val="202122"/>
                </a:solidFill>
                <a:effectLst/>
                <a:latin typeface="Linux Libertine"/>
              </a:rPr>
              <a:t>V činohře byl velikým slibem do budoucna nezkrotný talent krásné Marie Pospíšilové. Sotva třiadvacetiletá měla už kus divadelní minulosti, ba proslulosti; po venkovských jevištích ochodila si svoje takřka dětské střevíčky a záhy tam zažila i svoje první románky; teď znepokojovala Prahu ještě dosti starousedlou stejně svými divadelními úspěchy jako svým skvělým zjevem a neméně i tím, do jakých vznešených oblastí její milostné styky pronikaly.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6075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86C41A6-5F23-4F75-BB9F-55096D93E0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63AF2B-9701-4F35-B92C-2B5EE639A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DAD95A-A71E-4FAA-9E87-DD7FEADE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Marie Pospíšilová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799EE1-4CEA-4DEC-8ADB-082F0F5E2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59001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Původem česká herečka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Začínala u kočovných společností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1879: PD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1881: 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Soupeřila s Otýlií </a:t>
            </a:r>
            <a:r>
              <a:rPr lang="cs-CZ" dirty="0" err="1"/>
              <a:t>Sklenářovou-Malou</a:t>
            </a:r>
            <a:r>
              <a:rPr lang="cs-CZ" dirty="0"/>
              <a:t> a Marií Bittnerovou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Spor se Šubertem – odchází do zahraničí (1885), vrací se 1895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Štech</a:t>
            </a:r>
            <a:r>
              <a:rPr lang="cs-CZ" dirty="0"/>
              <a:t> ji považoval ze největší českou umělkyni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https://dnnt.mzk.cz/view/uuid:75ee2e20-603e-11e4-b42a-005056827e52?page=uuid:47e4ea30-7242-11e4-8991-005056827e51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29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78E5D27-988C-4897-BF87-6EC8F56E01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F97DC3-FE89-4CD4-9C9D-913D1119D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A88AED-DB08-4AEF-8A62-CE138F690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40" y="504993"/>
            <a:ext cx="5987109" cy="58490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A34113C-8271-41C8-AAA8-341DE00E7EE7}"/>
              </a:ext>
            </a:extLst>
          </p:cNvPr>
          <p:cNvSpPr txBox="1"/>
          <p:nvPr/>
        </p:nvSpPr>
        <p:spPr>
          <a:xfrm>
            <a:off x="493986" y="882993"/>
            <a:ext cx="29954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Vzpomínka Jaroslava Kvapila: </a:t>
            </a:r>
            <a:r>
              <a:rPr lang="cs-CZ" sz="2800" i="1" dirty="0">
                <a:latin typeface="+mn-lt"/>
              </a:rPr>
              <a:t>O čem vím </a:t>
            </a:r>
            <a:r>
              <a:rPr lang="cs-CZ" sz="2800" dirty="0">
                <a:latin typeface="+mn-lt"/>
              </a:rPr>
              <a:t>(Návrat Marie Pospíšilové).</a:t>
            </a:r>
          </a:p>
          <a:p>
            <a:pPr algn="l"/>
            <a:r>
              <a:rPr lang="cs-CZ" sz="2800" dirty="0">
                <a:latin typeface="+mn-lt"/>
              </a:rPr>
              <a:t>Představení v dubnu 1895</a:t>
            </a:r>
          </a:p>
        </p:txBody>
      </p:sp>
    </p:spTree>
    <p:extLst>
      <p:ext uri="{BB962C8B-B14F-4D97-AF65-F5344CB8AC3E}">
        <p14:creationId xmlns:p14="http://schemas.microsoft.com/office/powerpoint/2010/main" val="2954684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C36F4B-3670-4BB4-9341-90C53A65A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D0F61B-224D-446E-832C-8CD960AE0F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47D20C-C544-4B41-A940-F0891D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F2CE28-30D6-4BA2-9921-ED616F082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Arbes, Jakub. </a:t>
            </a:r>
            <a:r>
              <a:rPr lang="cs-CZ" i="1" dirty="0"/>
              <a:t>Z galerie českého herectva</a:t>
            </a:r>
            <a:r>
              <a:rPr lang="cs-CZ" dirty="0"/>
              <a:t>. Praha: J. Otto, 1887.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Kvapil, Jaroslav. </a:t>
            </a:r>
            <a:r>
              <a:rPr lang="cs-CZ" i="1" dirty="0"/>
              <a:t>O čem vím</a:t>
            </a:r>
            <a:r>
              <a:rPr lang="cs-CZ" dirty="0"/>
              <a:t>. Praha: Orbis, 1932.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Novák, Ladislav. </a:t>
            </a:r>
            <a:r>
              <a:rPr lang="cs-CZ" i="1" dirty="0"/>
              <a:t>Stará garda Národního divadla</a:t>
            </a:r>
            <a:r>
              <a:rPr lang="cs-CZ" dirty="0"/>
              <a:t>. Praha: Vilímek, 1937.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Sklenářová-Malá</a:t>
            </a:r>
            <a:r>
              <a:rPr lang="cs-CZ" dirty="0"/>
              <a:t>, Otylie. </a:t>
            </a:r>
            <a:r>
              <a:rPr lang="cs-CZ" i="1" dirty="0"/>
              <a:t>Z mých vzpomínek</a:t>
            </a:r>
            <a:r>
              <a:rPr lang="cs-CZ" dirty="0"/>
              <a:t>. Praha: Nakladatelství F. Šimáčka, 1912.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Štech</a:t>
            </a:r>
            <a:r>
              <a:rPr lang="cs-CZ" dirty="0"/>
              <a:t>, Václav. </a:t>
            </a:r>
            <a:r>
              <a:rPr lang="cs-CZ" i="1" dirty="0"/>
              <a:t>Džungle literární a divadelní</a:t>
            </a:r>
            <a:r>
              <a:rPr lang="cs-CZ" dirty="0"/>
              <a:t>. Praha: Nakladatelské družstvo Máje, 1937.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41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E6E864-C4FD-46B7-A596-107FA7971E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C1F7C4-0260-4CBA-A352-F6B8F32AF3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233F60-312D-4D91-857A-621CADBB9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Stará garda… herci PD a následně ND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66CFA69-F8D0-4DE3-A0BB-E4F2C9EF7DC5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dirty="0"/>
              <a:t>Karel Šimanovský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dirty="0"/>
              <a:t>Jakub Vojta-</a:t>
            </a:r>
            <a:r>
              <a:rPr lang="cs-CZ" dirty="0" err="1"/>
              <a:t>Slukov</a:t>
            </a:r>
            <a:endParaRPr lang="cs-CZ" dirty="0"/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dirty="0"/>
              <a:t>Jiří Bittner 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dirty="0"/>
              <a:t>Jakub Seifert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Otýlie </a:t>
            </a:r>
            <a:r>
              <a:rPr lang="cs-CZ" sz="2800" dirty="0" err="1"/>
              <a:t>Sklenářová-Malá</a:t>
            </a:r>
            <a:endParaRPr lang="cs-CZ" sz="2800" dirty="0"/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Julie </a:t>
            </a:r>
            <a:r>
              <a:rPr lang="cs-CZ" sz="2800" dirty="0" err="1"/>
              <a:t>Šamberková</a:t>
            </a:r>
            <a:endParaRPr lang="cs-CZ" sz="2800" dirty="0"/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Marie Bittnerová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Marie Pospíšilová</a:t>
            </a:r>
          </a:p>
          <a:p>
            <a:pPr marL="72000" indent="0">
              <a:lnSpc>
                <a:spcPts val="3200"/>
              </a:lnSpc>
              <a:buNone/>
            </a:pPr>
            <a:endParaRPr lang="cs-CZ" dirty="0"/>
          </a:p>
          <a:p>
            <a:pPr>
              <a:lnSpc>
                <a:spcPts val="2700"/>
              </a:lnSpc>
              <a:buFont typeface="Arial" panose="020B0604020202020204" pitchFamily="34" charset="0"/>
              <a:buChar char="•"/>
            </a:pPr>
            <a:endParaRPr lang="cs-CZ" sz="1800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128ADE8-F4DE-43F7-A1FD-E35815137D3B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František Ferdinand </a:t>
            </a:r>
            <a:r>
              <a:rPr lang="cs-CZ" sz="2800" dirty="0" err="1"/>
              <a:t>Šamberk</a:t>
            </a:r>
            <a:endParaRPr lang="cs-CZ" sz="2800" dirty="0"/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Josef Frankovský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Jindřich Mošna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František Karel Kolár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cs-CZ" dirty="0"/>
              <a:t>Viz kniha Ladislava Nováka – stará garda</a:t>
            </a:r>
          </a:p>
          <a:p>
            <a:pPr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4586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75FA04-8215-44C7-9812-AC2E50AD42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11A242-1C35-4571-8B61-1EC2C2D25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C00E42-19BB-4B8A-8A6D-CE398C6A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Romantické herectví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73F3A4-DF6D-49E5-AD57-34DE3ED39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Josef Jiří Kolár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Anna Kolárová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Karel Šimanovský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Individualita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Vyzvednutí základní polohy charakteru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Základním prostředkem hlas</a:t>
            </a:r>
          </a:p>
        </p:txBody>
      </p:sp>
    </p:spTree>
    <p:extLst>
      <p:ext uri="{BB962C8B-B14F-4D97-AF65-F5344CB8AC3E}">
        <p14:creationId xmlns:p14="http://schemas.microsoft.com/office/powerpoint/2010/main" val="3142205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991671-0C2A-4F89-BCDB-AF70731D07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7110BA-018B-421D-89BF-3517DB2FC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6444FCA-3209-470C-8938-792C045EE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59" y="721872"/>
            <a:ext cx="3374377" cy="54142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4220C6-6803-4A91-A40B-46D324E21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1577975"/>
            <a:ext cx="3076575" cy="39052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19A908-0E2A-4176-B614-D0DCD782C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839" y="721872"/>
            <a:ext cx="3723824" cy="49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F29D47F-ADBC-4B2F-BD63-E7017E8354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6E46E8-0DC7-4846-B32D-A3EE459053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83822D-89CB-433E-97DF-D9203C74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J. Arbes: </a:t>
            </a:r>
            <a:r>
              <a:rPr lang="cs-CZ" sz="2800" i="1" dirty="0"/>
              <a:t>Z galerie českého herectva</a:t>
            </a:r>
            <a:r>
              <a:rPr lang="cs-CZ" sz="2800" dirty="0"/>
              <a:t>, s. 64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712F8BB-0326-46FF-A9D7-C13AC6B5C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4800" y="1692275"/>
            <a:ext cx="6423987" cy="41402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291E68C-B440-4EA3-8D2D-4B8370633475}"/>
              </a:ext>
            </a:extLst>
          </p:cNvPr>
          <p:cNvSpPr txBox="1"/>
          <p:nvPr/>
        </p:nvSpPr>
        <p:spPr>
          <a:xfrm>
            <a:off x="3310759" y="6044213"/>
            <a:ext cx="538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Odchod A. Kollárové a hledání její nástupkyně</a:t>
            </a:r>
          </a:p>
        </p:txBody>
      </p:sp>
    </p:spTree>
    <p:extLst>
      <p:ext uri="{BB962C8B-B14F-4D97-AF65-F5344CB8AC3E}">
        <p14:creationId xmlns:p14="http://schemas.microsoft.com/office/powerpoint/2010/main" val="2076114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F96B70-EB82-4F15-93AF-232F095B4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C6D3D4-D06A-4D94-ABEA-E0C2CD9D69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FC1A76-32B0-4F79-BD96-CC6226724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Eliška Pešková</a:t>
            </a:r>
            <a:br>
              <a:rPr lang="cs-CZ" dirty="0"/>
            </a:br>
            <a:r>
              <a:rPr lang="cs-CZ" dirty="0"/>
              <a:t>1833-1895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37B3C3A-7155-45C8-A486-C822DB91C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07" y="688800"/>
            <a:ext cx="512890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7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0C7E7B-E360-4079-B854-7252EC5762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7518AB-6C5C-4871-9898-F9A50D0B8A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69EBDB-F080-4657-83A6-96DBF24D3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Eliška Pešková o své žačce Malé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C965977-AC35-413F-B11D-54AB9004C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1196" y="1692275"/>
            <a:ext cx="5391195" cy="41402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4553402-F10C-43FF-8CA4-1CAA3389D8DC}"/>
              </a:ext>
            </a:extLst>
          </p:cNvPr>
          <p:cNvSpPr txBox="1"/>
          <p:nvPr/>
        </p:nvSpPr>
        <p:spPr>
          <a:xfrm>
            <a:off x="3401196" y="5938345"/>
            <a:ext cx="580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Eliška Pešková: </a:t>
            </a:r>
            <a:r>
              <a:rPr lang="cs-CZ" sz="1800" i="1" dirty="0">
                <a:latin typeface="+mn-lt"/>
              </a:rPr>
              <a:t>Zápisky české herečky</a:t>
            </a:r>
            <a:r>
              <a:rPr lang="cs-CZ" sz="1800" dirty="0">
                <a:latin typeface="+mn-lt"/>
              </a:rPr>
              <a:t>, s. 56</a:t>
            </a:r>
          </a:p>
        </p:txBody>
      </p:sp>
    </p:spTree>
    <p:extLst>
      <p:ext uri="{BB962C8B-B14F-4D97-AF65-F5344CB8AC3E}">
        <p14:creationId xmlns:p14="http://schemas.microsoft.com/office/powerpoint/2010/main" val="2158106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BA31B9-D580-497E-BEBD-C3E6AA3EE2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C16E1A-5D2D-43EC-AEF7-EE3737B981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C87948-BBA7-4AF4-B476-3A1484F5B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Eliška Pešková o své žačce Malé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F9BBEAC-2A1A-42BB-A0CD-C0CACE825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207" y="1692275"/>
            <a:ext cx="5627173" cy="41402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2D5D84-5470-4612-A697-2B8F397D2C59}"/>
              </a:ext>
            </a:extLst>
          </p:cNvPr>
          <p:cNvSpPr txBox="1"/>
          <p:nvPr/>
        </p:nvSpPr>
        <p:spPr>
          <a:xfrm>
            <a:off x="3444240" y="5984240"/>
            <a:ext cx="49377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+mn-lt"/>
              </a:rPr>
              <a:t>Eliška Pešková: </a:t>
            </a:r>
            <a:r>
              <a:rPr lang="cs-CZ" sz="1800" i="1" dirty="0">
                <a:latin typeface="+mn-lt"/>
              </a:rPr>
              <a:t>Zápisky české herečky</a:t>
            </a:r>
            <a:r>
              <a:rPr lang="cs-CZ" sz="1800" dirty="0">
                <a:latin typeface="+mn-lt"/>
              </a:rPr>
              <a:t>, s. 57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419409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erectví" id="{82B40FB5-7A5C-40D4-95E4-5D24B4B488CF}" vid="{333A4A69-700E-4B3B-81E0-121475CF071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</TotalTime>
  <Words>639</Words>
  <Application>Microsoft Office PowerPoint</Application>
  <PresentationFormat>Širokoúhlá obrazovka</PresentationFormat>
  <Paragraphs>128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Linux Libertine</vt:lpstr>
      <vt:lpstr>Source Sans Pro</vt:lpstr>
      <vt:lpstr>Tahoma</vt:lpstr>
      <vt:lpstr>Wingdings</vt:lpstr>
      <vt:lpstr>Prezentace_MU_CZ</vt:lpstr>
      <vt:lpstr>Proměny herectví 2. pol. 19. století</vt:lpstr>
      <vt:lpstr>Oborové herectví Prozatímního divadla</vt:lpstr>
      <vt:lpstr>Stará garda… herci PD a následně ND</vt:lpstr>
      <vt:lpstr>Romantické herectví</vt:lpstr>
      <vt:lpstr>Prezentace aplikace PowerPoint</vt:lpstr>
      <vt:lpstr>J. Arbes: Z galerie českého herectva, s. 64</vt:lpstr>
      <vt:lpstr>Eliška Pešková 1833-1895</vt:lpstr>
      <vt:lpstr>Eliška Pešková o své žačce Malé</vt:lpstr>
      <vt:lpstr>Eliška Pešková o své žačce Malé</vt:lpstr>
      <vt:lpstr>Pešková o pět let později…</vt:lpstr>
      <vt:lpstr>Otýlie Sklenářová-Malá (1844-1912)</vt:lpstr>
      <vt:lpstr>Prezentace aplikace PowerPoint</vt:lpstr>
      <vt:lpstr>Prezentace aplikace PowerPoint</vt:lpstr>
      <vt:lpstr>Hledání a nacházení Sarah Bernhardt…</vt:lpstr>
      <vt:lpstr>K proměně hereckých oborů a hereckých stylů</vt:lpstr>
      <vt:lpstr>Prezentace aplikace PowerPoint</vt:lpstr>
      <vt:lpstr>Julie Šamberková</vt:lpstr>
      <vt:lpstr>Julie Šamberková (1846-1892)</vt:lpstr>
      <vt:lpstr>Marie Pospíšilová (1862-1943)</vt:lpstr>
      <vt:lpstr>Jaroslav Kvapil o Marii Pospíšilové</vt:lpstr>
      <vt:lpstr>Marie Pospíšilová</vt:lpstr>
      <vt:lpstr>Prezentace aplikace PowerPoint</vt:lpstr>
      <vt:lpstr>Doporučená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FF MU</dc:title>
  <dc:creator>Masarykova univerzita</dc:creator>
  <cp:lastModifiedBy>Iva Mikulová</cp:lastModifiedBy>
  <cp:revision>27</cp:revision>
  <cp:lastPrinted>1601-01-01T00:00:00Z</cp:lastPrinted>
  <dcterms:created xsi:type="dcterms:W3CDTF">2020-11-27T18:23:51Z</dcterms:created>
  <dcterms:modified xsi:type="dcterms:W3CDTF">2021-11-29T12:48:23Z</dcterms:modified>
</cp:coreProperties>
</file>