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259" r:id="rId4"/>
    <p:sldId id="272" r:id="rId5"/>
    <p:sldId id="260" r:id="rId6"/>
    <p:sldId id="261" r:id="rId7"/>
    <p:sldId id="262" r:id="rId8"/>
    <p:sldId id="257" r:id="rId9"/>
    <p:sldId id="267" r:id="rId10"/>
    <p:sldId id="266" r:id="rId11"/>
    <p:sldId id="268" r:id="rId12"/>
    <p:sldId id="264" r:id="rId13"/>
    <p:sldId id="265" r:id="rId14"/>
    <p:sldId id="271" r:id="rId15"/>
    <p:sldId id="269" r:id="rId16"/>
    <p:sldId id="270" r:id="rId17"/>
    <p:sldId id="263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768" autoAdjust="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Herectví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Pokračování – komediální </a:t>
            </a:r>
            <a:r>
              <a:rPr lang="cs-CZ" dirty="0" err="1"/>
              <a:t>herctví</a:t>
            </a:r>
            <a:r>
              <a:rPr lang="cs-CZ" dirty="0"/>
              <a:t> Mošny, Frankovského a </a:t>
            </a:r>
            <a:r>
              <a:rPr lang="cs-CZ" dirty="0" err="1"/>
              <a:t>Šamberka</a:t>
            </a:r>
            <a:endParaRPr lang="cs-CZ" dirty="0"/>
          </a:p>
          <a:p>
            <a:r>
              <a:rPr lang="cs-CZ" dirty="0"/>
              <a:t>Manželé Bittnerovi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DF5110B-19B5-4DF7-ABE0-1C29AA8ED8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25C3C2-C2DA-4FE1-A4E0-CDA1AA2A10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76BEC9-F732-4ED8-9A81-E34055DF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Jindřich Mošna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E5F1A3B-CC19-4FD8-BD73-EFA42DEE4DFB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1272576" y="1558073"/>
            <a:ext cx="2551357" cy="4140200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1BE5A83-E92D-44AA-BAED-F68484C17B87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Komický herec (začínal krátce jako milovník)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Lidová tradice komediálního herectví, v tradici tylovského herectví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Později i charakterní role (Dubský, Lízal), realistické ztvárnění (Lakomec, </a:t>
            </a:r>
            <a:r>
              <a:rPr lang="cs-CZ" sz="2000" dirty="0" err="1"/>
              <a:t>Shylock</a:t>
            </a:r>
            <a:r>
              <a:rPr lang="cs-CZ" sz="20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Vodník v Jiráskově Lucerně (v 70 letech)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Velmi populární a miláček publika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2DB7BCF-9F10-45A0-A636-02CB2285012B}"/>
              </a:ext>
            </a:extLst>
          </p:cNvPr>
          <p:cNvSpPr txBox="1"/>
          <p:nvPr/>
        </p:nvSpPr>
        <p:spPr>
          <a:xfrm>
            <a:off x="284480" y="5841503"/>
            <a:ext cx="489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Mošna jako Petr Dubský v </a:t>
            </a:r>
            <a:r>
              <a:rPr lang="cs-CZ" sz="1800" i="1" dirty="0">
                <a:latin typeface="+mn-lt"/>
              </a:rPr>
              <a:t>Našich furiantech</a:t>
            </a:r>
          </a:p>
        </p:txBody>
      </p:sp>
    </p:spTree>
    <p:extLst>
      <p:ext uri="{BB962C8B-B14F-4D97-AF65-F5344CB8AC3E}">
        <p14:creationId xmlns:p14="http://schemas.microsoft.com/office/powerpoint/2010/main" val="2177205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805B91-CF07-4704-9598-F6D3BEBE30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AD8C088-CA24-40F6-91C9-7D6231C499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ADC8AD-60FA-4069-ACFA-E7D030089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Mošna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E12A1F-5262-4C35-8854-61F2CB634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68" y="1366480"/>
            <a:ext cx="3371630" cy="46666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CD0FC8B-F3F5-47E2-9075-56740CC5A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578" y="1366480"/>
            <a:ext cx="6796806" cy="28742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97203A1-3994-42AB-BB78-A95721D703E3}"/>
              </a:ext>
            </a:extLst>
          </p:cNvPr>
          <p:cNvSpPr txBox="1"/>
          <p:nvPr/>
        </p:nvSpPr>
        <p:spPr>
          <a:xfrm>
            <a:off x="4829578" y="5229910"/>
            <a:ext cx="4832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Principál v </a:t>
            </a:r>
            <a:r>
              <a:rPr lang="cs-CZ" sz="2000" i="1" dirty="0">
                <a:latin typeface="+mn-lt"/>
              </a:rPr>
              <a:t>Prodané nevěstě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A654BC-8A3A-48FE-9BDF-9DFDAC2041A7}"/>
              </a:ext>
            </a:extLst>
          </p:cNvPr>
          <p:cNvSpPr txBox="1"/>
          <p:nvPr/>
        </p:nvSpPr>
        <p:spPr>
          <a:xfrm>
            <a:off x="7609840" y="4358640"/>
            <a:ext cx="364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Stará garda ND, s. 83</a:t>
            </a:r>
          </a:p>
        </p:txBody>
      </p:sp>
    </p:spTree>
    <p:extLst>
      <p:ext uri="{BB962C8B-B14F-4D97-AF65-F5344CB8AC3E}">
        <p14:creationId xmlns:p14="http://schemas.microsoft.com/office/powerpoint/2010/main" val="4258225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A3331A-C811-4C29-81C5-5CEE6A5310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E1F187-3D5A-483B-A278-1C68127122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9EE4AE1-715D-4288-9638-DD5CFFD5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František Ferdinand </a:t>
            </a:r>
            <a:r>
              <a:rPr lang="cs-CZ" dirty="0" err="1"/>
              <a:t>Šamberk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94F9F68-3B45-4C3C-8F11-084F2D6E7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899" y="1519992"/>
            <a:ext cx="3154101" cy="461800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124A234-D57F-41E9-9EA7-6AF3AB43C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379990"/>
            <a:ext cx="3779520" cy="476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79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67A538-B33E-4FCC-857D-F0C91BFDCF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7F353B-7E12-44F6-A4B7-F3B277B2CC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69502F-9057-4DC7-BE0D-2CFDBE51C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Nerudových spisů…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E0BC77-7964-42FD-BD48-9E572EDCF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1445084"/>
            <a:ext cx="6134925" cy="47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08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7879402-7396-47E4-A06D-9BCC525939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810D43-E3A5-43A8-AD1E-E152D0A9D8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6524976-CB4E-4C2E-A3CB-059478A7F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„Žiju, abych hrál, a hraju, abych žil.“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47093F72-3058-49FF-AD3C-4A7143136E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5458849"/>
              </p:ext>
            </p:extLst>
          </p:nvPr>
        </p:nvGraphicFramePr>
        <p:xfrm>
          <a:off x="930642" y="1707645"/>
          <a:ext cx="7498715" cy="2286000"/>
        </p:xfrm>
        <a:graphic>
          <a:graphicData uri="http://schemas.openxmlformats.org/drawingml/2006/table">
            <a:tbl>
              <a:tblPr/>
              <a:tblGrid>
                <a:gridCol w="7498715">
                  <a:extLst>
                    <a:ext uri="{9D8B030D-6E8A-4147-A177-3AD203B41FA5}">
                      <a16:colId xmlns:a16="http://schemas.microsoft.com/office/drawing/2014/main" val="568047839"/>
                    </a:ext>
                  </a:extLst>
                </a:gridCol>
              </a:tblGrid>
              <a:tr h="1480157">
                <a:tc>
                  <a:txBody>
                    <a:bodyPr/>
                    <a:lstStyle/>
                    <a:p>
                      <a:pPr algn="just"/>
                      <a:r>
                        <a:rPr lang="cs-CZ" i="1" dirty="0">
                          <a:effectLst/>
                        </a:rPr>
                        <a:t>Ferdinand František </a:t>
                      </a:r>
                      <a:r>
                        <a:rPr lang="cs-CZ" i="1" dirty="0" err="1">
                          <a:effectLst/>
                        </a:rPr>
                        <a:t>Šamberk</a:t>
                      </a:r>
                      <a:r>
                        <a:rPr lang="cs-CZ" i="1" dirty="0">
                          <a:effectLst/>
                        </a:rPr>
                        <a:t>, ten člověk nadaný všemi dary ducha i všemi lidskými slabostmi, ztratil svou ženu způsobem, jenž byl z nejtučnějších soust tehdejší pražské </a:t>
                      </a:r>
                      <a:r>
                        <a:rPr lang="cs-CZ" i="1" dirty="0" err="1">
                          <a:effectLst/>
                        </a:rPr>
                        <a:t>chronique</a:t>
                      </a:r>
                      <a:r>
                        <a:rPr lang="cs-CZ" i="1" dirty="0">
                          <a:effectLst/>
                        </a:rPr>
                        <a:t> </a:t>
                      </a:r>
                      <a:r>
                        <a:rPr lang="cs-CZ" i="1" dirty="0" err="1">
                          <a:effectLst/>
                        </a:rPr>
                        <a:t>scandaleuse</a:t>
                      </a:r>
                      <a:r>
                        <a:rPr lang="cs-CZ" i="1" dirty="0">
                          <a:effectLst/>
                        </a:rPr>
                        <a:t>. Nemohlo se o tom mluviti či dokonce psáti veřejně, tím víc tedy nabývalo to povídání obludných rozměrů v podání ústním a narostlo dokonce až v tvrzení, že </a:t>
                      </a:r>
                      <a:r>
                        <a:rPr lang="cs-CZ" i="1" dirty="0" err="1">
                          <a:effectLst/>
                        </a:rPr>
                        <a:t>Šamberk</a:t>
                      </a:r>
                      <a:r>
                        <a:rPr lang="cs-CZ" i="1" dirty="0">
                          <a:effectLst/>
                        </a:rPr>
                        <a:t> svou ženu u Pinkasů prohrál v kartách, když už neměl co vsadit, a šťastný výherce že se nerozpakoval přerozkošnou tu výhru inkasovat trvale.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8423972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DCC9E332-900E-4B24-893E-44A436E4F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-9042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1EBA1AC-06ED-48BA-BFCB-73E48A9946F7}"/>
              </a:ext>
            </a:extLst>
          </p:cNvPr>
          <p:cNvSpPr txBox="1"/>
          <p:nvPr/>
        </p:nvSpPr>
        <p:spPr>
          <a:xfrm>
            <a:off x="3210560" y="4338320"/>
            <a:ext cx="665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Vzpomínky na </a:t>
            </a:r>
            <a:r>
              <a:rPr lang="cs-CZ" sz="1800" dirty="0" err="1">
                <a:latin typeface="+mn-lt"/>
              </a:rPr>
              <a:t>Šamberkovy</a:t>
            </a:r>
            <a:r>
              <a:rPr lang="cs-CZ" sz="1800" dirty="0">
                <a:latin typeface="+mn-lt"/>
              </a:rPr>
              <a:t> improvizace (</a:t>
            </a:r>
            <a:r>
              <a:rPr lang="cs-CZ" sz="1800" i="1" dirty="0">
                <a:latin typeface="+mn-lt"/>
              </a:rPr>
              <a:t>Stará garda</a:t>
            </a:r>
            <a:r>
              <a:rPr lang="cs-CZ" sz="1800" dirty="0">
                <a:latin typeface="+mn-lt"/>
              </a:rPr>
              <a:t>): https://dnnt.mzk.cz/view/uuid:ca130b70-b523-11ea-998c-005056827e51?page=uuid:03ccf19c-55e4-4ded-b168-b228f5fd084c</a:t>
            </a:r>
          </a:p>
        </p:txBody>
      </p:sp>
    </p:spTree>
    <p:extLst>
      <p:ext uri="{BB962C8B-B14F-4D97-AF65-F5344CB8AC3E}">
        <p14:creationId xmlns:p14="http://schemas.microsoft.com/office/powerpoint/2010/main" val="513047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CE494B-7783-4EB6-A721-6578480863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F47B46-7FDA-44B9-9DD5-FD5980EF9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F45B7B9-A203-496B-BAFE-C418E0A1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Josef Frankovský o herectví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B4D542B-422F-45CC-BA8E-69487D2A3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9912" y="1431419"/>
            <a:ext cx="7732052" cy="4401056"/>
          </a:xfrm>
        </p:spPr>
      </p:pic>
    </p:spTree>
    <p:extLst>
      <p:ext uri="{BB962C8B-B14F-4D97-AF65-F5344CB8AC3E}">
        <p14:creationId xmlns:p14="http://schemas.microsoft.com/office/powerpoint/2010/main" val="30914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11A52A0-5B74-4F2A-B721-527B37FA7B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F25FEC-69B6-4CD9-BD0C-6E098E76B8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3F4CF1C-6C5C-43C8-8163-D78D9A5B7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Enfant terrible: František Krumlovský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DC148A4-318D-4263-B4A0-7EB925BB6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3315" y="1692275"/>
            <a:ext cx="6946957" cy="4140200"/>
          </a:xfrm>
        </p:spPr>
      </p:pic>
    </p:spTree>
    <p:extLst>
      <p:ext uri="{BB962C8B-B14F-4D97-AF65-F5344CB8AC3E}">
        <p14:creationId xmlns:p14="http://schemas.microsoft.com/office/powerpoint/2010/main" val="3788397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D8B91EF-2CD0-496E-B30B-8691E9A1A5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215A78D-0E0B-45C9-92F6-092A62B97A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BCFC11-2EA9-4FE2-99E4-5471F4918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C462528-765D-427B-A613-A6455A295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 err="1"/>
              <a:t>Engelmüller</a:t>
            </a:r>
            <a:r>
              <a:rPr lang="cs-CZ" sz="2000" dirty="0"/>
              <a:t>, Karel. </a:t>
            </a:r>
            <a:r>
              <a:rPr lang="cs-CZ" sz="2000" i="1" dirty="0"/>
              <a:t>O slávě herecké. Z letopisů českého divadelnictví II.</a:t>
            </a:r>
            <a:r>
              <a:rPr lang="cs-CZ" sz="2000" dirty="0"/>
              <a:t> Praha: Vilém, 1947. (herecké portréty podobně jako ve Staré gardě ND)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Novák, Ladislav. </a:t>
            </a:r>
            <a:r>
              <a:rPr lang="cs-CZ" sz="2000" i="1" dirty="0"/>
              <a:t>Stará garda Národního divadla</a:t>
            </a:r>
            <a:r>
              <a:rPr lang="cs-CZ" sz="2000" dirty="0"/>
              <a:t>. Praha: Vilímek, 1944.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err="1"/>
              <a:t>Rachlík</a:t>
            </a:r>
            <a:r>
              <a:rPr lang="cs-CZ" sz="2000" dirty="0"/>
              <a:t>, František. </a:t>
            </a:r>
            <a:r>
              <a:rPr lang="cs-CZ" sz="2000" i="1" dirty="0"/>
              <a:t>Jediná láska</a:t>
            </a:r>
            <a:r>
              <a:rPr lang="cs-CZ" sz="2000" dirty="0"/>
              <a:t>. Praha: Práce, 1954. (o Mošnovi)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Roubínek, Otakar. </a:t>
            </a:r>
            <a:r>
              <a:rPr lang="cs-CZ" sz="2000" i="1" dirty="0"/>
              <a:t>F. F. </a:t>
            </a:r>
            <a:r>
              <a:rPr lang="cs-CZ" sz="2000" i="1" dirty="0" err="1"/>
              <a:t>Šamberk</a:t>
            </a:r>
            <a:r>
              <a:rPr lang="cs-CZ" sz="2000" dirty="0"/>
              <a:t>. Praha: </a:t>
            </a:r>
            <a:r>
              <a:rPr lang="cs-CZ" sz="2000" dirty="0" err="1"/>
              <a:t>Melantrich</a:t>
            </a:r>
            <a:r>
              <a:rPr lang="cs-CZ" sz="2000" dirty="0"/>
              <a:t>, 1985.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Toužil, Gustav. </a:t>
            </a:r>
            <a:r>
              <a:rPr lang="cs-CZ" sz="20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Paměti F. F. </a:t>
            </a:r>
            <a:r>
              <a:rPr lang="cs-CZ" sz="20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Šamberka</a:t>
            </a:r>
            <a:r>
              <a:rPr lang="cs-CZ" sz="20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hrst vzpomínek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Praha: Pospíšil, 1906. </a:t>
            </a: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 err="1"/>
              <a:t>Želenský</a:t>
            </a:r>
            <a:r>
              <a:rPr lang="cs-CZ" sz="2000" dirty="0"/>
              <a:t>, Karel. </a:t>
            </a:r>
            <a:r>
              <a:rPr lang="cs-CZ" sz="2000" i="1" dirty="0"/>
              <a:t>Umělci v županu</a:t>
            </a:r>
            <a:r>
              <a:rPr lang="cs-CZ" sz="2000" dirty="0"/>
              <a:t>. Praha: Urbánek, 1920.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Online archiv Národního divadla – fotografie, medailonky herců, obsazení inscenací</a:t>
            </a:r>
          </a:p>
        </p:txBody>
      </p:sp>
    </p:spTree>
    <p:extLst>
      <p:ext uri="{BB962C8B-B14F-4D97-AF65-F5344CB8AC3E}">
        <p14:creationId xmlns:p14="http://schemas.microsoft.com/office/powerpoint/2010/main" val="153224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771F62-7E06-4D9D-8215-A946C66255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2F0163-4B02-493D-8368-1767D9B517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D21162-3398-49D2-BBCB-440D19BC6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435" y="560583"/>
            <a:ext cx="7620000" cy="49149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ABBE5E3-642D-4FA7-B522-C557262E51FB}"/>
              </a:ext>
            </a:extLst>
          </p:cNvPr>
          <p:cNvSpPr txBox="1"/>
          <p:nvPr/>
        </p:nvSpPr>
        <p:spPr>
          <a:xfrm>
            <a:off x="2152436" y="5671335"/>
            <a:ext cx="8149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0" i="0" dirty="0">
                <a:solidFill>
                  <a:srgbClr val="000000"/>
                </a:solidFill>
                <a:effectLst/>
                <a:latin typeface="DINNextLTPro-Regular"/>
              </a:rPr>
              <a:t>Urbánek-Sedláček-</a:t>
            </a:r>
            <a:r>
              <a:rPr lang="cs-CZ" sz="2000" b="0" i="0" dirty="0" err="1">
                <a:solidFill>
                  <a:srgbClr val="000000"/>
                </a:solidFill>
                <a:effectLst/>
                <a:latin typeface="DINNextLTPro-Regular"/>
              </a:rPr>
              <a:t>Šamberk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DINNextLTPro-Regular"/>
              </a:rPr>
              <a:t>-Bittner-</a:t>
            </a:r>
            <a:r>
              <a:rPr lang="cs-CZ" sz="2000" b="0" i="0" dirty="0" err="1">
                <a:solidFill>
                  <a:srgbClr val="000000"/>
                </a:solidFill>
                <a:effectLst/>
                <a:latin typeface="DINNextLTPro-Regular"/>
              </a:rPr>
              <a:t>Šmaha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DINNextLTPro-Regular"/>
              </a:rPr>
              <a:t>, Berger-Řada-Čermák-</a:t>
            </a:r>
            <a:r>
              <a:rPr lang="cs-CZ" sz="2000" b="0" i="0" dirty="0" err="1">
                <a:solidFill>
                  <a:srgbClr val="000000"/>
                </a:solidFill>
                <a:effectLst/>
                <a:latin typeface="DINNextLTPro-Regular"/>
              </a:rPr>
              <a:t>Pštross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DINNextLTPro-Regular"/>
              </a:rPr>
              <a:t>-Havelský-Pulda-</a:t>
            </a:r>
            <a:r>
              <a:rPr lang="cs-CZ" sz="2000" b="0" i="0" dirty="0" err="1">
                <a:solidFill>
                  <a:srgbClr val="000000"/>
                </a:solidFill>
                <a:effectLst/>
                <a:latin typeface="DINNextLTPro-Regular"/>
              </a:rPr>
              <a:t>Ryčl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DINNextLTPro-Regular"/>
              </a:rPr>
              <a:t>-Mošna</a:t>
            </a:r>
            <a:endParaRPr lang="cs-CZ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3330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ABCFB08-52B6-4D9B-9F8A-9202658799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25DD80-A44E-400B-9F4C-5CD402BB4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4000134A-1A83-4F66-8289-8A54C93A0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Jiří Bittner (1846-1903)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B25E7FB-2B4B-4999-8C15-F31E97E38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529" y="1465928"/>
            <a:ext cx="2928674" cy="47620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8B8B14-8197-4222-B34C-E7DF25554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412" y="1428933"/>
            <a:ext cx="5169801" cy="400013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AB61231-3227-4340-8F80-5423D1E212EF}"/>
              </a:ext>
            </a:extLst>
          </p:cNvPr>
          <p:cNvSpPr txBox="1"/>
          <p:nvPr/>
        </p:nvSpPr>
        <p:spPr>
          <a:xfrm>
            <a:off x="5293360" y="5588000"/>
            <a:ext cx="55211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0" i="1" dirty="0">
                <a:solidFill>
                  <a:srgbClr val="000000"/>
                </a:solidFill>
                <a:effectLst/>
                <a:latin typeface="DINNextLTPro-Regular"/>
              </a:rPr>
              <a:t>Neznámá pevnina 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DINNextLTPro-Regular"/>
              </a:rPr>
              <a:t>- 03.12.1898 (H. Kvapilová, J. Bittner, A. Sedláček, H. Málková, J. Mošna, P. Řada)</a:t>
            </a:r>
          </a:p>
          <a:p>
            <a:br>
              <a:rPr lang="cs-CZ" sz="2000" b="0" i="0" dirty="0">
                <a:solidFill>
                  <a:srgbClr val="000000"/>
                </a:solidFill>
                <a:effectLst/>
                <a:latin typeface="DINNextLTPro-Regular"/>
              </a:rPr>
            </a:br>
            <a:endParaRPr lang="cs-CZ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8073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8EF984A-A70E-4524-8BA0-327D8366A9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6830E8-D24B-4ABD-BC0B-DA722042F3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A004722-AF11-40A9-9784-182E88F4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Marie Bittnerová (1854-1898)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B521973-4527-4C0C-899A-967ED6677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0675" y="1439677"/>
            <a:ext cx="3134759" cy="44359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213AC8B-15B5-4693-ABA7-A6251EE94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24457"/>
            <a:ext cx="3765003" cy="43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6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1215DC-60C1-40CF-88E4-D1214143B4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1AEBD7-D986-495D-8FC0-A02A96219B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4E1B96-3938-4433-AD0D-A1FCCF10F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Marie Bittnerová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46E375C-2E95-4C37-AC68-A9743C7FA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356" y="1325688"/>
            <a:ext cx="6986668" cy="536884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F4FC33B-17DD-4C66-8088-DB766861AB9E}"/>
              </a:ext>
            </a:extLst>
          </p:cNvPr>
          <p:cNvSpPr txBox="1"/>
          <p:nvPr/>
        </p:nvSpPr>
        <p:spPr>
          <a:xfrm>
            <a:off x="414000" y="1726058"/>
            <a:ext cx="234974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sz="2800" dirty="0">
              <a:latin typeface="+mn-lt"/>
            </a:endParaRPr>
          </a:p>
          <a:p>
            <a:pPr algn="l"/>
            <a:r>
              <a:rPr lang="cs-CZ" sz="1800" dirty="0" err="1">
                <a:latin typeface="+mn-lt"/>
              </a:rPr>
              <a:t>Engelmüller</a:t>
            </a:r>
            <a:r>
              <a:rPr lang="cs-CZ" sz="1800" dirty="0">
                <a:latin typeface="+mn-lt"/>
              </a:rPr>
              <a:t>, Karel. </a:t>
            </a:r>
            <a:r>
              <a:rPr lang="cs-CZ" sz="1800" i="1" dirty="0">
                <a:latin typeface="+mn-lt"/>
              </a:rPr>
              <a:t>O slávě herecké</a:t>
            </a:r>
          </a:p>
          <a:p>
            <a:pPr algn="l"/>
            <a:r>
              <a:rPr lang="cs-CZ" sz="1800" i="1" dirty="0">
                <a:latin typeface="+mn-lt"/>
              </a:rPr>
              <a:t>z letopisů českého divadelnictví II</a:t>
            </a:r>
            <a:r>
              <a:rPr lang="cs-CZ" sz="1800" dirty="0">
                <a:latin typeface="+mn-lt"/>
              </a:rPr>
              <a:t>. Praha 1947</a:t>
            </a:r>
          </a:p>
        </p:txBody>
      </p:sp>
    </p:spTree>
    <p:extLst>
      <p:ext uri="{BB962C8B-B14F-4D97-AF65-F5344CB8AC3E}">
        <p14:creationId xmlns:p14="http://schemas.microsoft.com/office/powerpoint/2010/main" val="3160631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25881A-9CF5-4876-975C-2AE50775A7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0978DFF-746E-488C-97C7-063DECF4C7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8555F7-E50B-4A6F-B67B-8A3454EF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Ocenění X nedocenění hereckých talentů správou ND…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CAA4285-DBE0-453D-B265-A3EF2CA25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298" y="1438274"/>
            <a:ext cx="8527227" cy="444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0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77A702-4A1A-4877-8AD3-60D2E53D4A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2134267-E00A-4A81-BF69-FE515F6B9C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303CF1-0950-4D05-BD43-3A541A350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Komplikované česko-německé vztahy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4512770-8FA0-41BB-B34B-405E99C17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463" y="1676688"/>
            <a:ext cx="8139817" cy="392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33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A2FAAA-2A3D-4F60-87EA-CA4CDD891B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2CF7C76-A36D-4B24-BE9F-DCA96218FF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4936CB-4D5C-4352-BFE8-F13EEA26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Ladislav Novák o manželství Jiřího a Marie Bittnerových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B6B05D-D1E8-4FDE-9FB5-9DD836661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240" y="1534210"/>
            <a:ext cx="6834289" cy="378958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F17B787-A1A2-4046-8FCE-4F971A73B64B}"/>
              </a:ext>
            </a:extLst>
          </p:cNvPr>
          <p:cNvSpPr txBox="1"/>
          <p:nvPr/>
        </p:nvSpPr>
        <p:spPr>
          <a:xfrm>
            <a:off x="2956560" y="5575840"/>
            <a:ext cx="642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i="1" dirty="0">
                <a:latin typeface="+mn-lt"/>
              </a:rPr>
              <a:t>Stará garda Národního divadla</a:t>
            </a:r>
            <a:r>
              <a:rPr lang="cs-CZ" sz="2000" dirty="0">
                <a:latin typeface="+mn-lt"/>
              </a:rPr>
              <a:t>, s. 17</a:t>
            </a:r>
          </a:p>
        </p:txBody>
      </p:sp>
    </p:spTree>
    <p:extLst>
      <p:ext uri="{BB962C8B-B14F-4D97-AF65-F5344CB8AC3E}">
        <p14:creationId xmlns:p14="http://schemas.microsoft.com/office/powerpoint/2010/main" val="933380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2C3EBB-7F7C-403C-BA54-D6BA8A1CB4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2F52D9-60EA-427C-8E88-7E3F7DCD44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867821-93C3-489B-9E54-963BB017C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Mošna – Frankovský – </a:t>
            </a:r>
            <a:r>
              <a:rPr lang="cs-CZ" dirty="0" err="1"/>
              <a:t>Šamberk</a:t>
            </a:r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4EB5271-E2DE-48A1-B436-921A9F016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03" y="1549920"/>
            <a:ext cx="2710061" cy="4299735"/>
          </a:xfrm>
          <a:prstGeom prst="rect">
            <a:avLst/>
          </a:prstGeom>
        </p:spPr>
      </p:pic>
      <p:pic>
        <p:nvPicPr>
          <p:cNvPr id="1026" name="Picture 2" descr="Josef Frankovský – Wikipedie">
            <a:extLst>
              <a:ext uri="{FF2B5EF4-FFF2-40B4-BE49-F238E27FC236}">
                <a16:creationId xmlns:a16="http://schemas.microsoft.com/office/drawing/2014/main" id="{3253C3AE-359D-423C-991E-123B5EE17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576" y="1549920"/>
            <a:ext cx="2787859" cy="429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2E4B555-951A-4725-B8B7-FF7B924CE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937" y="1549919"/>
            <a:ext cx="3413019" cy="429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639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 (2)" id="{3031E4DE-C487-4BB8-A4FA-89838D016392}" vid="{08861489-ADD3-4ACE-9920-26EF9EFE18F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muni-arts-prezentace-16-9-cz-v11 (2)</Template>
  <TotalTime>18616</TotalTime>
  <Words>491</Words>
  <Application>Microsoft Office PowerPoint</Application>
  <PresentationFormat>Širokoúhlá obrazovka</PresentationFormat>
  <Paragraphs>77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DINNextLTPro-Regular</vt:lpstr>
      <vt:lpstr>Tahoma</vt:lpstr>
      <vt:lpstr>Wingdings</vt:lpstr>
      <vt:lpstr>Prezentace_MU_CZ</vt:lpstr>
      <vt:lpstr>Herectví</vt:lpstr>
      <vt:lpstr>Prezentace aplikace PowerPoint</vt:lpstr>
      <vt:lpstr>Jiří Bittner (1846-1903)</vt:lpstr>
      <vt:lpstr>Marie Bittnerová (1854-1898)</vt:lpstr>
      <vt:lpstr>Marie Bittnerová</vt:lpstr>
      <vt:lpstr>Ocenění X nedocenění hereckých talentů správou ND…</vt:lpstr>
      <vt:lpstr>Komplikované česko-německé vztahy</vt:lpstr>
      <vt:lpstr>Ladislav Novák o manželství Jiřího a Marie Bittnerových</vt:lpstr>
      <vt:lpstr>Mošna – Frankovský – Šamberk </vt:lpstr>
      <vt:lpstr>Jindřich Mošna</vt:lpstr>
      <vt:lpstr>Mošna</vt:lpstr>
      <vt:lpstr>František Ferdinand Šamberk</vt:lpstr>
      <vt:lpstr>Z Nerudových spisů…</vt:lpstr>
      <vt:lpstr>„Žiju, abych hrál, a hraju, abych žil.“</vt:lpstr>
      <vt:lpstr>Josef Frankovský o herectví</vt:lpstr>
      <vt:lpstr>Enfant terrible: František Krumlovský</vt:lpstr>
      <vt:lpstr>Doporučená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Herectví</dc:title>
  <dc:creator>Iva Mikulová</dc:creator>
  <cp:lastModifiedBy>Iva Mikulová</cp:lastModifiedBy>
  <cp:revision>23</cp:revision>
  <cp:lastPrinted>1601-01-01T00:00:00Z</cp:lastPrinted>
  <dcterms:created xsi:type="dcterms:W3CDTF">2021-11-30T13:57:48Z</dcterms:created>
  <dcterms:modified xsi:type="dcterms:W3CDTF">2021-12-13T12:14:14Z</dcterms:modified>
</cp:coreProperties>
</file>