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1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.narodni-divadlo.cz/umelec/98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eufler.cz/cs-CZ/fotohistorie/fotoarchiv,zive-obrazy-a-fotosceny,119.html" TargetMode="External"/><Relationship Id="rId2" Type="http://schemas.openxmlformats.org/officeDocument/2006/relationships/hyperlink" Target="http://archiv.narodni-divadlo.cz/umelec/242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Scénické výtvarnictví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Vývoj od romantické k realistické výpravě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07C6C4-960C-4100-9798-71435CCA7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EBD823-4071-40D5-9AE1-6F447CF83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029484-C0A4-46B8-915C-75E9EC4D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Jevištní technika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57641C-B918-4CEC-B900-794BFDBA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11117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Plynové X elektrické osvětlení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Divadelní efekty (František a Romuald Božek)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Kulisové tahy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Zkušenosti z </a:t>
            </a:r>
            <a:r>
              <a:rPr lang="cs-CZ" sz="2400" dirty="0" err="1"/>
              <a:t>Maschinenkömedií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Zvukové efekty (např. </a:t>
            </a:r>
            <a:r>
              <a:rPr lang="cs-CZ" sz="2400" dirty="0" err="1"/>
              <a:t>Donnermaschine</a:t>
            </a:r>
            <a:r>
              <a:rPr lang="cs-CZ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Dramatizace cestopisných románů a jejich návaznost na prosazování realismu na českých jevištích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E523333-2328-4413-A935-BE98C91487BB}"/>
              </a:ext>
            </a:extLst>
          </p:cNvPr>
          <p:cNvSpPr txBox="1"/>
          <p:nvPr/>
        </p:nvSpPr>
        <p:spPr>
          <a:xfrm>
            <a:off x="7598629" y="413912"/>
            <a:ext cx="377321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0" i="0">
                <a:solidFill>
                  <a:srgbClr val="424244"/>
                </a:solidFill>
                <a:effectLst/>
                <a:latin typeface="PT Sans" panose="020B0503020203020204" pitchFamily="34" charset="-18"/>
              </a:rPr>
              <a:t>Při Meyerbeerově opeře </a:t>
            </a:r>
            <a:r>
              <a:rPr lang="cs-CZ" sz="2000" b="0" i="1">
                <a:solidFill>
                  <a:srgbClr val="424244"/>
                </a:solidFill>
                <a:effectLst/>
                <a:latin typeface="PT Sans" panose="020B0503020203020204" pitchFamily="34" charset="-18"/>
              </a:rPr>
              <a:t>Der Prophet </a:t>
            </a:r>
            <a:r>
              <a:rPr lang="cs-CZ" sz="2000" b="0" i="0">
                <a:solidFill>
                  <a:srgbClr val="424244"/>
                </a:solidFill>
                <a:effectLst/>
                <a:latin typeface="PT Sans" panose="020B0503020203020204" pitchFamily="34" charset="-18"/>
              </a:rPr>
              <a:t>ve StD v Praze 14. 12. 1850 bylo použito elektrogalvanické slunce drážďanského mechanika M. H. Jacobiho, zhotovené podle francouzského vzoru. Přístroj řídil Romualdův bratr František B. Po poruše se Františkovi nepodařilo jej zprovoznit a na žádost ředitele StD J. A. Stögera jej 1852 opravil Romuald. V nové verzi se přístroj skládal ze čtyř optických zařízení, která imitovala etapy východu slunce. Poprvé byly efekty uplatněny 29. 10. 1853 v Nicolaiově opeře </a:t>
            </a:r>
            <a:r>
              <a:rPr lang="cs-CZ" sz="2000" b="0" i="1">
                <a:solidFill>
                  <a:srgbClr val="424244"/>
                </a:solidFill>
                <a:effectLst/>
                <a:latin typeface="PT Sans" panose="020B0503020203020204" pitchFamily="34" charset="-18"/>
              </a:rPr>
              <a:t>Die lustigen Weiber von Windsor </a:t>
            </a:r>
            <a:r>
              <a:rPr lang="cs-CZ" sz="2000" b="0" i="0">
                <a:solidFill>
                  <a:srgbClr val="424244"/>
                </a:solidFill>
                <a:effectLst/>
                <a:latin typeface="PT Sans" panose="020B0503020203020204" pitchFamily="34" charset="-18"/>
              </a:rPr>
              <a:t>a </a:t>
            </a:r>
            <a:r>
              <a:rPr lang="cs-CZ" sz="2000" b="1" i="0">
                <a:solidFill>
                  <a:srgbClr val="424244"/>
                </a:solidFill>
                <a:effectLst/>
                <a:latin typeface="PT Sans" panose="020B0503020203020204" pitchFamily="34" charset="-18"/>
              </a:rPr>
              <a:t>B. </a:t>
            </a:r>
            <a:r>
              <a:rPr lang="cs-CZ" sz="2000" b="0" i="0">
                <a:solidFill>
                  <a:srgbClr val="424244"/>
                </a:solidFill>
                <a:effectLst/>
                <a:latin typeface="PT Sans" panose="020B0503020203020204" pitchFamily="34" charset="-18"/>
              </a:rPr>
              <a:t>dostal přezdívku „Bůh slunce“</a:t>
            </a:r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99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930224-BFA8-43D5-8970-D417EBE18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83509B-11FA-4AB5-94CE-E424F9CBC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69F0C9-67A3-470C-AC8D-7A41FC20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Realistická výprava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E54E52-F38D-48AA-B7F3-9D7899891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Překonání typových dekorací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Výprava vycházející ze skutečnosti života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Individuálně řešená scéna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Domácí vesnická hra: selská světnice, náves, proti sobě stojící statky znepřátelených rodin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Před r. 1895 pořízeny individualizované dekorace pouze dvakrát: </a:t>
            </a:r>
            <a:r>
              <a:rPr lang="cs-CZ" sz="2400" i="1" dirty="0"/>
              <a:t>Naši Furianti </a:t>
            </a:r>
            <a:r>
              <a:rPr lang="cs-CZ" sz="2400" dirty="0"/>
              <a:t>(Mikoláš Aleše, 1887) a </a:t>
            </a:r>
            <a:r>
              <a:rPr lang="cs-CZ" sz="2400" i="1" dirty="0"/>
              <a:t>Gazdina roba </a:t>
            </a:r>
            <a:r>
              <a:rPr lang="cs-CZ" sz="2400" dirty="0"/>
              <a:t>(Robert </a:t>
            </a:r>
            <a:r>
              <a:rPr lang="cs-CZ" sz="2400" dirty="0" err="1"/>
              <a:t>Holzer</a:t>
            </a:r>
            <a:r>
              <a:rPr lang="cs-CZ" sz="2400" dirty="0"/>
              <a:t>, 1889)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Aleš v ND: </a:t>
            </a:r>
            <a:r>
              <a:rPr lang="cs-CZ" sz="2400" dirty="0">
                <a:hlinkClick r:id="rId2"/>
              </a:rPr>
              <a:t>http://archiv.narodni-divadlo.cz/</a:t>
            </a:r>
            <a:r>
              <a:rPr lang="cs-CZ" sz="2400" dirty="0" err="1">
                <a:hlinkClick r:id="rId2"/>
              </a:rPr>
              <a:t>umelec</a:t>
            </a:r>
            <a:r>
              <a:rPr lang="cs-CZ" sz="2400" dirty="0">
                <a:hlinkClick r:id="rId2"/>
              </a:rPr>
              <a:t>/983</a:t>
            </a:r>
            <a:r>
              <a:rPr lang="cs-CZ" sz="2400" dirty="0"/>
              <a:t>. </a:t>
            </a:r>
            <a:r>
              <a:rPr lang="cs-CZ" sz="2400" dirty="0" err="1"/>
              <a:t>Holzer</a:t>
            </a:r>
            <a:r>
              <a:rPr lang="cs-CZ" sz="2400" dirty="0"/>
              <a:t> v ND: http://archiv.narodni-divadlo.cz/umelec/2021</a:t>
            </a:r>
          </a:p>
        </p:txBody>
      </p:sp>
    </p:spTree>
    <p:extLst>
      <p:ext uri="{BB962C8B-B14F-4D97-AF65-F5344CB8AC3E}">
        <p14:creationId xmlns:p14="http://schemas.microsoft.com/office/powerpoint/2010/main" val="157176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408102-6031-4CAB-BDDC-8419ED70F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82D5DE-D42D-4537-A8E5-CDEB5290C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883BF60-BFEE-41A6-9FE9-C0D87ED3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F7A485A-8E2A-4983-B181-B6343F59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Brabec, Jan. Dějiny českého divadla. 3, Činohra 1848</a:t>
            </a:r>
            <a:r>
              <a:rPr lang="cs-CZ" sz="2400" dirty="0"/>
              <a:t>–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1918. Praha: Academia, 1977.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Srba, Bořivoj. Jevištní výpravy na scénách Královského zemského českého divadla v období jeho „prozatímnosti“ 1862</a:t>
            </a:r>
            <a:r>
              <a:rPr lang="cs-CZ" sz="2400" dirty="0"/>
              <a:t>–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1883.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Sborník prací FF Brněnské univerzity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1995 (viz studijní materiály).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Velemanová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Věra. Česká krajina a architektura v dílech malířů Prozatímního divadla.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Musicalia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sz="2400" dirty="0"/>
              <a:t>–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 (2012), s. 71</a:t>
            </a:r>
            <a:r>
              <a:rPr lang="cs-CZ" sz="2400" dirty="0"/>
              <a:t>–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-77.</a:t>
            </a:r>
          </a:p>
        </p:txBody>
      </p:sp>
    </p:spTree>
    <p:extLst>
      <p:ext uri="{BB962C8B-B14F-4D97-AF65-F5344CB8AC3E}">
        <p14:creationId xmlns:p14="http://schemas.microsoft.com/office/powerpoint/2010/main" val="274705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E1DC5A-C29B-4302-BDD4-1F4F8C897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C05A53-0E96-405E-B0B3-516C5C8F3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A820A-DC18-44B3-B847-10486687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Výprava v období romantismu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756B0C-621C-4F5F-88DB-6C95BD21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50. léta: kulisové typové dekorace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Autoři: Jan Kautský, Josef Macourek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Perspektivní iluzionistická malba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 romantických tragédií důraz na slovo – detaily neměly odvádět pozornost (J. J. Kolár)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Kostýmy: romantické: pestré, stylizace historického kostýmu – základem renesance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4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5434B4-CBD4-4FD5-A830-32D9E7D67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F6A5D-465D-4B2B-87BE-92E592B7A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79647F-9870-41CB-9363-6C453C85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Malíři Prozatímního divadla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6FC67D-929E-4047-9490-62CE21E5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Typové dekorace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Nebyly individualizované pro jednotlivé hry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60. a 70. léta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Josef Macourek</a:t>
            </a:r>
          </a:p>
          <a:p>
            <a:pPr marL="72000" indent="0">
              <a:buNone/>
            </a:pPr>
            <a:r>
              <a:rPr lang="cs-CZ" dirty="0"/>
              <a:t>http://encyklopedie.idu.cz/index.php/Macourek,_Josef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Eduard Herold</a:t>
            </a:r>
          </a:p>
          <a:p>
            <a:pPr marL="72000" indent="0">
              <a:buNone/>
            </a:pPr>
            <a:r>
              <a:rPr lang="cs-CZ" dirty="0"/>
              <a:t>http://encyklopedie.idu.cz/index.php/Herold,_Eduard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Hugo </a:t>
            </a:r>
            <a:r>
              <a:rPr lang="cs-CZ" dirty="0" err="1"/>
              <a:t>Ullik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http://encyklopedie.idu.cz/index.php/Ullik,_Hugo</a:t>
            </a:r>
          </a:p>
        </p:txBody>
      </p:sp>
    </p:spTree>
    <p:extLst>
      <p:ext uri="{BB962C8B-B14F-4D97-AF65-F5344CB8AC3E}">
        <p14:creationId xmlns:p14="http://schemas.microsoft.com/office/powerpoint/2010/main" val="353500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5767E1-17D8-43C1-92FD-775383BA6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37E1D6-0273-4CA8-A3D8-DE82CCC0D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4E8ECF-B965-4162-A4E8-A129437D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Eduard Herold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B24B36-0824-4010-90B7-6325F6C7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1392852"/>
            <a:ext cx="6349365" cy="46138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9D3B1C4-ADC8-44CC-AFEF-072B3C25D1D2}"/>
              </a:ext>
            </a:extLst>
          </p:cNvPr>
          <p:cNvSpPr txBox="1"/>
          <p:nvPr/>
        </p:nvSpPr>
        <p:spPr>
          <a:xfrm>
            <a:off x="8765628" y="2301766"/>
            <a:ext cx="2707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Černé jezero, 1860</a:t>
            </a:r>
          </a:p>
        </p:txBody>
      </p:sp>
    </p:spTree>
    <p:extLst>
      <p:ext uri="{BB962C8B-B14F-4D97-AF65-F5344CB8AC3E}">
        <p14:creationId xmlns:p14="http://schemas.microsoft.com/office/powerpoint/2010/main" val="281495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72ED87-D343-4BA9-AC94-EF0979F38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70F874-FDF8-4F96-835B-FAF589CB3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184BC8-4430-4AD3-80A3-B81599CA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Hugo </a:t>
            </a:r>
            <a:r>
              <a:rPr lang="cs-CZ" dirty="0" err="1"/>
              <a:t>Ullik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F5BCC2-41A4-4885-937F-610F5C3F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35" y="1413601"/>
            <a:ext cx="6565939" cy="47243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80B6D5-A42D-4D86-967A-26EE00C54B51}"/>
              </a:ext>
            </a:extLst>
          </p:cNvPr>
          <p:cNvSpPr txBox="1"/>
          <p:nvPr/>
        </p:nvSpPr>
        <p:spPr>
          <a:xfrm>
            <a:off x="8061434" y="1413601"/>
            <a:ext cx="357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Krajina s hradem Křivoklátem (1879)</a:t>
            </a:r>
            <a:endParaRPr lang="cs-CZ" sz="20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D0BA33-0C0D-437F-A7BA-2CA6B3C9A2EB}"/>
              </a:ext>
            </a:extLst>
          </p:cNvPr>
          <p:cNvSpPr txBox="1"/>
          <p:nvPr/>
        </p:nvSpPr>
        <p:spPr>
          <a:xfrm>
            <a:off x="8061434" y="2134572"/>
            <a:ext cx="33850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Ullikovy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hrady mají i dokumentární cenu, neboť zachycují starý stav zřícenin, dnes již mnohem více sešlých, i starý stav zámků a hradů, jež utrpěly puristickými restauracemi na sklonku minulého století. Po stránce ryze výtvarné spojuje v sobě </a:t>
            </a:r>
            <a:r>
              <a:rPr lang="cs-CZ" sz="20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Ullikovo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dílo tradice romantické s počátky našeho malířského realismu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14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DAE0F5-662A-48FA-9CE4-72E0B8913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730BC3-ADFF-4A74-A188-6EF13D726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92B30B-1664-403E-9062-FD7DE39E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Živé obrazy – žánr 60.-90. let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875EB2-7EAE-4606-9D5F-5314BED3B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František Kolár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http://archiv.narodni-divadlo.cz/umelec/2421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Reformování kostýmu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Hudba Vilém </a:t>
            </a:r>
            <a:r>
              <a:rPr lang="cs-CZ" dirty="0" err="1"/>
              <a:t>Blodek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Fotogalerie vybraných obrazů: </a:t>
            </a:r>
            <a:r>
              <a:rPr lang="cs-CZ" dirty="0">
                <a:hlinkClick r:id="rId3"/>
              </a:rPr>
              <a:t>http://www.scheufler.cz/cs-CZ/fotohistorie/fotoarchiv,zive-obrazy-a-fotosceny,119.html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49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512C8-6602-4351-BAEA-08203F06B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DBC851-98CF-4FA0-8DEB-4EDE5748D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E123BF-75BD-4940-BDD6-3670878D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1836"/>
            <a:ext cx="10753200" cy="451576"/>
          </a:xfrm>
        </p:spPr>
        <p:txBody>
          <a:bodyPr/>
          <a:lstStyle/>
          <a:p>
            <a:r>
              <a:rPr lang="cs-CZ" sz="2400" dirty="0"/>
              <a:t>Komentáře E. Chvalovského k 1. dějství opery </a:t>
            </a:r>
            <a:r>
              <a:rPr lang="cs-CZ" sz="2400" i="1" dirty="0"/>
              <a:t>Dvě vdovy </a:t>
            </a:r>
            <a:r>
              <a:rPr lang="cs-CZ" sz="2400" dirty="0"/>
              <a:t>(1874)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EE3443D-071F-400F-9C0A-0C99AA77A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132" y="1181668"/>
            <a:ext cx="4091011" cy="48580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47B871-DEF5-4EE2-9DF6-7CD66EF03562}"/>
              </a:ext>
            </a:extLst>
          </p:cNvPr>
          <p:cNvSpPr txBox="1"/>
          <p:nvPr/>
        </p:nvSpPr>
        <p:spPr>
          <a:xfrm>
            <a:off x="6784427" y="1786758"/>
            <a:ext cx="4209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Využití reforem drážďanského architekta Gottfrieda </a:t>
            </a:r>
            <a:r>
              <a:rPr lang="cs-CZ" sz="1800" dirty="0" err="1">
                <a:latin typeface="+mn-lt"/>
              </a:rPr>
              <a:t>Sempera</a:t>
            </a:r>
            <a:endParaRPr lang="cs-CZ" sz="1800" dirty="0">
              <a:latin typeface="+mn-lt"/>
            </a:endParaRPr>
          </a:p>
          <a:p>
            <a:pPr algn="l"/>
            <a:endParaRPr lang="cs-CZ" sz="1800" dirty="0">
              <a:latin typeface="+mn-lt"/>
            </a:endParaRPr>
          </a:p>
          <a:p>
            <a:pPr algn="l"/>
            <a:endParaRPr lang="cs-CZ" sz="1800" dirty="0">
              <a:latin typeface="+mn-lt"/>
            </a:endParaRPr>
          </a:p>
          <a:p>
            <a:pPr algn="l"/>
            <a:r>
              <a:rPr lang="cs-CZ" sz="1800" dirty="0">
                <a:latin typeface="+mn-lt"/>
              </a:rPr>
              <a:t>Postupně ve scénografii přibýval nábytek evokující měšťanský pokoj</a:t>
            </a:r>
          </a:p>
          <a:p>
            <a:pPr algn="l"/>
            <a:endParaRPr lang="cs-CZ" sz="1800" dirty="0">
              <a:latin typeface="+mn-lt"/>
            </a:endParaRPr>
          </a:p>
          <a:p>
            <a:pPr algn="l"/>
            <a:r>
              <a:rPr lang="cs-CZ" sz="1800" dirty="0">
                <a:latin typeface="+mn-lt"/>
              </a:rPr>
              <a:t>Chvalovský prosazoval moderní kostýmy, rekvizity doplňující dobový interiér měšťanského pokoje</a:t>
            </a:r>
          </a:p>
        </p:txBody>
      </p:sp>
    </p:spTree>
    <p:extLst>
      <p:ext uri="{BB962C8B-B14F-4D97-AF65-F5344CB8AC3E}">
        <p14:creationId xmlns:p14="http://schemas.microsoft.com/office/powerpoint/2010/main" val="109112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965BA6-3834-4ACA-9242-FA1085AC1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DF136C-590A-439F-BD00-C3F7660B1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36A547-9A7B-45C4-A067-E536772E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Výprava v Národním divadle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5702A3-5E2B-4964-BD1B-556787CDD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Měla zaujmout, pompéznost, nákladná pozdně romantická výprava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Požadavek autentičnosti a nároky na historickou věrnost výpravy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Inspirace návštěvou </a:t>
            </a:r>
            <a:r>
              <a:rPr lang="cs-CZ" dirty="0" err="1"/>
              <a:t>Meiningenských</a:t>
            </a:r>
            <a:r>
              <a:rPr lang="cs-CZ" dirty="0"/>
              <a:t> v Praze (1878 v Novoměstském divadle, hostovali zde celkem třikrát během svého evropského turné)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Cílem byly individuální dekorace ke každé historické i výpravné hře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Prvně se tak dělo v opeře a u výpravných baletů</a:t>
            </a:r>
          </a:p>
        </p:txBody>
      </p:sp>
    </p:spTree>
    <p:extLst>
      <p:ext uri="{BB962C8B-B14F-4D97-AF65-F5344CB8AC3E}">
        <p14:creationId xmlns:p14="http://schemas.microsoft.com/office/powerpoint/2010/main" val="24415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605BC2-F89A-4586-B70D-6CF789633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44D945-BEBF-40AC-85E7-3A8D627E1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424F26-79F6-484A-A7CB-BC0612DB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Režie v ND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FA11E7-847D-46AE-ABE0-E624C55E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25" y="1701505"/>
            <a:ext cx="3405148" cy="4139998"/>
          </a:xfrm>
          <a:prstGeom prst="rect">
            <a:avLst/>
          </a:prstGeom>
          <a:noFill/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B949F02-C9F9-49D3-9E15-DEBC4520B44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7143180" y="1701505"/>
            <a:ext cx="3436198" cy="4139998"/>
          </a:xfrm>
          <a:prstGeom prst="rect">
            <a:avLst/>
          </a:prstGeom>
          <a:noFill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D712098-BE9E-4B5B-B92F-E62062C95A4C}"/>
              </a:ext>
            </a:extLst>
          </p:cNvPr>
          <p:cNvSpPr txBox="1"/>
          <p:nvPr/>
        </p:nvSpPr>
        <p:spPr>
          <a:xfrm>
            <a:off x="2627587" y="6053959"/>
            <a:ext cx="322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František Kolár</a:t>
            </a:r>
          </a:p>
        </p:txBody>
      </p:sp>
    </p:spTree>
    <p:extLst>
      <p:ext uri="{BB962C8B-B14F-4D97-AF65-F5344CB8AC3E}">
        <p14:creationId xmlns:p14="http://schemas.microsoft.com/office/powerpoint/2010/main" val="148791788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énické_výpravy" id="{9458EA26-93CF-4BA9-9031-99BDE2592793}" vid="{D50FB33B-269E-4866-92FC-145B6803504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FDBE2A047744590A4F7CDFA53DF0D" ma:contentTypeVersion="9" ma:contentTypeDescription="Vytvoří nový dokument" ma:contentTypeScope="" ma:versionID="a46e3d9b53f5704ffe0cec83e4aec697">
  <xsd:schema xmlns:xsd="http://www.w3.org/2001/XMLSchema" xmlns:xs="http://www.w3.org/2001/XMLSchema" xmlns:p="http://schemas.microsoft.com/office/2006/metadata/properties" xmlns:ns3="97dd56d9-7586-4c47-a2ff-6e29f46bf72a" xmlns:ns4="3b3cc35a-851c-4481-8562-6ce9f9f5548c" targetNamespace="http://schemas.microsoft.com/office/2006/metadata/properties" ma:root="true" ma:fieldsID="b4256804be8011c788b5dddbb071a988" ns3:_="" ns4:_="">
    <xsd:import namespace="97dd56d9-7586-4c47-a2ff-6e29f46bf72a"/>
    <xsd:import namespace="3b3cc35a-851c-4481-8562-6ce9f9f554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d56d9-7586-4c47-a2ff-6e29f46b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c35a-851c-4481-8562-6ce9f9f55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CA6360-3278-412C-B7B5-14731913B9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d56d9-7586-4c47-a2ff-6e29f46bf72a"/>
    <ds:schemaRef ds:uri="3b3cc35a-851c-4481-8562-6ce9f9f55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EC2737-8601-4273-A43C-A26EA4C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F5BF1A-F503-42A7-9EB7-811A736C8DBA}">
  <ds:schemaRefs>
    <ds:schemaRef ds:uri="http://schemas.openxmlformats.org/package/2006/metadata/core-properties"/>
    <ds:schemaRef ds:uri="http://purl.org/dc/terms/"/>
    <ds:schemaRef ds:uri="3b3cc35a-851c-4481-8562-6ce9f9f5548c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7dd56d9-7586-4c47-a2ff-6e29f46bf72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Scénické_výpravy</Template>
  <TotalTime>59</TotalTime>
  <Words>689</Words>
  <Application>Microsoft Office PowerPoint</Application>
  <PresentationFormat>Širokoúhlá obrazovka</PresentationFormat>
  <Paragraphs>88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PT Sans</vt:lpstr>
      <vt:lpstr>Tahoma</vt:lpstr>
      <vt:lpstr>Wingdings</vt:lpstr>
      <vt:lpstr>Prezentace_MU_CZ</vt:lpstr>
      <vt:lpstr>Scénické výtvarnictví</vt:lpstr>
      <vt:lpstr>Výprava v období romantismu</vt:lpstr>
      <vt:lpstr>Malíři Prozatímního divadla</vt:lpstr>
      <vt:lpstr>Eduard Herold</vt:lpstr>
      <vt:lpstr>Hugo Ullik</vt:lpstr>
      <vt:lpstr>Živé obrazy – žánr 60.-90. let</vt:lpstr>
      <vt:lpstr>Komentáře E. Chvalovského k 1. dějství opery Dvě vdovy (1874)</vt:lpstr>
      <vt:lpstr>Výprava v Národním divadle</vt:lpstr>
      <vt:lpstr>Režie v ND </vt:lpstr>
      <vt:lpstr>Jevištní technika</vt:lpstr>
      <vt:lpstr>Realistická výprava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Scénické výtvarnictví</dc:title>
  <dc:creator>Iva Mikulová</dc:creator>
  <cp:lastModifiedBy>Iva Mikulová</cp:lastModifiedBy>
  <cp:revision>3</cp:revision>
  <cp:lastPrinted>1601-01-01T00:00:00Z</cp:lastPrinted>
  <dcterms:created xsi:type="dcterms:W3CDTF">2021-11-08T11:15:30Z</dcterms:created>
  <dcterms:modified xsi:type="dcterms:W3CDTF">2021-11-08T12:14:51Z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0x010100840FDBE2A047744590A4F7CDFA53DF0D</vt:lpwstr>
  </property>
</Properties>
</file>