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257" r:id="rId4"/>
    <p:sldId id="258" r:id="rId5"/>
    <p:sldId id="259" r:id="rId6"/>
    <p:sldId id="260" r:id="rId7"/>
    <p:sldId id="429" r:id="rId8"/>
    <p:sldId id="430" r:id="rId9"/>
    <p:sldId id="431" r:id="rId10"/>
    <p:sldId id="261" r:id="rId11"/>
    <p:sldId id="262" r:id="rId12"/>
    <p:sldId id="263" r:id="rId13"/>
    <p:sldId id="264" r:id="rId14"/>
    <p:sldId id="265" r:id="rId15"/>
    <p:sldId id="266" r:id="rId16"/>
    <p:sldId id="267" r:id="rId17"/>
    <p:sldId id="268" r:id="rId18"/>
    <p:sldId id="432" r:id="rId19"/>
    <p:sldId id="269" r:id="rId20"/>
    <p:sldId id="275" r:id="rId21"/>
    <p:sldId id="270" r:id="rId22"/>
    <p:sldId id="428" r:id="rId23"/>
    <p:sldId id="271" r:id="rId24"/>
    <p:sldId id="318" r:id="rId25"/>
    <p:sldId id="272" r:id="rId26"/>
    <p:sldId id="274" r:id="rId27"/>
    <p:sldId id="427" r:id="rId28"/>
    <p:sldId id="273" r:id="rId29"/>
    <p:sldId id="276" r:id="rId30"/>
    <p:sldId id="277" r:id="rId31"/>
    <p:sldId id="426"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329" r:id="rId51"/>
    <p:sldId id="296" r:id="rId52"/>
    <p:sldId id="297" r:id="rId53"/>
    <p:sldId id="298" r:id="rId54"/>
    <p:sldId id="299" r:id="rId55"/>
    <p:sldId id="300" r:id="rId56"/>
    <p:sldId id="301" r:id="rId57"/>
    <p:sldId id="302" r:id="rId58"/>
    <p:sldId id="303" r:id="rId59"/>
    <p:sldId id="327" r:id="rId60"/>
    <p:sldId id="304" r:id="rId61"/>
    <p:sldId id="328" r:id="rId62"/>
    <p:sldId id="305" r:id="rId63"/>
    <p:sldId id="306" r:id="rId64"/>
    <p:sldId id="307" r:id="rId65"/>
    <p:sldId id="309" r:id="rId66"/>
    <p:sldId id="310" r:id="rId67"/>
    <p:sldId id="311" r:id="rId68"/>
    <p:sldId id="433" r:id="rId69"/>
    <p:sldId id="312" r:id="rId70"/>
    <p:sldId id="314" r:id="rId71"/>
    <p:sldId id="316" r:id="rId72"/>
    <p:sldId id="319" r:id="rId73"/>
    <p:sldId id="320" r:id="rId74"/>
    <p:sldId id="323" r:id="rId75"/>
    <p:sldId id="321" r:id="rId76"/>
    <p:sldId id="324" r:id="rId77"/>
    <p:sldId id="322" r:id="rId78"/>
    <p:sldId id="325" r:id="rId79"/>
    <p:sldId id="326"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434"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464"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95" r:id="rId140"/>
    <p:sldId id="387" r:id="rId141"/>
    <p:sldId id="388" r:id="rId142"/>
    <p:sldId id="389" r:id="rId143"/>
    <p:sldId id="391" r:id="rId144"/>
    <p:sldId id="390" r:id="rId145"/>
    <p:sldId id="392" r:id="rId146"/>
    <p:sldId id="467" r:id="rId147"/>
    <p:sldId id="466" r:id="rId148"/>
    <p:sldId id="393" r:id="rId149"/>
    <p:sldId id="394" r:id="rId150"/>
    <p:sldId id="396"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65" r:id="rId168"/>
    <p:sldId id="413" r:id="rId169"/>
    <p:sldId id="414" r:id="rId170"/>
    <p:sldId id="415" r:id="rId171"/>
    <p:sldId id="416" r:id="rId172"/>
    <p:sldId id="417" r:id="rId173"/>
    <p:sldId id="475" r:id="rId174"/>
    <p:sldId id="418" r:id="rId175"/>
    <p:sldId id="419" r:id="rId176"/>
    <p:sldId id="477" r:id="rId177"/>
    <p:sldId id="420" r:id="rId178"/>
    <p:sldId id="478" r:id="rId179"/>
    <p:sldId id="469" r:id="rId180"/>
    <p:sldId id="421" r:id="rId181"/>
    <p:sldId id="470" r:id="rId182"/>
    <p:sldId id="471" r:id="rId183"/>
    <p:sldId id="472" r:id="rId184"/>
    <p:sldId id="473" r:id="rId185"/>
    <p:sldId id="474" r:id="rId186"/>
    <p:sldId id="423" r:id="rId187"/>
    <p:sldId id="424" r:id="rId188"/>
    <p:sldId id="425" r:id="rId189"/>
    <p:sldId id="463" r:id="rId190"/>
    <p:sldId id="435" r:id="rId191"/>
    <p:sldId id="436" r:id="rId192"/>
    <p:sldId id="437" r:id="rId193"/>
    <p:sldId id="479" r:id="rId194"/>
    <p:sldId id="438" r:id="rId195"/>
    <p:sldId id="439" r:id="rId196"/>
    <p:sldId id="480" r:id="rId197"/>
    <p:sldId id="440" r:id="rId198"/>
    <p:sldId id="441" r:id="rId199"/>
    <p:sldId id="442" r:id="rId200"/>
    <p:sldId id="481" r:id="rId201"/>
    <p:sldId id="443" r:id="rId202"/>
    <p:sldId id="444" r:id="rId203"/>
    <p:sldId id="445" r:id="rId204"/>
    <p:sldId id="482" r:id="rId205"/>
    <p:sldId id="446" r:id="rId206"/>
    <p:sldId id="447" r:id="rId207"/>
    <p:sldId id="448" r:id="rId208"/>
    <p:sldId id="449" r:id="rId209"/>
    <p:sldId id="450" r:id="rId210"/>
    <p:sldId id="451" r:id="rId211"/>
    <p:sldId id="452" r:id="rId212"/>
    <p:sldId id="453" r:id="rId213"/>
    <p:sldId id="454" r:id="rId214"/>
    <p:sldId id="455" r:id="rId215"/>
    <p:sldId id="458" r:id="rId216"/>
    <p:sldId id="459" r:id="rId217"/>
    <p:sldId id="460" r:id="rId218"/>
    <p:sldId id="461" r:id="rId219"/>
    <p:sldId id="456" r:id="rId220"/>
    <p:sldId id="457" r:id="rId221"/>
    <p:sldId id="497" r:id="rId222"/>
    <p:sldId id="483" r:id="rId223"/>
    <p:sldId id="498" r:id="rId224"/>
    <p:sldId id="484" r:id="rId225"/>
    <p:sldId id="499" r:id="rId226"/>
    <p:sldId id="485" r:id="rId227"/>
    <p:sldId id="486" r:id="rId228"/>
    <p:sldId id="487" r:id="rId229"/>
    <p:sldId id="488" r:id="rId230"/>
    <p:sldId id="489" r:id="rId231"/>
    <p:sldId id="490" r:id="rId232"/>
    <p:sldId id="491" r:id="rId233"/>
    <p:sldId id="492" r:id="rId234"/>
    <p:sldId id="493" r:id="rId235"/>
    <p:sldId id="494" r:id="rId236"/>
    <p:sldId id="496" r:id="rId237"/>
    <p:sldId id="495" r:id="rId238"/>
    <p:sldId id="548" r:id="rId239"/>
    <p:sldId id="549" r:id="rId240"/>
    <p:sldId id="500" r:id="rId241"/>
    <p:sldId id="501" r:id="rId242"/>
    <p:sldId id="502" r:id="rId243"/>
    <p:sldId id="547" r:id="rId244"/>
    <p:sldId id="503" r:id="rId245"/>
    <p:sldId id="504" r:id="rId246"/>
    <p:sldId id="505" r:id="rId247"/>
    <p:sldId id="546" r:id="rId248"/>
    <p:sldId id="506" r:id="rId249"/>
    <p:sldId id="507" r:id="rId250"/>
    <p:sldId id="540" r:id="rId251"/>
    <p:sldId id="508" r:id="rId252"/>
    <p:sldId id="509" r:id="rId253"/>
    <p:sldId id="550" r:id="rId254"/>
    <p:sldId id="543" r:id="rId255"/>
    <p:sldId id="510" r:id="rId256"/>
    <p:sldId id="511" r:id="rId257"/>
    <p:sldId id="544" r:id="rId258"/>
    <p:sldId id="512" r:id="rId259"/>
    <p:sldId id="545" r:id="rId260"/>
    <p:sldId id="514" r:id="rId261"/>
    <p:sldId id="555" r:id="rId262"/>
    <p:sldId id="553" r:id="rId263"/>
    <p:sldId id="542" r:id="rId264"/>
    <p:sldId id="515" r:id="rId265"/>
    <p:sldId id="516" r:id="rId266"/>
    <p:sldId id="517" r:id="rId267"/>
    <p:sldId id="518" r:id="rId268"/>
    <p:sldId id="519" r:id="rId269"/>
    <p:sldId id="520" r:id="rId270"/>
    <p:sldId id="554" r:id="rId271"/>
    <p:sldId id="521" r:id="rId272"/>
    <p:sldId id="525" r:id="rId273"/>
    <p:sldId id="556" r:id="rId274"/>
    <p:sldId id="522" r:id="rId275"/>
    <p:sldId id="541" r:id="rId276"/>
    <p:sldId id="523" r:id="rId277"/>
    <p:sldId id="524" r:id="rId278"/>
    <p:sldId id="551" r:id="rId279"/>
    <p:sldId id="526" r:id="rId280"/>
    <p:sldId id="527" r:id="rId281"/>
    <p:sldId id="528" r:id="rId282"/>
    <p:sldId id="529" r:id="rId283"/>
    <p:sldId id="539" r:id="rId284"/>
    <p:sldId id="530" r:id="rId285"/>
    <p:sldId id="531" r:id="rId286"/>
    <p:sldId id="532" r:id="rId287"/>
    <p:sldId id="537" r:id="rId288"/>
    <p:sldId id="533" r:id="rId289"/>
    <p:sldId id="534" r:id="rId290"/>
    <p:sldId id="535" r:id="rId291"/>
    <p:sldId id="536" r:id="rId292"/>
    <p:sldId id="538" r:id="rId293"/>
    <p:sldId id="557" r:id="rId294"/>
    <p:sldId id="559" r:id="rId295"/>
    <p:sldId id="558" r:id="rId296"/>
    <p:sldId id="560" r:id="rId297"/>
    <p:sldId id="561" r:id="rId298"/>
    <p:sldId id="562" r:id="rId299"/>
    <p:sldId id="563" r:id="rId300"/>
    <p:sldId id="564" r:id="rId301"/>
    <p:sldId id="565" r:id="rId302"/>
    <p:sldId id="566" r:id="rId303"/>
    <p:sldId id="567" r:id="rId304"/>
    <p:sldId id="568" r:id="rId305"/>
    <p:sldId id="569" r:id="rId306"/>
    <p:sldId id="570" r:id="rId307"/>
    <p:sldId id="571" r:id="rId308"/>
    <p:sldId id="572" r:id="rId309"/>
    <p:sldId id="573" r:id="rId310"/>
    <p:sldId id="574" r:id="rId311"/>
    <p:sldId id="575" r:id="rId312"/>
    <p:sldId id="582" r:id="rId313"/>
    <p:sldId id="576" r:id="rId314"/>
    <p:sldId id="577" r:id="rId315"/>
    <p:sldId id="578" r:id="rId316"/>
    <p:sldId id="579" r:id="rId317"/>
    <p:sldId id="580" r:id="rId318"/>
    <p:sldId id="583" r:id="rId319"/>
    <p:sldId id="581" r:id="rId320"/>
    <p:sldId id="584" r:id="rId321"/>
    <p:sldId id="585" r:id="rId322"/>
    <p:sldId id="586" r:id="rId323"/>
    <p:sldId id="587" r:id="rId324"/>
    <p:sldId id="588" r:id="rId325"/>
    <p:sldId id="589" r:id="rId326"/>
    <p:sldId id="590" r:id="rId327"/>
    <p:sldId id="596" r:id="rId328"/>
    <p:sldId id="591" r:id="rId329"/>
    <p:sldId id="592" r:id="rId330"/>
    <p:sldId id="593" r:id="rId331"/>
    <p:sldId id="594" r:id="rId332"/>
    <p:sldId id="595" r:id="rId333"/>
    <p:sldId id="597" r:id="rId334"/>
    <p:sldId id="598" r:id="rId335"/>
    <p:sldId id="599" r:id="rId336"/>
    <p:sldId id="600" r:id="rId337"/>
    <p:sldId id="601" r:id="rId338"/>
    <p:sldId id="602" r:id="rId339"/>
    <p:sldId id="603" r:id="rId340"/>
    <p:sldId id="604" r:id="rId341"/>
    <p:sldId id="605" r:id="rId342"/>
    <p:sldId id="606" r:id="rId343"/>
    <p:sldId id="607" r:id="rId344"/>
    <p:sldId id="608" r:id="rId345"/>
    <p:sldId id="609" r:id="rId346"/>
    <p:sldId id="610" r:id="rId347"/>
    <p:sldId id="611" r:id="rId348"/>
    <p:sldId id="658" r:id="rId349"/>
    <p:sldId id="612" r:id="rId350"/>
    <p:sldId id="613" r:id="rId351"/>
    <p:sldId id="614" r:id="rId352"/>
    <p:sldId id="615" r:id="rId353"/>
    <p:sldId id="616" r:id="rId354"/>
    <p:sldId id="617" r:id="rId355"/>
    <p:sldId id="619" r:id="rId356"/>
    <p:sldId id="618" r:id="rId357"/>
    <p:sldId id="620" r:id="rId358"/>
    <p:sldId id="621" r:id="rId359"/>
    <p:sldId id="622" r:id="rId360"/>
    <p:sldId id="623" r:id="rId361"/>
    <p:sldId id="624" r:id="rId362"/>
    <p:sldId id="625" r:id="rId363"/>
    <p:sldId id="659" r:id="rId364"/>
    <p:sldId id="627" r:id="rId365"/>
    <p:sldId id="628" r:id="rId366"/>
    <p:sldId id="629" r:id="rId367"/>
    <p:sldId id="626" r:id="rId368"/>
    <p:sldId id="630" r:id="rId369"/>
    <p:sldId id="631" r:id="rId370"/>
    <p:sldId id="660" r:id="rId371"/>
    <p:sldId id="632" r:id="rId372"/>
    <p:sldId id="633" r:id="rId373"/>
    <p:sldId id="634" r:id="rId374"/>
    <p:sldId id="635" r:id="rId375"/>
    <p:sldId id="636" r:id="rId376"/>
    <p:sldId id="637" r:id="rId377"/>
    <p:sldId id="638" r:id="rId378"/>
    <p:sldId id="639" r:id="rId379"/>
    <p:sldId id="640" r:id="rId380"/>
    <p:sldId id="641" r:id="rId381"/>
    <p:sldId id="644" r:id="rId382"/>
    <p:sldId id="646" r:id="rId383"/>
    <p:sldId id="642" r:id="rId384"/>
    <p:sldId id="643" r:id="rId385"/>
    <p:sldId id="645" r:id="rId386"/>
    <p:sldId id="647" r:id="rId387"/>
    <p:sldId id="648" r:id="rId388"/>
    <p:sldId id="649" r:id="rId389"/>
    <p:sldId id="662" r:id="rId390"/>
    <p:sldId id="661" r:id="rId391"/>
    <p:sldId id="650" r:id="rId392"/>
    <p:sldId id="651" r:id="rId393"/>
    <p:sldId id="652" r:id="rId394"/>
    <p:sldId id="657" r:id="rId395"/>
    <p:sldId id="653" r:id="rId396"/>
    <p:sldId id="654" r:id="rId397"/>
    <p:sldId id="655" r:id="rId398"/>
    <p:sldId id="656" r:id="rId39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p:scale>
          <a:sx n="82" d="100"/>
          <a:sy n="82" d="100"/>
        </p:scale>
        <p:origin x="-10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398" Type="http://schemas.openxmlformats.org/officeDocument/2006/relationships/slide" Target="slides/slide39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theme" Target="theme/theme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tableStyles" Target="tableStyle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viewProps" Target="viewProps.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26. 4. 2021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54926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26. 4. 2021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33523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26. 4. 2021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160392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26. 4. 2021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59178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20C21CC-ACAE-468C-AC55-C2E7D7AD030E}" type="datetimeFigureOut">
              <a:rPr lang="cs-CZ" smtClean="0"/>
              <a:t>26. 4. 2021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184738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20C21CC-ACAE-468C-AC55-C2E7D7AD030E}" type="datetimeFigureOut">
              <a:rPr lang="cs-CZ" smtClean="0"/>
              <a:t>26. 4. 2021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66264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20C21CC-ACAE-468C-AC55-C2E7D7AD030E}" type="datetimeFigureOut">
              <a:rPr lang="cs-CZ" smtClean="0"/>
              <a:t>26. 4. 2021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2183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20C21CC-ACAE-468C-AC55-C2E7D7AD030E}" type="datetimeFigureOut">
              <a:rPr lang="cs-CZ" smtClean="0"/>
              <a:t>26. 4. 2021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23536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20C21CC-ACAE-468C-AC55-C2E7D7AD030E}" type="datetimeFigureOut">
              <a:rPr lang="cs-CZ" smtClean="0"/>
              <a:t>26. 4. 2021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51691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20C21CC-ACAE-468C-AC55-C2E7D7AD030E}" type="datetimeFigureOut">
              <a:rPr lang="cs-CZ" smtClean="0"/>
              <a:t>26. 4. 2021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88715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20C21CC-ACAE-468C-AC55-C2E7D7AD030E}" type="datetimeFigureOut">
              <a:rPr lang="cs-CZ" smtClean="0"/>
              <a:t>26. 4. 2021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17389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C21CC-ACAE-468C-AC55-C2E7D7AD030E}" type="datetimeFigureOut">
              <a:rPr lang="cs-CZ" smtClean="0"/>
              <a:t>26. 4. 2021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4A9FE-3641-4291-9064-DC09F4AA742D}" type="slidenum">
              <a:rPr lang="cs-CZ" smtClean="0"/>
              <a:t>‹#›</a:t>
            </a:fld>
            <a:endParaRPr lang="cs-CZ"/>
          </a:p>
        </p:txBody>
      </p:sp>
    </p:spTree>
    <p:extLst>
      <p:ext uri="{BB962C8B-B14F-4D97-AF65-F5344CB8AC3E}">
        <p14:creationId xmlns:p14="http://schemas.microsoft.com/office/powerpoint/2010/main" val="1197062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gif"/><Relationship Id="rId18" Type="http://schemas.openxmlformats.org/officeDocument/2006/relationships/image" Target="../media/image36.gif"/><Relationship Id="rId3" Type="http://schemas.openxmlformats.org/officeDocument/2006/relationships/image" Target="../media/image21.gif"/><Relationship Id="rId21" Type="http://schemas.openxmlformats.org/officeDocument/2006/relationships/image" Target="../media/image39.gif"/><Relationship Id="rId7" Type="http://schemas.openxmlformats.org/officeDocument/2006/relationships/image" Target="../media/image25.gif"/><Relationship Id="rId12" Type="http://schemas.openxmlformats.org/officeDocument/2006/relationships/image" Target="../media/image30.gif"/><Relationship Id="rId17" Type="http://schemas.openxmlformats.org/officeDocument/2006/relationships/image" Target="../media/image35.gif"/><Relationship Id="rId25" Type="http://schemas.openxmlformats.org/officeDocument/2006/relationships/image" Target="../media/image43.gif"/><Relationship Id="rId2" Type="http://schemas.openxmlformats.org/officeDocument/2006/relationships/image" Target="../media/image20.gif"/><Relationship Id="rId16" Type="http://schemas.openxmlformats.org/officeDocument/2006/relationships/image" Target="../media/image34.gif"/><Relationship Id="rId20"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image" Target="../media/image29.gif"/><Relationship Id="rId24" Type="http://schemas.openxmlformats.org/officeDocument/2006/relationships/image" Target="../media/image42.gif"/><Relationship Id="rId5" Type="http://schemas.openxmlformats.org/officeDocument/2006/relationships/image" Target="../media/image23.gif"/><Relationship Id="rId15" Type="http://schemas.openxmlformats.org/officeDocument/2006/relationships/image" Target="../media/image33.gif"/><Relationship Id="rId23" Type="http://schemas.openxmlformats.org/officeDocument/2006/relationships/image" Target="../media/image41.gif"/><Relationship Id="rId10" Type="http://schemas.openxmlformats.org/officeDocument/2006/relationships/image" Target="../media/image28.gif"/><Relationship Id="rId19" Type="http://schemas.openxmlformats.org/officeDocument/2006/relationships/image" Target="../media/image37.gif"/><Relationship Id="rId4" Type="http://schemas.openxmlformats.org/officeDocument/2006/relationships/image" Target="../media/image22.gif"/><Relationship Id="rId9" Type="http://schemas.openxmlformats.org/officeDocument/2006/relationships/image" Target="../media/image27.gif"/><Relationship Id="rId14" Type="http://schemas.openxmlformats.org/officeDocument/2006/relationships/image" Target="../media/image32.gif"/><Relationship Id="rId22" Type="http://schemas.openxmlformats.org/officeDocument/2006/relationships/image" Target="../media/image40.gi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de.wikipedia.org/wiki/Datei:Kingdom_of_Sicily_1154.sv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Vikingové</a:t>
            </a:r>
            <a:endParaRPr lang="cs-CZ" dirty="0"/>
          </a:p>
        </p:txBody>
      </p:sp>
      <p:sp>
        <p:nvSpPr>
          <p:cNvPr id="3" name="Podnadpis 2"/>
          <p:cNvSpPr>
            <a:spLocks noGrp="1"/>
          </p:cNvSpPr>
          <p:nvPr>
            <p:ph type="subTitle" idx="1"/>
          </p:nvPr>
        </p:nvSpPr>
        <p:spPr/>
        <p:txBody>
          <a:bodyPr/>
          <a:lstStyle/>
          <a:p>
            <a:r>
              <a:rPr lang="cs-CZ" dirty="0" smtClean="0"/>
              <a:t>Přechodné období dějin </a:t>
            </a:r>
            <a:endParaRPr lang="cs-CZ" dirty="0"/>
          </a:p>
        </p:txBody>
      </p:sp>
    </p:spTree>
    <p:extLst>
      <p:ext uri="{BB962C8B-B14F-4D97-AF65-F5344CB8AC3E}">
        <p14:creationId xmlns:p14="http://schemas.microsoft.com/office/powerpoint/2010/main" val="940599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pojmu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„obyvatelé fjordů“, např. R. </a:t>
            </a:r>
            <a:r>
              <a:rPr lang="cs-CZ" dirty="0" err="1" smtClean="0"/>
              <a:t>Boyer</a:t>
            </a:r>
            <a:r>
              <a:rPr lang="cs-CZ" dirty="0" smtClean="0"/>
              <a:t>. </a:t>
            </a:r>
            <a:endParaRPr lang="cs-CZ" dirty="0"/>
          </a:p>
          <a:p>
            <a:r>
              <a:rPr lang="cs-CZ" dirty="0"/>
              <a:t>Nemálo pramenů užívá tohoto pojmu ve smyslu „</a:t>
            </a:r>
            <a:r>
              <a:rPr lang="cs-CZ" b="1" dirty="0"/>
              <a:t>bojovníci, nájezdníci, námořní lupiči</a:t>
            </a:r>
            <a:r>
              <a:rPr lang="cs-CZ" dirty="0"/>
              <a:t>“. </a:t>
            </a:r>
            <a:endParaRPr lang="cs-CZ" dirty="0" smtClean="0"/>
          </a:p>
          <a:p>
            <a:r>
              <a:rPr lang="cs-CZ" dirty="0" err="1" smtClean="0"/>
              <a:t>Snorri</a:t>
            </a:r>
            <a:r>
              <a:rPr lang="cs-CZ" dirty="0" smtClean="0"/>
              <a:t> </a:t>
            </a:r>
            <a:r>
              <a:rPr lang="cs-CZ" dirty="0" err="1"/>
              <a:t>Sturluson</a:t>
            </a:r>
            <a:r>
              <a:rPr lang="cs-CZ" dirty="0"/>
              <a:t> </a:t>
            </a:r>
            <a:r>
              <a:rPr lang="cs-CZ" dirty="0" smtClean="0"/>
              <a:t>hovoří </a:t>
            </a:r>
            <a:r>
              <a:rPr lang="cs-CZ" dirty="0"/>
              <a:t>o estonských nebo slovanských Vikinzích</a:t>
            </a:r>
            <a:r>
              <a:rPr lang="cs-CZ" dirty="0" smtClean="0"/>
              <a:t>.</a:t>
            </a:r>
          </a:p>
          <a:p>
            <a:r>
              <a:rPr lang="cs-CZ" dirty="0" smtClean="0"/>
              <a:t> </a:t>
            </a:r>
            <a:r>
              <a:rPr lang="cs-CZ" dirty="0"/>
              <a:t>Ve Starší Eddě, v První písni o </a:t>
            </a:r>
            <a:r>
              <a:rPr lang="cs-CZ" dirty="0" err="1"/>
              <a:t>Helgim</a:t>
            </a:r>
            <a:r>
              <a:rPr lang="cs-CZ" dirty="0"/>
              <a:t>, vítězi nad </a:t>
            </a:r>
            <a:r>
              <a:rPr lang="cs-CZ" dirty="0" err="1"/>
              <a:t>Hundingem</a:t>
            </a:r>
            <a:r>
              <a:rPr lang="cs-CZ" dirty="0"/>
              <a:t>, jsou „</a:t>
            </a:r>
            <a:r>
              <a:rPr lang="cs-CZ" dirty="0" err="1" smtClean="0"/>
              <a:t>víkingové</a:t>
            </a:r>
            <a:r>
              <a:rPr lang="cs-CZ" dirty="0"/>
              <a:t>“ v podstatě synonymem pro hrdiny. </a:t>
            </a:r>
            <a:endParaRPr lang="cs-CZ" dirty="0" smtClean="0"/>
          </a:p>
          <a:p>
            <a:r>
              <a:rPr lang="cs-CZ" dirty="0" smtClean="0"/>
              <a:t>Ve </a:t>
            </a:r>
            <a:r>
              <a:rPr lang="cs-CZ" dirty="0"/>
              <a:t>Druhé písni o </a:t>
            </a:r>
            <a:r>
              <a:rPr lang="cs-CZ" dirty="0" err="1" smtClean="0"/>
              <a:t>Helgim</a:t>
            </a:r>
            <a:r>
              <a:rPr lang="cs-CZ" dirty="0" smtClean="0"/>
              <a:t>: o </a:t>
            </a:r>
            <a:r>
              <a:rPr lang="cs-CZ" dirty="0" err="1" smtClean="0"/>
              <a:t>valkyrje</a:t>
            </a:r>
            <a:r>
              <a:rPr lang="cs-CZ" dirty="0" smtClean="0"/>
              <a:t>: „… </a:t>
            </a:r>
            <a:r>
              <a:rPr lang="cs-CZ" dirty="0"/>
              <a:t>vítězila jak </a:t>
            </a:r>
            <a:r>
              <a:rPr lang="cs-CZ" dirty="0" err="1"/>
              <a:t>víkingové</a:t>
            </a:r>
            <a:r>
              <a:rPr lang="cs-CZ" dirty="0"/>
              <a:t>. Až v zajetí ji </a:t>
            </a:r>
            <a:r>
              <a:rPr lang="cs-CZ" dirty="0" err="1"/>
              <a:t>Helgi</a:t>
            </a:r>
            <a:r>
              <a:rPr lang="cs-CZ" dirty="0"/>
              <a:t> vzal“ a hrdinka </a:t>
            </a:r>
            <a:r>
              <a:rPr lang="cs-CZ" dirty="0" err="1"/>
              <a:t>Brynhild</a:t>
            </a:r>
            <a:r>
              <a:rPr lang="cs-CZ" dirty="0"/>
              <a:t> (která je vlastně převlečený </a:t>
            </a:r>
            <a:r>
              <a:rPr lang="cs-CZ" dirty="0" err="1"/>
              <a:t>Helgi</a:t>
            </a:r>
            <a:r>
              <a:rPr lang="cs-CZ" dirty="0"/>
              <a:t>) o sobě také říká, že byla na vikinských výpravách.</a:t>
            </a:r>
          </a:p>
          <a:p>
            <a:endParaRPr lang="cs-CZ" dirty="0"/>
          </a:p>
        </p:txBody>
      </p:sp>
    </p:spTree>
    <p:extLst>
      <p:ext uri="{BB962C8B-B14F-4D97-AF65-F5344CB8AC3E}">
        <p14:creationId xmlns:p14="http://schemas.microsoft.com/office/powerpoint/2010/main" val="40446026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Se vznikem družin se </a:t>
            </a:r>
            <a:r>
              <a:rPr lang="cs-CZ" dirty="0" smtClean="0"/>
              <a:t>ve </a:t>
            </a:r>
            <a:r>
              <a:rPr lang="cs-CZ" dirty="0"/>
              <a:t>Skandinávii setkáme velmi časně. </a:t>
            </a:r>
            <a:endParaRPr lang="cs-CZ" dirty="0" smtClean="0"/>
          </a:p>
          <a:p>
            <a:r>
              <a:rPr lang="cs-CZ" dirty="0"/>
              <a:t>P</a:t>
            </a:r>
            <a:r>
              <a:rPr lang="cs-CZ" dirty="0" smtClean="0"/>
              <a:t>říklad </a:t>
            </a:r>
            <a:r>
              <a:rPr lang="cs-CZ" dirty="0"/>
              <a:t>pána družiny </a:t>
            </a:r>
            <a:r>
              <a:rPr lang="cs-CZ" dirty="0" err="1"/>
              <a:t>Wangiona</a:t>
            </a:r>
            <a:r>
              <a:rPr lang="cs-CZ" dirty="0"/>
              <a:t>, jehož hrob byl objeven v Dánsku. Byl ve styku s římskou říší období </a:t>
            </a:r>
            <a:r>
              <a:rPr lang="cs-CZ" dirty="0" err="1"/>
              <a:t>dominátu</a:t>
            </a:r>
            <a:r>
              <a:rPr lang="cs-CZ" dirty="0"/>
              <a:t> (284 – 476 po Kr.) a jeho družiníci netvořili jednotnou vrstvu</a:t>
            </a:r>
            <a:r>
              <a:rPr lang="cs-CZ" dirty="0" smtClean="0"/>
              <a:t>. </a:t>
            </a:r>
          </a:p>
          <a:p>
            <a:r>
              <a:rPr lang="cs-CZ" dirty="0" smtClean="0"/>
              <a:t>Vůdcové </a:t>
            </a:r>
            <a:r>
              <a:rPr lang="cs-CZ" dirty="0"/>
              <a:t>družin mohli být obklopeni vojskem čítajícím až okolo tisícovky mužů.</a:t>
            </a:r>
          </a:p>
        </p:txBody>
      </p:sp>
    </p:spTree>
    <p:extLst>
      <p:ext uri="{BB962C8B-B14F-4D97-AF65-F5344CB8AC3E}">
        <p14:creationId xmlns:p14="http://schemas.microsoft.com/office/powerpoint/2010/main" val="28760347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Tzv. mořští </a:t>
            </a:r>
            <a:r>
              <a:rPr lang="cs-CZ" dirty="0" smtClean="0"/>
              <a:t>králové: </a:t>
            </a:r>
            <a:r>
              <a:rPr lang="cs-CZ" dirty="0"/>
              <a:t>Veleli velkým vojskům, ale neměli žádné území, jemuž by vládli, žádnou půdu, takže svá vojska živili pouze pirátstvím a nájezdy do různých oblastí. Za pravého mořského krále byl považován ten, kdo nespal pod střechou domu a nepil v koutě u krbu</a:t>
            </a:r>
            <a:r>
              <a:rPr lang="cs-CZ" dirty="0" smtClean="0"/>
              <a:t>.</a:t>
            </a:r>
          </a:p>
          <a:p>
            <a:r>
              <a:rPr lang="cs-CZ" dirty="0"/>
              <a:t>Jeden z takových králů měl tolik moci, že se na čas mohl zmocnit vlády ve významném švédském středisku </a:t>
            </a:r>
            <a:r>
              <a:rPr lang="cs-CZ" dirty="0" err="1"/>
              <a:t>Sigtuně</a:t>
            </a:r>
            <a:r>
              <a:rPr lang="cs-CZ" dirty="0"/>
              <a:t>.</a:t>
            </a:r>
          </a:p>
        </p:txBody>
      </p:sp>
    </p:spTree>
    <p:extLst>
      <p:ext uri="{BB962C8B-B14F-4D97-AF65-F5344CB8AC3E}">
        <p14:creationId xmlns:p14="http://schemas.microsoft.com/office/powerpoint/2010/main" val="34554445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Když v Norsku vládli synové Erika Krvavé Sekyry a </a:t>
            </a:r>
            <a:r>
              <a:rPr lang="cs-CZ" dirty="0" err="1"/>
              <a:t>Gunnhildy</a:t>
            </a:r>
            <a:r>
              <a:rPr lang="cs-CZ" dirty="0"/>
              <a:t>, měl každý z nich svou družinu, která prý mnoho spotřebovala. Takových vládců museli tehdy „poddaní“ uživit </a:t>
            </a:r>
            <a:r>
              <a:rPr lang="cs-CZ" dirty="0" smtClean="0"/>
              <a:t>pět.</a:t>
            </a:r>
          </a:p>
          <a:p>
            <a:r>
              <a:rPr lang="cs-CZ" dirty="0"/>
              <a:t>S houfcem válečníků bylo možno získat si vliv, i když příslušný vůdce neměl žádný titul v kmenové hierarchii nebo úřední struktuře království. </a:t>
            </a:r>
            <a:endParaRPr lang="cs-CZ" dirty="0" smtClean="0"/>
          </a:p>
          <a:p>
            <a:r>
              <a:rPr lang="cs-CZ" dirty="0" smtClean="0"/>
              <a:t>Naopak </a:t>
            </a:r>
            <a:r>
              <a:rPr lang="cs-CZ" dirty="0"/>
              <a:t>k upálení Erikovým synům nepohodlného a příliš mocného jarla </a:t>
            </a:r>
            <a:r>
              <a:rPr lang="cs-CZ" dirty="0" err="1" smtClean="0"/>
              <a:t>Sigurda</a:t>
            </a:r>
            <a:r>
              <a:rPr lang="cs-CZ" dirty="0" smtClean="0"/>
              <a:t> </a:t>
            </a:r>
            <a:r>
              <a:rPr lang="cs-CZ" dirty="0"/>
              <a:t>došlo právě kvůli tomu, že jarl byl v osudný okamžik obklopen jen malým počtem družiníků</a:t>
            </a:r>
          </a:p>
        </p:txBody>
      </p:sp>
    </p:spTree>
    <p:extLst>
      <p:ext uri="{BB962C8B-B14F-4D97-AF65-F5344CB8AC3E}">
        <p14:creationId xmlns:p14="http://schemas.microsoft.com/office/powerpoint/2010/main" val="19908546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Archeologie</a:t>
            </a:r>
            <a:endParaRPr lang="cs-CZ" dirty="0"/>
          </a:p>
        </p:txBody>
      </p:sp>
      <p:sp>
        <p:nvSpPr>
          <p:cNvPr id="3" name="Zástupný symbol pro obsah 2"/>
          <p:cNvSpPr>
            <a:spLocks noGrp="1"/>
          </p:cNvSpPr>
          <p:nvPr>
            <p:ph idx="1"/>
          </p:nvPr>
        </p:nvSpPr>
        <p:spPr/>
        <p:txBody>
          <a:bodyPr>
            <a:normAutofit/>
          </a:bodyPr>
          <a:lstStyle/>
          <a:p>
            <a:r>
              <a:rPr lang="cs-CZ" dirty="0"/>
              <a:t> Sídlo velitele a jeho družiny obklopovalo množství zemědělských usedlostí, které tvořily zásobovací zázemí střediska moci, a potřebná zde byla též koncentrace řemesel. </a:t>
            </a:r>
            <a:endParaRPr lang="cs-CZ" dirty="0" smtClean="0"/>
          </a:p>
          <a:p>
            <a:r>
              <a:rPr lang="cs-CZ" dirty="0" smtClean="0"/>
              <a:t>Např</a:t>
            </a:r>
            <a:r>
              <a:rPr lang="cs-CZ" dirty="0"/>
              <a:t>. v Lundu byla kolem roku 1000 soustředěna specializovaná výroba zbraní a koňských </a:t>
            </a:r>
            <a:r>
              <a:rPr lang="cs-CZ" dirty="0" smtClean="0"/>
              <a:t>postrojů</a:t>
            </a:r>
          </a:p>
        </p:txBody>
      </p:sp>
    </p:spTree>
    <p:extLst>
      <p:ext uri="{BB962C8B-B14F-4D97-AF65-F5344CB8AC3E}">
        <p14:creationId xmlns:p14="http://schemas.microsoft.com/office/powerpoint/2010/main" val="33883776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Většina takových center a náčelnických hal pochází z doby po roce 400, kdy vzniká společnost válečníků jako nová sociální elita, jejíž vznik je umožněn odpovídajícím rozvojem zemědělství, řemesel a obchodu. </a:t>
            </a:r>
            <a:endParaRPr lang="cs-CZ" dirty="0" smtClean="0"/>
          </a:p>
          <a:p>
            <a:r>
              <a:rPr lang="cs-CZ" dirty="0" smtClean="0"/>
              <a:t>Vývoj </a:t>
            </a:r>
            <a:r>
              <a:rPr lang="cs-CZ" dirty="0"/>
              <a:t>elity potvrzuje i vybavení hrobů. Hroby vyšší sociální vrstvy jsou nalézány na pohřebištích, jaké bylo objeveno například v </a:t>
            </a:r>
            <a:r>
              <a:rPr lang="cs-CZ" dirty="0" err="1"/>
              <a:t>Borre</a:t>
            </a:r>
            <a:r>
              <a:rPr lang="cs-CZ" dirty="0"/>
              <a:t>, a v básni </a:t>
            </a:r>
            <a:r>
              <a:rPr lang="cs-CZ" dirty="0" err="1"/>
              <a:t>Ynglingatal</a:t>
            </a:r>
            <a:r>
              <a:rPr lang="cs-CZ" dirty="0"/>
              <a:t> je považováno za pohřebiště </a:t>
            </a:r>
            <a:r>
              <a:rPr lang="cs-CZ" dirty="0" err="1"/>
              <a:t>Ynglingů</a:t>
            </a:r>
            <a:r>
              <a:rPr lang="cs-CZ" dirty="0"/>
              <a:t>. </a:t>
            </a:r>
          </a:p>
        </p:txBody>
      </p:sp>
    </p:spTree>
    <p:extLst>
      <p:ext uri="{BB962C8B-B14F-4D97-AF65-F5344CB8AC3E}">
        <p14:creationId xmlns:p14="http://schemas.microsoft.com/office/powerpoint/2010/main" val="22075226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Vyjádřením vzniku nové společenské elity jsou </a:t>
            </a:r>
            <a:r>
              <a:rPr lang="cs-CZ" dirty="0" smtClean="0"/>
              <a:t>byly </a:t>
            </a:r>
            <a:r>
              <a:rPr lang="cs-CZ" dirty="0"/>
              <a:t>i mýty, opěvující válečnická božstva z řad </a:t>
            </a:r>
            <a:r>
              <a:rPr lang="cs-CZ" dirty="0" err="1"/>
              <a:t>ásů</a:t>
            </a:r>
            <a:r>
              <a:rPr lang="cs-CZ" dirty="0"/>
              <a:t>, oblíbenost hrdinské epiky, básně skaldů, </a:t>
            </a:r>
            <a:r>
              <a:rPr lang="cs-CZ" dirty="0" smtClean="0"/>
              <a:t> </a:t>
            </a:r>
            <a:r>
              <a:rPr lang="cs-CZ" dirty="0"/>
              <a:t>vytváření genealogie slavných rodů. </a:t>
            </a:r>
            <a:endParaRPr lang="cs-CZ" dirty="0" smtClean="0"/>
          </a:p>
          <a:p>
            <a:r>
              <a:rPr lang="cs-CZ" dirty="0" smtClean="0"/>
              <a:t>Vojenské </a:t>
            </a:r>
            <a:r>
              <a:rPr lang="cs-CZ" dirty="0"/>
              <a:t>elity rychle přebíraly materiální i duchovní kulturu vyšších vrstev na evropském </a:t>
            </a:r>
            <a:r>
              <a:rPr lang="cs-CZ" dirty="0" smtClean="0"/>
              <a:t>kontinentu.</a:t>
            </a:r>
          </a:p>
          <a:p>
            <a:r>
              <a:rPr lang="cs-CZ" dirty="0" smtClean="0"/>
              <a:t>Družiníci </a:t>
            </a:r>
            <a:r>
              <a:rPr lang="cs-CZ" dirty="0"/>
              <a:t>nosili skvělé oděvy, zbraně a šperky. </a:t>
            </a:r>
          </a:p>
        </p:txBody>
      </p:sp>
    </p:spTree>
    <p:extLst>
      <p:ext uri="{BB962C8B-B14F-4D97-AF65-F5344CB8AC3E}">
        <p14:creationId xmlns:p14="http://schemas.microsoft.com/office/powerpoint/2010/main" val="12104795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Zákony</a:t>
            </a:r>
            <a:endParaRPr lang="cs-CZ" dirty="0"/>
          </a:p>
        </p:txBody>
      </p:sp>
      <p:sp>
        <p:nvSpPr>
          <p:cNvPr id="3" name="Zástupný symbol pro obsah 2"/>
          <p:cNvSpPr>
            <a:spLocks noGrp="1"/>
          </p:cNvSpPr>
          <p:nvPr>
            <p:ph idx="1"/>
          </p:nvPr>
        </p:nvSpPr>
        <p:spPr/>
        <p:txBody>
          <a:bodyPr/>
          <a:lstStyle/>
          <a:p>
            <a:r>
              <a:rPr lang="cs-CZ" dirty="0" smtClean="0"/>
              <a:t>Družina chráněna více než ostatní lid.</a:t>
            </a:r>
          </a:p>
          <a:p>
            <a:r>
              <a:rPr lang="cs-CZ" dirty="0"/>
              <a:t>Člen </a:t>
            </a:r>
            <a:r>
              <a:rPr lang="cs-CZ" dirty="0" err="1"/>
              <a:t>hirdu</a:t>
            </a:r>
            <a:r>
              <a:rPr lang="cs-CZ" dirty="0"/>
              <a:t> skládal přísahu a vstupoval do jurisdikce svého velitele.</a:t>
            </a:r>
            <a:endParaRPr lang="cs-CZ" dirty="0" smtClean="0"/>
          </a:p>
          <a:p>
            <a:r>
              <a:rPr lang="cs-CZ" dirty="0"/>
              <a:t>Nejenom družiníci byli ovšem závislí na veliteli, rovněž velitel byl závislý na své družině. </a:t>
            </a:r>
            <a:r>
              <a:rPr lang="cs-CZ" dirty="0" err="1"/>
              <a:t>Varjažsko</a:t>
            </a:r>
            <a:r>
              <a:rPr lang="cs-CZ" dirty="0"/>
              <a:t>-slovanský kníže Svjatoslav prý na nabídku křtu </a:t>
            </a:r>
            <a:r>
              <a:rPr lang="cs-CZ" dirty="0" smtClean="0"/>
              <a:t> </a:t>
            </a:r>
            <a:r>
              <a:rPr lang="cs-CZ" dirty="0"/>
              <a:t>odpověděl: Moje družina se tomu vysměje. A křest </a:t>
            </a:r>
            <a:r>
              <a:rPr lang="cs-CZ" dirty="0" smtClean="0"/>
              <a:t>nepřijal.</a:t>
            </a:r>
            <a:endParaRPr lang="cs-CZ" dirty="0"/>
          </a:p>
          <a:p>
            <a:endParaRPr lang="cs-CZ" dirty="0"/>
          </a:p>
        </p:txBody>
      </p:sp>
    </p:spTree>
    <p:extLst>
      <p:ext uri="{BB962C8B-B14F-4D97-AF65-F5344CB8AC3E}">
        <p14:creationId xmlns:p14="http://schemas.microsoft.com/office/powerpoint/2010/main" val="17165992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Družiníci byli poradci předáků, jejich gardou, na příslušném území v jejich zastoupení vybírali dávky, reprezentovali velitele na lokálních sněmech, doprovázeli je na cestách, soudili, obklopovali vladaře na sněmech centrálních, mohli být správci královských </a:t>
            </a:r>
            <a:r>
              <a:rPr lang="cs-CZ" dirty="0" smtClean="0"/>
              <a:t>statků.  Měli významnou roli v christianizaci.</a:t>
            </a:r>
          </a:p>
          <a:p>
            <a:r>
              <a:rPr lang="cs-CZ" dirty="0" smtClean="0"/>
              <a:t>Členy </a:t>
            </a:r>
            <a:r>
              <a:rPr lang="cs-CZ" dirty="0"/>
              <a:t>družin bývali také skaldové a jejich předchůdci, básníci a rádci krále, zvaní </a:t>
            </a:r>
            <a:r>
              <a:rPr lang="cs-CZ" dirty="0" err="1"/>
              <a:t>tulur</a:t>
            </a:r>
            <a:r>
              <a:rPr lang="cs-CZ" dirty="0"/>
              <a:t>. Před vznikem stálých biskupství byli např. příslušníky dánského </a:t>
            </a:r>
            <a:r>
              <a:rPr lang="cs-CZ" dirty="0" err="1"/>
              <a:t>hirdu</a:t>
            </a:r>
            <a:r>
              <a:rPr lang="cs-CZ" dirty="0"/>
              <a:t> i </a:t>
            </a:r>
            <a:r>
              <a:rPr lang="cs-CZ" dirty="0" smtClean="0"/>
              <a:t>biskupové.</a:t>
            </a:r>
            <a:endParaRPr lang="cs-CZ" dirty="0"/>
          </a:p>
        </p:txBody>
      </p:sp>
    </p:spTree>
    <p:extLst>
      <p:ext uri="{BB962C8B-B14F-4D97-AF65-F5344CB8AC3E}">
        <p14:creationId xmlns:p14="http://schemas.microsoft.com/office/powerpoint/2010/main" val="25471376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Obklopovali se jimi však také někteří bohatí rolníci. Máme např. zprávu o norském sedláku </a:t>
            </a:r>
            <a:r>
              <a:rPr lang="cs-CZ" dirty="0" err="1"/>
              <a:t>Raudovi</a:t>
            </a:r>
            <a:r>
              <a:rPr lang="cs-CZ" dirty="0"/>
              <a:t>, jehož družina se skládala z </a:t>
            </a:r>
            <a:r>
              <a:rPr lang="cs-CZ" dirty="0" smtClean="0"/>
              <a:t>Finů. </a:t>
            </a:r>
            <a:r>
              <a:rPr lang="cs-CZ" dirty="0"/>
              <a:t>Není vyloučeno, že </a:t>
            </a:r>
            <a:r>
              <a:rPr lang="cs-CZ" dirty="0" err="1"/>
              <a:t>Raud</a:t>
            </a:r>
            <a:r>
              <a:rPr lang="cs-CZ" dirty="0"/>
              <a:t> Silný byl jedním z uchazečů o královskou moc, který však ve střetnutí s králem Olafem </a:t>
            </a:r>
            <a:r>
              <a:rPr lang="cs-CZ" dirty="0" err="1"/>
              <a:t>Haraldssonem</a:t>
            </a:r>
            <a:r>
              <a:rPr lang="cs-CZ" dirty="0"/>
              <a:t> utrpěl porážku.</a:t>
            </a:r>
          </a:p>
        </p:txBody>
      </p:sp>
    </p:spTree>
    <p:extLst>
      <p:ext uri="{BB962C8B-B14F-4D97-AF65-F5344CB8AC3E}">
        <p14:creationId xmlns:p14="http://schemas.microsoft.com/office/powerpoint/2010/main" val="9882150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Královská správa</a:t>
            </a:r>
            <a:br>
              <a:rPr lang="cs-CZ" dirty="0"/>
            </a:br>
            <a:endParaRPr lang="cs-CZ" dirty="0"/>
          </a:p>
        </p:txBody>
      </p:sp>
      <p:sp>
        <p:nvSpPr>
          <p:cNvPr id="3" name="Zástupný symbol pro obsah 2"/>
          <p:cNvSpPr>
            <a:spLocks noGrp="1"/>
          </p:cNvSpPr>
          <p:nvPr>
            <p:ph idx="1"/>
          </p:nvPr>
        </p:nvSpPr>
        <p:spPr/>
        <p:txBody>
          <a:bodyPr>
            <a:normAutofit/>
          </a:bodyPr>
          <a:lstStyle/>
          <a:p>
            <a:r>
              <a:rPr lang="cs-CZ" dirty="0" smtClean="0"/>
              <a:t>V </a:t>
            </a:r>
            <a:r>
              <a:rPr lang="cs-CZ" dirty="0"/>
              <a:t>době vikinské se některé </a:t>
            </a:r>
            <a:r>
              <a:rPr lang="cs-CZ" dirty="0" smtClean="0"/>
              <a:t>z kmenových areálů </a:t>
            </a:r>
            <a:r>
              <a:rPr lang="cs-CZ" dirty="0"/>
              <a:t>nich stávají centry skutečných, úspěšně se vyvíjejících království. Těmito progresivními oblastmi byly ve Švédsku </a:t>
            </a:r>
            <a:r>
              <a:rPr lang="cs-CZ" dirty="0" err="1"/>
              <a:t>Halland</a:t>
            </a:r>
            <a:r>
              <a:rPr lang="cs-CZ" dirty="0"/>
              <a:t>, východní </a:t>
            </a:r>
            <a:r>
              <a:rPr lang="cs-CZ" dirty="0" err="1"/>
              <a:t>Blekinge</a:t>
            </a:r>
            <a:r>
              <a:rPr lang="cs-CZ" dirty="0"/>
              <a:t>, </a:t>
            </a:r>
            <a:r>
              <a:rPr lang="cs-CZ" dirty="0" err="1"/>
              <a:t>Möre</a:t>
            </a:r>
            <a:r>
              <a:rPr lang="cs-CZ" dirty="0"/>
              <a:t>, </a:t>
            </a:r>
            <a:r>
              <a:rPr lang="cs-CZ" dirty="0" err="1"/>
              <a:t>Vären</a:t>
            </a:r>
            <a:r>
              <a:rPr lang="cs-CZ" dirty="0"/>
              <a:t> a </a:t>
            </a:r>
            <a:r>
              <a:rPr lang="cs-CZ" dirty="0" err="1"/>
              <a:t>Finveden</a:t>
            </a:r>
            <a:r>
              <a:rPr lang="cs-CZ" dirty="0"/>
              <a:t>, nejvíce však jihozápadní </a:t>
            </a:r>
            <a:r>
              <a:rPr lang="cs-CZ" dirty="0" err="1"/>
              <a:t>Skåne</a:t>
            </a:r>
            <a:r>
              <a:rPr lang="cs-CZ" dirty="0"/>
              <a:t>. V Dánsku jde především o oblast </a:t>
            </a:r>
            <a:r>
              <a:rPr lang="cs-CZ" dirty="0" err="1"/>
              <a:t>Jellinge</a:t>
            </a:r>
            <a:r>
              <a:rPr lang="cs-CZ" dirty="0"/>
              <a:t> a </a:t>
            </a:r>
            <a:r>
              <a:rPr lang="cs-CZ" dirty="0" err="1" smtClean="0"/>
              <a:t>Lejre</a:t>
            </a:r>
            <a:r>
              <a:rPr lang="cs-CZ" dirty="0" smtClean="0"/>
              <a:t>, </a:t>
            </a:r>
            <a:r>
              <a:rPr lang="cs-CZ" dirty="0"/>
              <a:t>v Norsku to byly např. </a:t>
            </a:r>
            <a:r>
              <a:rPr lang="cs-CZ" dirty="0" err="1"/>
              <a:t>Vestfold</a:t>
            </a:r>
            <a:r>
              <a:rPr lang="cs-CZ" dirty="0"/>
              <a:t>, </a:t>
            </a:r>
            <a:r>
              <a:rPr lang="cs-CZ" dirty="0" err="1"/>
              <a:t>Trondheim</a:t>
            </a:r>
            <a:r>
              <a:rPr lang="cs-CZ" dirty="0"/>
              <a:t>, Vik. Rostoucí politická moc se prosazovala jakýmsi </a:t>
            </a:r>
            <a:r>
              <a:rPr lang="cs-CZ" dirty="0" err="1" smtClean="0"/>
              <a:t>synoikismem</a:t>
            </a:r>
            <a:r>
              <a:rPr lang="cs-CZ" dirty="0" smtClean="0"/>
              <a:t>.</a:t>
            </a:r>
            <a:endParaRPr lang="cs-CZ" dirty="0"/>
          </a:p>
        </p:txBody>
      </p:sp>
    </p:spTree>
    <p:extLst>
      <p:ext uri="{BB962C8B-B14F-4D97-AF65-F5344CB8AC3E}">
        <p14:creationId xmlns:p14="http://schemas.microsoft.com/office/powerpoint/2010/main" val="682837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Slovo „</a:t>
            </a:r>
            <a:r>
              <a:rPr lang="cs-CZ" dirty="0" err="1"/>
              <a:t>vara</a:t>
            </a:r>
            <a:r>
              <a:rPr lang="cs-CZ" dirty="0"/>
              <a:t>“ v pojmu </a:t>
            </a:r>
            <a:r>
              <a:rPr lang="cs-CZ" dirty="0" err="1"/>
              <a:t>Varjagové</a:t>
            </a:r>
            <a:r>
              <a:rPr lang="cs-CZ" dirty="0"/>
              <a:t> vykládá  R. </a:t>
            </a:r>
            <a:r>
              <a:rPr lang="cs-CZ" dirty="0" err="1"/>
              <a:t>Boyer</a:t>
            </a:r>
            <a:r>
              <a:rPr lang="cs-CZ" dirty="0"/>
              <a:t> jako „</a:t>
            </a:r>
            <a:r>
              <a:rPr lang="cs-CZ" dirty="0" err="1"/>
              <a:t>routes</a:t>
            </a:r>
            <a:r>
              <a:rPr lang="cs-CZ" dirty="0"/>
              <a:t>“. </a:t>
            </a:r>
            <a:endParaRPr lang="cs-CZ" dirty="0" smtClean="0"/>
          </a:p>
          <a:p>
            <a:r>
              <a:rPr lang="cs-CZ" dirty="0" smtClean="0"/>
              <a:t>Jeden </a:t>
            </a:r>
            <a:r>
              <a:rPr lang="cs-CZ" dirty="0"/>
              <a:t>z názvů pro Vikingy v Irsku: </a:t>
            </a:r>
            <a:r>
              <a:rPr lang="cs-CZ" dirty="0" err="1"/>
              <a:t>Lochlann</a:t>
            </a:r>
            <a:r>
              <a:rPr lang="cs-CZ" dirty="0"/>
              <a:t>, související s jezery</a:t>
            </a:r>
          </a:p>
          <a:p>
            <a:r>
              <a:rPr lang="cs-CZ" dirty="0" smtClean="0"/>
              <a:t>(ale</a:t>
            </a:r>
            <a:r>
              <a:rPr lang="cs-CZ" dirty="0"/>
              <a:t>: </a:t>
            </a:r>
            <a:r>
              <a:rPr lang="cs-CZ" dirty="0" err="1"/>
              <a:t>Chlodwig</a:t>
            </a:r>
            <a:r>
              <a:rPr lang="cs-CZ" dirty="0"/>
              <a:t>)</a:t>
            </a:r>
          </a:p>
          <a:p>
            <a:r>
              <a:rPr lang="cs-CZ" dirty="0"/>
              <a:t>Slovník, který byl v 10. století pořízen ke staroanglické básni </a:t>
            </a:r>
            <a:r>
              <a:rPr lang="cs-CZ" dirty="0" err="1"/>
              <a:t>Widsith</a:t>
            </a:r>
            <a:r>
              <a:rPr lang="cs-CZ" dirty="0"/>
              <a:t>: </a:t>
            </a:r>
          </a:p>
          <a:p>
            <a:r>
              <a:rPr lang="cs-CZ" dirty="0"/>
              <a:t> </a:t>
            </a:r>
            <a:r>
              <a:rPr lang="cs-CZ" dirty="0" err="1" smtClean="0"/>
              <a:t>Wicinga</a:t>
            </a:r>
            <a:r>
              <a:rPr lang="cs-CZ" dirty="0" smtClean="0"/>
              <a:t> </a:t>
            </a:r>
            <a:r>
              <a:rPr lang="cs-CZ" dirty="0" err="1"/>
              <a:t>cynn</a:t>
            </a:r>
            <a:r>
              <a:rPr lang="cs-CZ" dirty="0"/>
              <a:t>. Ve slovníku: </a:t>
            </a:r>
            <a:r>
              <a:rPr lang="cs-CZ" dirty="0" err="1"/>
              <a:t>Pirata</a:t>
            </a:r>
            <a:r>
              <a:rPr lang="cs-CZ" dirty="0"/>
              <a:t> vel </a:t>
            </a:r>
            <a:r>
              <a:rPr lang="cs-CZ" dirty="0" err="1"/>
              <a:t>piraticus</a:t>
            </a:r>
            <a:r>
              <a:rPr lang="cs-CZ" dirty="0"/>
              <a:t> – </a:t>
            </a:r>
            <a:r>
              <a:rPr lang="cs-CZ" dirty="0" err="1"/>
              <a:t>Wicing</a:t>
            </a:r>
            <a:r>
              <a:rPr lang="cs-CZ" dirty="0"/>
              <a:t>. </a:t>
            </a:r>
            <a:r>
              <a:rPr lang="cs-CZ" dirty="0" err="1"/>
              <a:t>Archipirata</a:t>
            </a:r>
            <a:r>
              <a:rPr lang="cs-CZ" dirty="0"/>
              <a:t>: </a:t>
            </a:r>
            <a:r>
              <a:rPr lang="cs-CZ" dirty="0" err="1"/>
              <a:t>Yldest</a:t>
            </a:r>
            <a:r>
              <a:rPr lang="cs-CZ" dirty="0"/>
              <a:t> </a:t>
            </a:r>
            <a:r>
              <a:rPr lang="cs-CZ" dirty="0" err="1"/>
              <a:t>Wicing</a:t>
            </a:r>
            <a:r>
              <a:rPr lang="cs-CZ" dirty="0"/>
              <a:t>. </a:t>
            </a:r>
          </a:p>
          <a:p>
            <a:r>
              <a:rPr lang="cs-CZ" dirty="0"/>
              <a:t>V</a:t>
            </a:r>
            <a:r>
              <a:rPr lang="cs-CZ" dirty="0" smtClean="0"/>
              <a:t>e </a:t>
            </a:r>
            <a:r>
              <a:rPr lang="cs-CZ" dirty="0"/>
              <a:t>výčtu kmenů jsou Vikingové a tzv. </a:t>
            </a:r>
            <a:r>
              <a:rPr lang="cs-CZ" dirty="0" err="1"/>
              <a:t>Lidvikingové</a:t>
            </a:r>
            <a:r>
              <a:rPr lang="cs-CZ" dirty="0"/>
              <a:t> uváděni na třech místech básně. </a:t>
            </a:r>
          </a:p>
          <a:p>
            <a:endParaRPr lang="cs-CZ" dirty="0"/>
          </a:p>
        </p:txBody>
      </p:sp>
    </p:spTree>
    <p:extLst>
      <p:ext uri="{BB962C8B-B14F-4D97-AF65-F5344CB8AC3E}">
        <p14:creationId xmlns:p14="http://schemas.microsoft.com/office/powerpoint/2010/main" val="35403232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Vývoj jednotlivých mocenských center je možno sledovat </a:t>
            </a:r>
            <a:r>
              <a:rPr lang="cs-CZ" dirty="0" smtClean="0"/>
              <a:t>na </a:t>
            </a:r>
            <a:r>
              <a:rPr lang="cs-CZ" dirty="0"/>
              <a:t>příkladu</a:t>
            </a:r>
            <a:r>
              <a:rPr lang="cs-CZ" b="1" dirty="0"/>
              <a:t> Staré </a:t>
            </a:r>
            <a:r>
              <a:rPr lang="cs-CZ" b="1" dirty="0" err="1"/>
              <a:t>Sigtuny</a:t>
            </a:r>
            <a:r>
              <a:rPr lang="cs-CZ" dirty="0"/>
              <a:t> (</a:t>
            </a:r>
            <a:r>
              <a:rPr lang="cs-CZ" dirty="0" err="1"/>
              <a:t>Fornsigtuna</a:t>
            </a:r>
            <a:r>
              <a:rPr lang="cs-CZ" dirty="0"/>
              <a:t>) ve Švédsku. </a:t>
            </a:r>
            <a:endParaRPr lang="cs-CZ" dirty="0" smtClean="0"/>
          </a:p>
          <a:p>
            <a:r>
              <a:rPr lang="cs-CZ" dirty="0" smtClean="0"/>
              <a:t>Již </a:t>
            </a:r>
            <a:r>
              <a:rPr lang="cs-CZ" dirty="0"/>
              <a:t>před 5. stoletím byla tato lokalita místem, kde se soustřeďovalo soudnictví a kult, královským sídlem se stala nejspíše </a:t>
            </a:r>
            <a:r>
              <a:rPr lang="cs-CZ" dirty="0" smtClean="0"/>
              <a:t>ve </a:t>
            </a:r>
            <a:r>
              <a:rPr lang="cs-CZ" dirty="0" err="1"/>
              <a:t>vendelském</a:t>
            </a:r>
            <a:r>
              <a:rPr lang="cs-CZ" dirty="0"/>
              <a:t> období a byla jím do 10. století, než bylo královské sídlo, pravděpodobně Erikem </a:t>
            </a:r>
            <a:r>
              <a:rPr lang="cs-CZ" dirty="0" err="1"/>
              <a:t>Segersällem</a:t>
            </a:r>
            <a:r>
              <a:rPr lang="cs-CZ" dirty="0"/>
              <a:t>, přeneseno</a:t>
            </a:r>
            <a:r>
              <a:rPr lang="cs-CZ" dirty="0" smtClean="0"/>
              <a:t>.</a:t>
            </a:r>
          </a:p>
          <a:p>
            <a:r>
              <a:rPr lang="cs-CZ" dirty="0" smtClean="0"/>
              <a:t>Náčelnická moc </a:t>
            </a:r>
            <a:r>
              <a:rPr lang="cs-CZ" dirty="0"/>
              <a:t>s náboženskými a kultovními základy se zde </a:t>
            </a:r>
            <a:r>
              <a:rPr lang="cs-CZ" dirty="0" smtClean="0"/>
              <a:t> </a:t>
            </a:r>
            <a:r>
              <a:rPr lang="cs-CZ" dirty="0"/>
              <a:t>vyvinula do královské zhruba v období </a:t>
            </a:r>
            <a:r>
              <a:rPr lang="cs-CZ" b="1" dirty="0"/>
              <a:t>od 5. do 7.</a:t>
            </a:r>
            <a:r>
              <a:rPr lang="cs-CZ" dirty="0"/>
              <a:t> století.</a:t>
            </a:r>
          </a:p>
        </p:txBody>
      </p:sp>
    </p:spTree>
    <p:extLst>
      <p:ext uri="{BB962C8B-B14F-4D97-AF65-F5344CB8AC3E}">
        <p14:creationId xmlns:p14="http://schemas.microsoft.com/office/powerpoint/2010/main" val="23555794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K</a:t>
            </a:r>
            <a:r>
              <a:rPr lang="cs-CZ" dirty="0" smtClean="0"/>
              <a:t>rálovská </a:t>
            </a:r>
            <a:r>
              <a:rPr lang="cs-CZ" dirty="0"/>
              <a:t>moc a královská správa </a:t>
            </a:r>
            <a:r>
              <a:rPr lang="cs-CZ" dirty="0" smtClean="0"/>
              <a:t>se zpočátku </a:t>
            </a:r>
            <a:r>
              <a:rPr lang="cs-CZ" dirty="0"/>
              <a:t>mísily s institucemi rodově kmenového zřízení, které přežívaly. </a:t>
            </a:r>
            <a:endParaRPr lang="cs-CZ" dirty="0" smtClean="0"/>
          </a:p>
          <a:p>
            <a:r>
              <a:rPr lang="cs-CZ" dirty="0" smtClean="0"/>
              <a:t>Byly </a:t>
            </a:r>
            <a:r>
              <a:rPr lang="cs-CZ" dirty="0"/>
              <a:t>to zejména </a:t>
            </a:r>
            <a:r>
              <a:rPr lang="cs-CZ" b="1" dirty="0" err="1"/>
              <a:t>thingy</a:t>
            </a:r>
            <a:r>
              <a:rPr lang="cs-CZ" b="1" dirty="0"/>
              <a:t>,</a:t>
            </a:r>
            <a:r>
              <a:rPr lang="cs-CZ" dirty="0"/>
              <a:t> na nichž se scházeli svobodní muži. S těmito sněmy museli raní králové počítat, navštěvovat je a jednat s nimi. V Norsku např. existovaly čtyři hlavní sněmy svobodných mužů: </a:t>
            </a:r>
            <a:r>
              <a:rPr lang="cs-CZ" dirty="0" err="1"/>
              <a:t>Frostathing</a:t>
            </a:r>
            <a:r>
              <a:rPr lang="cs-CZ" dirty="0"/>
              <a:t>, který byl nejsevernější, </a:t>
            </a:r>
            <a:r>
              <a:rPr lang="cs-CZ" dirty="0" err="1"/>
              <a:t>Gulathing</a:t>
            </a:r>
            <a:r>
              <a:rPr lang="cs-CZ" dirty="0"/>
              <a:t> (na západě), </a:t>
            </a:r>
            <a:r>
              <a:rPr lang="cs-CZ" dirty="0" err="1"/>
              <a:t>Eidsifathing</a:t>
            </a:r>
            <a:r>
              <a:rPr lang="cs-CZ" dirty="0"/>
              <a:t> (ve středu země) a </a:t>
            </a:r>
            <a:r>
              <a:rPr lang="cs-CZ" dirty="0" err="1"/>
              <a:t>Borgathing</a:t>
            </a:r>
            <a:r>
              <a:rPr lang="cs-CZ" dirty="0"/>
              <a:t> na jihovýchodě.</a:t>
            </a:r>
          </a:p>
        </p:txBody>
      </p:sp>
    </p:spTree>
    <p:extLst>
      <p:ext uri="{BB962C8B-B14F-4D97-AF65-F5344CB8AC3E}">
        <p14:creationId xmlns:p14="http://schemas.microsoft.com/office/powerpoint/2010/main" val="31420516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Olaf </a:t>
            </a:r>
            <a:r>
              <a:rPr lang="cs-CZ" dirty="0" err="1"/>
              <a:t>Tryggvason</a:t>
            </a:r>
            <a:r>
              <a:rPr lang="cs-CZ" dirty="0"/>
              <a:t> i Olaf </a:t>
            </a:r>
            <a:r>
              <a:rPr lang="cs-CZ" dirty="0" err="1"/>
              <a:t>Haraldsson</a:t>
            </a:r>
            <a:r>
              <a:rPr lang="cs-CZ" dirty="0"/>
              <a:t> také s pomocí sněmů prosazovali křesťanství. Sněmy v té době (koncem 10. a v 1. polovině 11. stol.) stále ještě představovaly významnou sílu, schopnou králi vzdorovat. </a:t>
            </a:r>
            <a:endParaRPr lang="cs-CZ" dirty="0" smtClean="0"/>
          </a:p>
          <a:p>
            <a:r>
              <a:rPr lang="cs-CZ" dirty="0" smtClean="0"/>
              <a:t>Synům </a:t>
            </a:r>
            <a:r>
              <a:rPr lang="cs-CZ" dirty="0"/>
              <a:t>Haralda Krásnovlasého byla královská moc předána na shromáždění, které tak přinejmenším muselo být svědkem tohoto aktu</a:t>
            </a:r>
            <a:r>
              <a:rPr lang="cs-CZ" dirty="0" smtClean="0"/>
              <a:t>.</a:t>
            </a:r>
          </a:p>
          <a:p>
            <a:r>
              <a:rPr lang="cs-CZ" dirty="0"/>
              <a:t>Sněmy měly též významnou roli v zákonodárství </a:t>
            </a:r>
            <a:r>
              <a:rPr lang="cs-CZ"/>
              <a:t>a </a:t>
            </a:r>
            <a:r>
              <a:rPr lang="cs-CZ" smtClean="0"/>
              <a:t>soudnictví. </a:t>
            </a:r>
            <a:r>
              <a:rPr lang="cs-CZ" dirty="0"/>
              <a:t>Velmi vysoké pravomoci měl v tomto směru islandský </a:t>
            </a:r>
            <a:r>
              <a:rPr lang="cs-CZ" dirty="0" err="1"/>
              <a:t>Althing</a:t>
            </a:r>
            <a:r>
              <a:rPr lang="cs-CZ" dirty="0"/>
              <a:t> i zdejší krajové sněmy.</a:t>
            </a:r>
          </a:p>
        </p:txBody>
      </p:sp>
    </p:spTree>
    <p:extLst>
      <p:ext uri="{BB962C8B-B14F-4D97-AF65-F5344CB8AC3E}">
        <p14:creationId xmlns:p14="http://schemas.microsoft.com/office/powerpoint/2010/main" val="14099069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 švédských </a:t>
            </a:r>
            <a:r>
              <a:rPr lang="cs-CZ" dirty="0" smtClean="0"/>
              <a:t>sněmech: </a:t>
            </a:r>
            <a:r>
              <a:rPr lang="cs-CZ" dirty="0"/>
              <a:t>Vita </a:t>
            </a:r>
            <a:r>
              <a:rPr lang="cs-CZ" dirty="0" err="1" smtClean="0"/>
              <a:t>Anskarii</a:t>
            </a:r>
            <a:endParaRPr lang="cs-CZ" dirty="0"/>
          </a:p>
          <a:p>
            <a:r>
              <a:rPr lang="cs-CZ" dirty="0" smtClean="0"/>
              <a:t>samostatný </a:t>
            </a:r>
            <a:r>
              <a:rPr lang="cs-CZ" dirty="0"/>
              <a:t>sněm se scházel např. v oblasti </a:t>
            </a:r>
            <a:r>
              <a:rPr lang="cs-CZ" dirty="0" err="1"/>
              <a:t>Birky</a:t>
            </a:r>
            <a:r>
              <a:rPr lang="cs-CZ" dirty="0"/>
              <a:t> nebo v Uppsale, kde měl silné náboženské konotace. </a:t>
            </a:r>
            <a:endParaRPr lang="cs-CZ" dirty="0" smtClean="0"/>
          </a:p>
          <a:p>
            <a:r>
              <a:rPr lang="cs-CZ" dirty="0" smtClean="0"/>
              <a:t>Dílčí </a:t>
            </a:r>
            <a:r>
              <a:rPr lang="cs-CZ" dirty="0"/>
              <a:t>králové Švédska se těchto sněmů účastnili a naslouchali tu radám ostatních účastníků. Konaly se tu mj. „boží soudy“, nezbytné při důležitých rozhodnutích.</a:t>
            </a:r>
          </a:p>
        </p:txBody>
      </p:sp>
    </p:spTree>
    <p:extLst>
      <p:ext uri="{BB962C8B-B14F-4D97-AF65-F5344CB8AC3E}">
        <p14:creationId xmlns:p14="http://schemas.microsoft.com/office/powerpoint/2010/main" val="6620729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Teritoriální členění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 Za Haralda Krásnovlasého po roce 872 bylo jím sjednocené norské území rozděleno na kraje, v jejichž čele stáli </a:t>
            </a:r>
            <a:r>
              <a:rPr lang="cs-CZ" b="1" dirty="0"/>
              <a:t>jarlové</a:t>
            </a:r>
            <a:r>
              <a:rPr lang="cs-CZ" dirty="0"/>
              <a:t>, kteří měli na starosti soudnictví oblasti, platy a dávky zdejšího rolnického obyvatelstva. Z dávek a místních celních poplatků zůstávala správcům krajů jedna třetina k jejich potřebě. </a:t>
            </a:r>
            <a:endParaRPr lang="cs-CZ" dirty="0" smtClean="0"/>
          </a:p>
          <a:p>
            <a:r>
              <a:rPr lang="cs-CZ" dirty="0" smtClean="0"/>
              <a:t>Podřízeni </a:t>
            </a:r>
            <a:r>
              <a:rPr lang="cs-CZ" dirty="0"/>
              <a:t>jim byli vždy nejméně čtyři anebo více úředníků s titulem </a:t>
            </a:r>
            <a:r>
              <a:rPr lang="cs-CZ" b="1" dirty="0" err="1" smtClean="0"/>
              <a:t>hersové</a:t>
            </a:r>
            <a:r>
              <a:rPr lang="cs-CZ" b="1" dirty="0" smtClean="0"/>
              <a:t>,</a:t>
            </a:r>
            <a:r>
              <a:rPr lang="cs-CZ" dirty="0" smtClean="0"/>
              <a:t> kterým </a:t>
            </a:r>
            <a:r>
              <a:rPr lang="cs-CZ" dirty="0"/>
              <a:t>byl rovněž stanoven plat. Jarlové byli králi povinni dodávat po šedesáti bojovnících, </a:t>
            </a:r>
            <a:r>
              <a:rPr lang="cs-CZ" dirty="0" err="1"/>
              <a:t>hersové</a:t>
            </a:r>
            <a:r>
              <a:rPr lang="cs-CZ" dirty="0"/>
              <a:t> po dvaceti. </a:t>
            </a:r>
            <a:endParaRPr lang="cs-CZ" dirty="0" smtClean="0"/>
          </a:p>
          <a:p>
            <a:r>
              <a:rPr lang="cs-CZ" dirty="0"/>
              <a:t>Okruhy působnosti krajských předáků určoval král libovolně, pokud ovšem nešlo o mocné muže, kteří v určité oblasti už vládli a dobrovolně se Haraldovi </a:t>
            </a:r>
            <a:r>
              <a:rPr lang="cs-CZ" dirty="0" smtClean="0"/>
              <a:t>poddali. </a:t>
            </a:r>
            <a:endParaRPr lang="cs-CZ" dirty="0"/>
          </a:p>
        </p:txBody>
      </p:sp>
    </p:spTree>
    <p:extLst>
      <p:ext uri="{BB962C8B-B14F-4D97-AF65-F5344CB8AC3E}">
        <p14:creationId xmlns:p14="http://schemas.microsoft.com/office/powerpoint/2010/main" val="18909279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Nově nastoupivší králové museli přízeň krajských předáků často i nově </a:t>
            </a:r>
            <a:r>
              <a:rPr lang="cs-CZ" dirty="0" smtClean="0"/>
              <a:t>získávat</a:t>
            </a:r>
          </a:p>
          <a:p>
            <a:r>
              <a:rPr lang="cs-CZ" dirty="0" smtClean="0"/>
              <a:t>Jarl </a:t>
            </a:r>
            <a:r>
              <a:rPr lang="cs-CZ" dirty="0" err="1"/>
              <a:t>Hákon</a:t>
            </a:r>
            <a:r>
              <a:rPr lang="cs-CZ" dirty="0"/>
              <a:t> Mocný, vládnoucí z Lade, podněcoval švédského krále Haralda Zlatého, aby se ujal moci v Norsku, protože lid je zde nespokojen s vládou Erikových synů, nakonec však porazil i tohoto </a:t>
            </a:r>
            <a:r>
              <a:rPr lang="cs-CZ" dirty="0" smtClean="0"/>
              <a:t>Haralda. </a:t>
            </a:r>
          </a:p>
          <a:p>
            <a:r>
              <a:rPr lang="cs-CZ" dirty="0" smtClean="0"/>
              <a:t>Na </a:t>
            </a:r>
            <a:r>
              <a:rPr lang="cs-CZ" dirty="0"/>
              <a:t>svou stranu získal i dánského krále Haralda </a:t>
            </a:r>
            <a:r>
              <a:rPr lang="cs-CZ" dirty="0" err="1" smtClean="0"/>
              <a:t>Gormsona</a:t>
            </a:r>
            <a:r>
              <a:rPr lang="cs-CZ" dirty="0"/>
              <a:t>.</a:t>
            </a:r>
            <a:r>
              <a:rPr lang="cs-CZ" dirty="0" smtClean="0"/>
              <a:t> </a:t>
            </a:r>
            <a:r>
              <a:rPr lang="cs-CZ" dirty="0" err="1" smtClean="0"/>
              <a:t>Hákonovi</a:t>
            </a:r>
            <a:r>
              <a:rPr lang="cs-CZ" dirty="0" smtClean="0"/>
              <a:t> </a:t>
            </a:r>
            <a:r>
              <a:rPr lang="cs-CZ" dirty="0"/>
              <a:t>dánský král daroval správu sedmi krajů i požitky z královských majetků v oblasti </a:t>
            </a:r>
            <a:r>
              <a:rPr lang="cs-CZ" dirty="0" err="1" smtClean="0"/>
              <a:t>Trontheimu</a:t>
            </a:r>
            <a:r>
              <a:rPr lang="cs-CZ" dirty="0" smtClean="0"/>
              <a:t>,  </a:t>
            </a:r>
            <a:r>
              <a:rPr lang="cs-CZ" dirty="0"/>
              <a:t>a nakonec mu údajně ponechal všechny dávky z celého Norska; předák z Lade byl tak vlastně jeho </a:t>
            </a:r>
            <a:r>
              <a:rPr lang="cs-CZ" dirty="0" smtClean="0"/>
              <a:t>vladařem.</a:t>
            </a:r>
            <a:endParaRPr lang="cs-CZ" dirty="0"/>
          </a:p>
        </p:txBody>
      </p:sp>
    </p:spTree>
    <p:extLst>
      <p:ext uri="{BB962C8B-B14F-4D97-AF65-F5344CB8AC3E}">
        <p14:creationId xmlns:p14="http://schemas.microsoft.com/office/powerpoint/2010/main" val="40391310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Ve Švédsku ve stejné době (v 9. stol.) můžeme pozorovat členění na oblasti jednotlivých </a:t>
            </a:r>
            <a:r>
              <a:rPr lang="cs-CZ" dirty="0" err="1"/>
              <a:t>thingů</a:t>
            </a:r>
            <a:r>
              <a:rPr lang="cs-CZ" dirty="0"/>
              <a:t>, což odpovídá rozčlenění na okruhy působnosti jednotlivých rodově kmenových shromáždění. To, že tato shromáždění objíždí a navštěvuje král, jak víme především z díla Vita </a:t>
            </a:r>
            <a:r>
              <a:rPr lang="cs-CZ" dirty="0" err="1"/>
              <a:t>Anskarii</a:t>
            </a:r>
            <a:r>
              <a:rPr lang="cs-CZ" dirty="0"/>
              <a:t>, dodává však těmto oblastem také kvality jakýchsi krajů. </a:t>
            </a:r>
          </a:p>
        </p:txBody>
      </p:sp>
    </p:spTree>
    <p:extLst>
      <p:ext uri="{BB962C8B-B14F-4D97-AF65-F5344CB8AC3E}">
        <p14:creationId xmlns:p14="http://schemas.microsoft.com/office/powerpoint/2010/main" val="28932740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Složení skandinávské společnosti</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b="1" dirty="0"/>
              <a:t>Rodina</a:t>
            </a:r>
            <a:r>
              <a:rPr lang="cs-CZ" dirty="0"/>
              <a:t> bývala monogamní, ale bohatí muži mohli mít mnoho žen. Ženy nikdy nepřecházely čistě do manželova rodu, </a:t>
            </a:r>
            <a:r>
              <a:rPr lang="cs-CZ" dirty="0" smtClean="0"/>
              <a:t>nadále </a:t>
            </a:r>
            <a:r>
              <a:rPr lang="cs-CZ" dirty="0"/>
              <a:t>ke svým původním rodinám a rodům patřily. V případě </a:t>
            </a:r>
            <a:r>
              <a:rPr lang="cs-CZ" dirty="0" err="1" smtClean="0"/>
              <a:t>faidy</a:t>
            </a:r>
            <a:r>
              <a:rPr lang="cs-CZ" dirty="0"/>
              <a:t>, mohla žena volit mezi svým a manželovým rodem</a:t>
            </a:r>
            <a:r>
              <a:rPr lang="cs-CZ" dirty="0" smtClean="0"/>
              <a:t>.</a:t>
            </a:r>
          </a:p>
          <a:p>
            <a:r>
              <a:rPr lang="cs-CZ" dirty="0"/>
              <a:t>Rozvod byl pro ženu snadný, což udivovalo např. arabské zpravodaje o poměrech u Normanů. Ačkoli svoboda žen bývala ve vikinské společnosti alespoň v soukromé oblasti značná a v literatuře byla žena často mužům rovnocennou hrdinkou (jako například </a:t>
            </a:r>
            <a:r>
              <a:rPr lang="cs-CZ" dirty="0" err="1"/>
              <a:t>Brynhild</a:t>
            </a:r>
            <a:r>
              <a:rPr lang="cs-CZ" dirty="0"/>
              <a:t>, </a:t>
            </a:r>
            <a:r>
              <a:rPr lang="cs-CZ" dirty="0" err="1"/>
              <a:t>Gudrún</a:t>
            </a:r>
            <a:r>
              <a:rPr lang="cs-CZ" dirty="0"/>
              <a:t>, cestovatelka do </a:t>
            </a:r>
            <a:r>
              <a:rPr lang="cs-CZ" dirty="0" err="1"/>
              <a:t>Vinlandu</a:t>
            </a:r>
            <a:r>
              <a:rPr lang="cs-CZ" dirty="0"/>
              <a:t> </a:t>
            </a:r>
            <a:r>
              <a:rPr lang="cs-CZ" dirty="0" err="1"/>
              <a:t>Gudrid</a:t>
            </a:r>
            <a:r>
              <a:rPr lang="cs-CZ" dirty="0"/>
              <a:t>), najdeme také literární památky, které se o ženách vyjadřují dosti neuctivě. </a:t>
            </a:r>
          </a:p>
        </p:txBody>
      </p:sp>
    </p:spTree>
    <p:extLst>
      <p:ext uri="{BB962C8B-B14F-4D97-AF65-F5344CB8AC3E}">
        <p14:creationId xmlns:p14="http://schemas.microsoft.com/office/powerpoint/2010/main" val="2373904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1936534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Podle výroků, kterým mělo dodat vážnosti jejich připsání </a:t>
            </a:r>
            <a:r>
              <a:rPr lang="cs-CZ" dirty="0" err="1"/>
              <a:t>Ódinovi</a:t>
            </a:r>
            <a:r>
              <a:rPr lang="cs-CZ" dirty="0"/>
              <a:t>, nemá člověk chválit dne před večerem a ženu, dokud není spálena. Dívkám ani vdaným ženám se nemá věřit, stejně tak jako například stromu bez kořenů, stoupající vodě, letícímu oštěpu, tenkému ledu nebo stočenému </a:t>
            </a:r>
            <a:r>
              <a:rPr lang="cs-CZ" dirty="0" smtClean="0"/>
              <a:t>hadu. Ženy </a:t>
            </a:r>
            <a:r>
              <a:rPr lang="cs-CZ" dirty="0"/>
              <a:t>jsou pomlouvačné a jejich klevety mohou stát leckoho i život.</a:t>
            </a:r>
          </a:p>
        </p:txBody>
      </p:sp>
    </p:spTree>
    <p:extLst>
      <p:ext uri="{BB962C8B-B14F-4D97-AF65-F5344CB8AC3E}">
        <p14:creationId xmlns:p14="http://schemas.microsoft.com/office/powerpoint/2010/main" val="2897809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Pojem „</a:t>
            </a:r>
            <a:r>
              <a:rPr lang="cs-CZ" dirty="0" err="1"/>
              <a:t>piratae</a:t>
            </a:r>
            <a:r>
              <a:rPr lang="cs-CZ" dirty="0"/>
              <a:t>“ v dobových latinských pramenech jako synonymum pro </a:t>
            </a:r>
            <a:r>
              <a:rPr lang="cs-CZ" dirty="0" err="1"/>
              <a:t>vikingy</a:t>
            </a:r>
            <a:r>
              <a:rPr lang="cs-CZ" dirty="0"/>
              <a:t>, </a:t>
            </a:r>
          </a:p>
          <a:p>
            <a:r>
              <a:rPr lang="cs-CZ" dirty="0" err="1" smtClean="0"/>
              <a:t>Saxo</a:t>
            </a:r>
            <a:r>
              <a:rPr lang="cs-CZ" dirty="0" smtClean="0"/>
              <a:t> </a:t>
            </a:r>
            <a:r>
              <a:rPr lang="cs-CZ" dirty="0" err="1"/>
              <a:t>Grammaticus</a:t>
            </a:r>
            <a:r>
              <a:rPr lang="cs-CZ" dirty="0"/>
              <a:t>: O dánském biskupu </a:t>
            </a:r>
            <a:r>
              <a:rPr lang="cs-CZ" dirty="0" err="1" smtClean="0"/>
              <a:t>Absalonovi</a:t>
            </a:r>
            <a:r>
              <a:rPr lang="cs-CZ" dirty="0" smtClean="0"/>
              <a:t>: </a:t>
            </a:r>
            <a:r>
              <a:rPr lang="cs-CZ" dirty="0"/>
              <a:t>…non minus </a:t>
            </a:r>
            <a:r>
              <a:rPr lang="cs-CZ" dirty="0" err="1"/>
              <a:t>piratam</a:t>
            </a:r>
            <a:r>
              <a:rPr lang="cs-CZ" dirty="0"/>
              <a:t> se, </a:t>
            </a:r>
            <a:r>
              <a:rPr lang="cs-CZ" dirty="0" err="1"/>
              <a:t>quam</a:t>
            </a:r>
            <a:r>
              <a:rPr lang="cs-CZ" dirty="0"/>
              <a:t> </a:t>
            </a:r>
            <a:r>
              <a:rPr lang="cs-CZ" dirty="0" err="1"/>
              <a:t>pontificem</a:t>
            </a:r>
            <a:r>
              <a:rPr lang="cs-CZ" dirty="0"/>
              <a:t> </a:t>
            </a:r>
            <a:r>
              <a:rPr lang="cs-CZ" dirty="0" err="1" smtClean="0"/>
              <a:t>gessit</a:t>
            </a:r>
            <a:r>
              <a:rPr lang="cs-CZ" dirty="0" smtClean="0"/>
              <a:t>. </a:t>
            </a:r>
          </a:p>
          <a:p>
            <a:r>
              <a:rPr lang="cs-CZ" dirty="0" smtClean="0"/>
              <a:t> </a:t>
            </a:r>
            <a:r>
              <a:rPr lang="cs-CZ" dirty="0"/>
              <a:t>Podle J. L. </a:t>
            </a:r>
            <a:r>
              <a:rPr lang="cs-CZ" dirty="0" err="1"/>
              <a:t>Byocka</a:t>
            </a:r>
            <a:r>
              <a:rPr lang="cs-CZ" dirty="0"/>
              <a:t> pojem </a:t>
            </a:r>
            <a:r>
              <a:rPr lang="cs-CZ" dirty="0" err="1"/>
              <a:t>víkingar</a:t>
            </a:r>
            <a:r>
              <a:rPr lang="cs-CZ" dirty="0"/>
              <a:t> znamená muže, kteří se sdružili, aby si na lodích dobývali kořist.</a:t>
            </a:r>
          </a:p>
          <a:p>
            <a:r>
              <a:rPr lang="cs-CZ" dirty="0"/>
              <a:t> </a:t>
            </a:r>
            <a:r>
              <a:rPr lang="cs-CZ" dirty="0" smtClean="0"/>
              <a:t>J</a:t>
            </a:r>
            <a:r>
              <a:rPr lang="cs-CZ" dirty="0"/>
              <a:t>. Simpsonová pojem </a:t>
            </a:r>
            <a:r>
              <a:rPr lang="cs-CZ" dirty="0" err="1"/>
              <a:t>Víkingr</a:t>
            </a:r>
            <a:r>
              <a:rPr lang="cs-CZ" dirty="0"/>
              <a:t> vykládá jako „pirát“, </a:t>
            </a:r>
            <a:r>
              <a:rPr lang="cs-CZ" dirty="0" err="1"/>
              <a:t>víking</a:t>
            </a:r>
            <a:r>
              <a:rPr lang="cs-CZ" dirty="0"/>
              <a:t> znamená podle ní cestu za pleněním přes moře. </a:t>
            </a:r>
          </a:p>
          <a:p>
            <a:endParaRPr lang="cs-CZ" dirty="0"/>
          </a:p>
        </p:txBody>
      </p:sp>
    </p:spTree>
    <p:extLst>
      <p:ext uri="{BB962C8B-B14F-4D97-AF65-F5344CB8AC3E}">
        <p14:creationId xmlns:p14="http://schemas.microsoft.com/office/powerpoint/2010/main" val="4910524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Vůči </a:t>
            </a:r>
            <a:r>
              <a:rPr lang="cs-CZ" b="1" dirty="0"/>
              <a:t>dětem</a:t>
            </a:r>
            <a:r>
              <a:rPr lang="cs-CZ" dirty="0"/>
              <a:t> měl rozhodující pravomoc otec. Mohl dítě nepřijmout (ale poté, co dostalo jméno nebo požilo pozemské stravy, nemohlo už být </a:t>
            </a:r>
            <a:r>
              <a:rPr lang="cs-CZ" dirty="0" smtClean="0"/>
              <a:t>odloženo), </a:t>
            </a:r>
            <a:r>
              <a:rPr lang="cs-CZ" dirty="0"/>
              <a:t>a naopak mohl legitimizovat i nemanželské dítě adopcí. Ve Švédsku a Dánsku si takové dítě posadil na klín a adopci také veřejně ohlásil </a:t>
            </a:r>
            <a:r>
              <a:rPr lang="cs-CZ" dirty="0" err="1"/>
              <a:t>thingu</a:t>
            </a:r>
            <a:r>
              <a:rPr lang="cs-CZ" dirty="0"/>
              <a:t>. </a:t>
            </a:r>
            <a:endParaRPr lang="cs-CZ" dirty="0" smtClean="0"/>
          </a:p>
          <a:p>
            <a:r>
              <a:rPr lang="cs-CZ" dirty="0" smtClean="0"/>
              <a:t>Zejména </a:t>
            </a:r>
            <a:r>
              <a:rPr lang="cs-CZ" dirty="0"/>
              <a:t>chlapci z královských a jiných vznešených rodin byli často vychováváni u </a:t>
            </a:r>
            <a:r>
              <a:rPr lang="cs-CZ" dirty="0" smtClean="0"/>
              <a:t>pěstounů.</a:t>
            </a:r>
          </a:p>
          <a:p>
            <a:r>
              <a:rPr lang="cs-CZ" dirty="0"/>
              <a:t>Za dospělého byl chlapec považován ve dvanácti letech a mohl se v tomto věku stát už i vůdcem družiny nebo </a:t>
            </a:r>
            <a:r>
              <a:rPr lang="cs-CZ" dirty="0" smtClean="0"/>
              <a:t>králem.</a:t>
            </a:r>
            <a:endParaRPr lang="cs-CZ" dirty="0"/>
          </a:p>
          <a:p>
            <a:endParaRPr lang="cs-CZ" dirty="0"/>
          </a:p>
        </p:txBody>
      </p:sp>
    </p:spTree>
    <p:extLst>
      <p:ext uri="{BB962C8B-B14F-4D97-AF65-F5344CB8AC3E}">
        <p14:creationId xmlns:p14="http://schemas.microsoft.com/office/powerpoint/2010/main" val="17280624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 Eddě najdeme </a:t>
            </a:r>
            <a:r>
              <a:rPr lang="cs-CZ" dirty="0" smtClean="0"/>
              <a:t>píseň z 10. stol., </a:t>
            </a:r>
            <a:r>
              <a:rPr lang="cs-CZ" dirty="0"/>
              <a:t>jejímž úkolem je vyložit </a:t>
            </a:r>
            <a:r>
              <a:rPr lang="cs-CZ" b="1" dirty="0"/>
              <a:t>rozdělení společnosti na tři stavy</a:t>
            </a:r>
            <a:r>
              <a:rPr lang="cs-CZ" dirty="0"/>
              <a:t>, bojovníky, zemědělce a otroky. </a:t>
            </a:r>
            <a:endParaRPr lang="cs-CZ" dirty="0" smtClean="0"/>
          </a:p>
          <a:p>
            <a:r>
              <a:rPr lang="cs-CZ" dirty="0" smtClean="0"/>
              <a:t>Všichni </a:t>
            </a:r>
            <a:r>
              <a:rPr lang="cs-CZ" dirty="0"/>
              <a:t>lidé podle tohoto mýtu pocházejí ze spojení boha </a:t>
            </a:r>
            <a:r>
              <a:rPr lang="cs-CZ" dirty="0" err="1"/>
              <a:t>Heimdalla</a:t>
            </a:r>
            <a:r>
              <a:rPr lang="cs-CZ" dirty="0"/>
              <a:t> a smrtelných žen. Mají však různé matky, podobu a také úděl. Např. zrozený otrok si vzal otrokyni a rodili pak další nesvobodné. Jako práce otroků se uvádí sekání dřeva, poklízení krav a prasat, pasení koz, kopání borků, hnojení pole, stavění plotů. </a:t>
            </a:r>
          </a:p>
        </p:txBody>
      </p:sp>
    </p:spTree>
    <p:extLst>
      <p:ext uri="{BB962C8B-B14F-4D97-AF65-F5344CB8AC3E}">
        <p14:creationId xmlns:p14="http://schemas.microsoft.com/office/powerpoint/2010/main" val="93952642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S další ženou bůh zplodil </a:t>
            </a:r>
            <a:r>
              <a:rPr lang="cs-CZ" b="1" dirty="0"/>
              <a:t>rolníka</a:t>
            </a:r>
            <a:r>
              <a:rPr lang="cs-CZ" dirty="0"/>
              <a:t>. Jeho úděl byl o něco lepší: Krotil býky a hotovil pluhy i vozy, stavěl domy a stodoly, oral a jinak vzdělával pole. Se svou ženou mohl přátele podílet prsteny. Jeho práce byla kvalifikovanější než práce otroka a domohl se také bohatství. V pasáži lze shledat rovněž svědectví o podomácké řemeslné výrobě na statcích. </a:t>
            </a:r>
          </a:p>
        </p:txBody>
      </p:sp>
    </p:spTree>
    <p:extLst>
      <p:ext uri="{BB962C8B-B14F-4D97-AF65-F5344CB8AC3E}">
        <p14:creationId xmlns:p14="http://schemas.microsoft.com/office/powerpoint/2010/main" val="16735135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Jiná smrtelná žena s </a:t>
            </a:r>
            <a:r>
              <a:rPr lang="cs-CZ" dirty="0" err="1"/>
              <a:t>Heimdallem</a:t>
            </a:r>
            <a:r>
              <a:rPr lang="cs-CZ" dirty="0"/>
              <a:t> </a:t>
            </a:r>
            <a:r>
              <a:rPr lang="cs-CZ" dirty="0" smtClean="0"/>
              <a:t>zplodila </a:t>
            </a:r>
            <a:r>
              <a:rPr lang="cs-CZ" b="1" dirty="0"/>
              <a:t>jarla</a:t>
            </a:r>
            <a:r>
              <a:rPr lang="cs-CZ" dirty="0"/>
              <a:t>. </a:t>
            </a:r>
            <a:r>
              <a:rPr lang="cs-CZ" dirty="0" smtClean="0"/>
              <a:t> </a:t>
            </a:r>
            <a:r>
              <a:rPr lang="cs-CZ" dirty="0"/>
              <a:t>Cvičil se pro boj, jezdil na koni, závodil v plavání, trénoval psy k lovu, bojoval. Měl mnoho dvorců, mohl štědře rozdávat šperky, meče, prsteny, koně, spony, náramky. Úděly všech těchto tří společenských skupin jsou líčeny jako dědičné a tyto skupiny tedy vystupují jako stavy. </a:t>
            </a:r>
          </a:p>
        </p:txBody>
      </p:sp>
    </p:spTree>
    <p:extLst>
      <p:ext uri="{BB962C8B-B14F-4D97-AF65-F5344CB8AC3E}">
        <p14:creationId xmlns:p14="http://schemas.microsoft.com/office/powerpoint/2010/main" val="30501939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a:t>Král</a:t>
            </a:r>
            <a:r>
              <a:rPr lang="cs-CZ" dirty="0"/>
              <a:t> přichází na svět v rodině jarla, nestačí mu však jeho znalosti a dovednosti. </a:t>
            </a:r>
            <a:r>
              <a:rPr lang="cs-CZ" dirty="0" smtClean="0"/>
              <a:t>Král </a:t>
            </a:r>
            <a:r>
              <a:rPr lang="cs-CZ" dirty="0"/>
              <a:t>měl mít znalost run života a věku, schopnost ochránit lidi sobě poddané, ale také třeba znát hlasy ptáků, umět utišit moře a zmírnit plameny ohně. Na základě těchto schopností nakonec dosáhl práva sám se nazývat </a:t>
            </a:r>
            <a:r>
              <a:rPr lang="cs-CZ" dirty="0" err="1"/>
              <a:t>Rígem</a:t>
            </a:r>
            <a:r>
              <a:rPr lang="cs-CZ" dirty="0" smtClean="0"/>
              <a:t>.</a:t>
            </a:r>
          </a:p>
          <a:p>
            <a:endParaRPr lang="cs-CZ" dirty="0"/>
          </a:p>
        </p:txBody>
      </p:sp>
    </p:spTree>
    <p:extLst>
      <p:ext uri="{BB962C8B-B14F-4D97-AF65-F5344CB8AC3E}">
        <p14:creationId xmlns:p14="http://schemas.microsoft.com/office/powerpoint/2010/main" val="6972471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Sociální prostupnost</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Přes službu v ozbrojených družinách a účastí ve válkách mohli muži svůj sociální status velmi podstatně zlepšit, a to dokonce i </a:t>
            </a:r>
            <a:r>
              <a:rPr lang="cs-CZ" dirty="0" smtClean="0"/>
              <a:t>otroci.</a:t>
            </a:r>
          </a:p>
          <a:p>
            <a:r>
              <a:rPr lang="cs-CZ" dirty="0" smtClean="0"/>
              <a:t>obchodníci </a:t>
            </a:r>
            <a:r>
              <a:rPr lang="cs-CZ" dirty="0"/>
              <a:t>v </a:t>
            </a:r>
            <a:r>
              <a:rPr lang="cs-CZ" dirty="0" smtClean="0"/>
              <a:t>uvedeném schématu </a:t>
            </a:r>
            <a:r>
              <a:rPr lang="cs-CZ" dirty="0"/>
              <a:t>zcela chybějí </a:t>
            </a:r>
            <a:r>
              <a:rPr lang="cs-CZ" dirty="0" smtClean="0"/>
              <a:t> </a:t>
            </a:r>
            <a:r>
              <a:rPr lang="cs-CZ" dirty="0"/>
              <a:t>zemědělci měli významné postavení ve sněmech a mohli si vydržovat své družiny. </a:t>
            </a:r>
            <a:endParaRPr lang="cs-CZ" dirty="0" smtClean="0"/>
          </a:p>
          <a:p>
            <a:r>
              <a:rPr lang="cs-CZ" dirty="0" smtClean="0"/>
              <a:t>svědectví, </a:t>
            </a:r>
            <a:r>
              <a:rPr lang="cs-CZ" dirty="0"/>
              <a:t>že vrstva profesionálních válečníků, těch „pravých“ Vikingů, byla ze společnosti zřetelně vydělena, a že zdaleka ne všichni rolníci se účastnili výbojů a kořistění. </a:t>
            </a:r>
          </a:p>
        </p:txBody>
      </p:sp>
    </p:spTree>
    <p:extLst>
      <p:ext uri="{BB962C8B-B14F-4D97-AF65-F5344CB8AC3E}">
        <p14:creationId xmlns:p14="http://schemas.microsoft.com/office/powerpoint/2010/main" val="34394435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Otroci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P</a:t>
            </a:r>
            <a:r>
              <a:rPr lang="cs-CZ" dirty="0" smtClean="0"/>
              <a:t>ro </a:t>
            </a:r>
            <a:r>
              <a:rPr lang="cs-CZ" dirty="0"/>
              <a:t>otroky se v severských jazycích užívalo různých výrazů: v norštině to byl pro otroka pojem </a:t>
            </a:r>
            <a:r>
              <a:rPr lang="cs-CZ" dirty="0" err="1"/>
              <a:t>thraell</a:t>
            </a:r>
            <a:r>
              <a:rPr lang="cs-CZ" dirty="0"/>
              <a:t>, pro otrokyni </a:t>
            </a:r>
            <a:r>
              <a:rPr lang="cs-CZ" dirty="0" err="1"/>
              <a:t>ambált</a:t>
            </a:r>
            <a:r>
              <a:rPr lang="cs-CZ" dirty="0"/>
              <a:t>, ve švédštině se setkáme s pojmy </a:t>
            </a:r>
            <a:r>
              <a:rPr lang="cs-CZ" dirty="0" err="1"/>
              <a:t>fostri</a:t>
            </a:r>
            <a:r>
              <a:rPr lang="cs-CZ" dirty="0"/>
              <a:t> a </a:t>
            </a:r>
            <a:r>
              <a:rPr lang="cs-CZ" dirty="0" err="1"/>
              <a:t>fostra</a:t>
            </a:r>
            <a:r>
              <a:rPr lang="cs-CZ" dirty="0"/>
              <a:t>. </a:t>
            </a:r>
            <a:endParaRPr lang="cs-CZ" dirty="0" smtClean="0"/>
          </a:p>
          <a:p>
            <a:r>
              <a:rPr lang="cs-CZ" dirty="0" smtClean="0"/>
              <a:t>V </a:t>
            </a:r>
            <a:r>
              <a:rPr lang="cs-CZ" dirty="0"/>
              <a:t>ságách jsou otroci líčeni jako malí a hloupí v protikladu k plavovlasému, modrookému a silnému hrdinovi. V Písni o </a:t>
            </a:r>
            <a:r>
              <a:rPr lang="cs-CZ" dirty="0" err="1"/>
              <a:t>Rígovi</a:t>
            </a:r>
            <a:r>
              <a:rPr lang="cs-CZ" dirty="0"/>
              <a:t> jsou jim dávána hanlivá jména, jako Moula, </a:t>
            </a:r>
            <a:r>
              <a:rPr lang="cs-CZ" dirty="0" err="1"/>
              <a:t>Hejhula</a:t>
            </a:r>
            <a:r>
              <a:rPr lang="cs-CZ" dirty="0"/>
              <a:t>, Volek, otrokyním Důra, Coura, </a:t>
            </a:r>
            <a:r>
              <a:rPr lang="cs-CZ" dirty="0" smtClean="0"/>
              <a:t>apod.</a:t>
            </a:r>
          </a:p>
          <a:p>
            <a:r>
              <a:rPr lang="cs-CZ" dirty="0" smtClean="0"/>
              <a:t>Zaměstnáváni </a:t>
            </a:r>
            <a:r>
              <a:rPr lang="cs-CZ" dirty="0"/>
              <a:t>byli hlavně jako zemědělci a pastevci a </a:t>
            </a:r>
            <a:r>
              <a:rPr lang="cs-CZ" dirty="0" smtClean="0"/>
              <a:t>asi </a:t>
            </a:r>
            <a:r>
              <a:rPr lang="cs-CZ" dirty="0"/>
              <a:t>jich nebylo mnoho, zajatci byli spíš prodáváni nebo za ně bylo požadováno výkupné</a:t>
            </a:r>
            <a:r>
              <a:rPr lang="cs-CZ" dirty="0" smtClean="0"/>
              <a:t>.</a:t>
            </a:r>
          </a:p>
          <a:p>
            <a:r>
              <a:rPr lang="cs-CZ" dirty="0" smtClean="0"/>
              <a:t>Významný obchodní artikl.</a:t>
            </a:r>
            <a:endParaRPr lang="cs-CZ" dirty="0"/>
          </a:p>
        </p:txBody>
      </p:sp>
    </p:spTree>
    <p:extLst>
      <p:ext uri="{BB962C8B-B14F-4D97-AF65-F5344CB8AC3E}">
        <p14:creationId xmlns:p14="http://schemas.microsoft.com/office/powerpoint/2010/main" val="37719494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Právo vikinského období</a:t>
            </a:r>
            <a:br>
              <a:rPr lang="cs-CZ"/>
            </a:br>
            <a:endParaRPr lang="cs-CZ"/>
          </a:p>
        </p:txBody>
      </p:sp>
      <p:sp>
        <p:nvSpPr>
          <p:cNvPr id="3" name="Zástupný symbol pro obsah 2"/>
          <p:cNvSpPr>
            <a:spLocks noGrp="1"/>
          </p:cNvSpPr>
          <p:nvPr>
            <p:ph idx="1"/>
          </p:nvPr>
        </p:nvSpPr>
        <p:spPr/>
        <p:txBody>
          <a:bodyPr>
            <a:normAutofit fontScale="92500"/>
          </a:bodyPr>
          <a:lstStyle/>
          <a:p>
            <a:r>
              <a:rPr lang="cs-CZ" dirty="0"/>
              <a:t>„Naše země musí být postavena na zákonnosti, protože bez zákona se promění v pustinu</a:t>
            </a:r>
            <a:r>
              <a:rPr lang="cs-CZ" dirty="0" smtClean="0"/>
              <a:t>.“</a:t>
            </a:r>
          </a:p>
          <a:p>
            <a:r>
              <a:rPr lang="cs-CZ" dirty="0"/>
              <a:t>Sestávalo z obyčejových práv rodově kmenové společnosti i nových královských nebo sněmovních nařízení. </a:t>
            </a:r>
            <a:endParaRPr lang="cs-CZ" dirty="0" smtClean="0"/>
          </a:p>
          <a:p>
            <a:r>
              <a:rPr lang="cs-CZ" dirty="0"/>
              <a:t>Naprosto shodné právní normy nemusely platit na celém větším území pod vládou jednoho krále. Mohly se v nich nacházet různé odlišnost</a:t>
            </a:r>
          </a:p>
        </p:txBody>
      </p:sp>
    </p:spTree>
    <p:extLst>
      <p:ext uri="{BB962C8B-B14F-4D97-AF65-F5344CB8AC3E}">
        <p14:creationId xmlns:p14="http://schemas.microsoft.com/office/powerpoint/2010/main" val="215940251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Nejstarší právní památkou Skandinávie je runový nápis na prstenu, pocházející ze Švédska. Jsou tu stanoveny pokuty, placené za neudržování kultovních </a:t>
            </a:r>
            <a:r>
              <a:rPr lang="cs-CZ" dirty="0" smtClean="0"/>
              <a:t>míst.</a:t>
            </a:r>
          </a:p>
          <a:p>
            <a:r>
              <a:rPr lang="cs-CZ" dirty="0" smtClean="0"/>
              <a:t> </a:t>
            </a:r>
            <a:r>
              <a:rPr lang="cs-CZ" dirty="0" err="1"/>
              <a:t>Snorri</a:t>
            </a:r>
            <a:r>
              <a:rPr lang="cs-CZ" dirty="0"/>
              <a:t> </a:t>
            </a:r>
            <a:r>
              <a:rPr lang="cs-CZ" dirty="0" err="1"/>
              <a:t>Sturluson</a:t>
            </a:r>
            <a:r>
              <a:rPr lang="cs-CZ" dirty="0"/>
              <a:t> se zmiňuje o zákonech norského krále </a:t>
            </a:r>
            <a:r>
              <a:rPr lang="cs-CZ" dirty="0" err="1"/>
              <a:t>Hálfdana</a:t>
            </a:r>
            <a:r>
              <a:rPr lang="cs-CZ" dirty="0"/>
              <a:t> </a:t>
            </a:r>
            <a:r>
              <a:rPr lang="cs-CZ" dirty="0" smtClean="0"/>
              <a:t>Černého. </a:t>
            </a:r>
            <a:r>
              <a:rPr lang="cs-CZ" dirty="0"/>
              <a:t>Vládnout mohl v první polovině 9. století. Ú</a:t>
            </a:r>
            <a:r>
              <a:rPr lang="cs-CZ" dirty="0" smtClean="0"/>
              <a:t>dajně </a:t>
            </a:r>
            <a:r>
              <a:rPr lang="cs-CZ" dirty="0"/>
              <a:t>stanovil výši kompozic za různé delikty, přičemž kritériem této výše byl stav a hodnost </a:t>
            </a:r>
            <a:r>
              <a:rPr lang="cs-CZ" dirty="0" smtClean="0"/>
              <a:t>poškozeného.</a:t>
            </a:r>
            <a:endParaRPr lang="cs-CZ" dirty="0"/>
          </a:p>
        </p:txBody>
      </p:sp>
    </p:spTree>
    <p:extLst>
      <p:ext uri="{BB962C8B-B14F-4D97-AF65-F5344CB8AC3E}">
        <p14:creationId xmlns:p14="http://schemas.microsoft.com/office/powerpoint/2010/main" val="597008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Krevní msta není v severských zákonech ještě zcela </a:t>
            </a:r>
            <a:r>
              <a:rPr lang="cs-CZ" dirty="0" smtClean="0"/>
              <a:t>odbourána.</a:t>
            </a:r>
          </a:p>
          <a:p>
            <a:r>
              <a:rPr lang="cs-CZ" dirty="0" smtClean="0"/>
              <a:t> </a:t>
            </a:r>
            <a:r>
              <a:rPr lang="cs-CZ" dirty="0"/>
              <a:t>P</a:t>
            </a:r>
            <a:r>
              <a:rPr lang="cs-CZ" dirty="0" smtClean="0"/>
              <a:t>rvní </a:t>
            </a:r>
            <a:r>
              <a:rPr lang="cs-CZ" dirty="0"/>
              <a:t>krevní mstu vůbec měl vykonat </a:t>
            </a:r>
            <a:r>
              <a:rPr lang="cs-CZ" dirty="0" err="1"/>
              <a:t>Ódinův</a:t>
            </a:r>
            <a:r>
              <a:rPr lang="cs-CZ" dirty="0"/>
              <a:t> syn, který se v době přípravy na ni stává zasvěceným bojovníkem – nemyje se a </a:t>
            </a:r>
            <a:r>
              <a:rPr lang="cs-CZ" dirty="0" smtClean="0"/>
              <a:t>nečeše.</a:t>
            </a:r>
          </a:p>
          <a:p>
            <a:r>
              <a:rPr lang="cs-CZ" dirty="0" smtClean="0"/>
              <a:t> Velmi </a:t>
            </a:r>
            <a:r>
              <a:rPr lang="cs-CZ" dirty="0"/>
              <a:t>často se o krevní mstě hovoří v islandských rodinných ságách </a:t>
            </a:r>
            <a:r>
              <a:rPr lang="cs-CZ" dirty="0" smtClean="0"/>
              <a:t>(</a:t>
            </a:r>
            <a:r>
              <a:rPr lang="cs-CZ" dirty="0" err="1" smtClean="0"/>
              <a:t>faed</a:t>
            </a:r>
            <a:r>
              <a:rPr lang="cs-CZ" dirty="0"/>
              <a:t>). Neznamená to však, že byla povinností, podle J. L. </a:t>
            </a:r>
            <a:r>
              <a:rPr lang="cs-CZ" dirty="0" err="1"/>
              <a:t>Byocka</a:t>
            </a:r>
            <a:r>
              <a:rPr lang="cs-CZ" dirty="0"/>
              <a:t> se stala spíše možností. </a:t>
            </a:r>
            <a:endParaRPr lang="cs-CZ" dirty="0" smtClean="0"/>
          </a:p>
          <a:p>
            <a:r>
              <a:rPr lang="cs-CZ" dirty="0" smtClean="0"/>
              <a:t>Ženy </a:t>
            </a:r>
            <a:r>
              <a:rPr lang="cs-CZ" dirty="0"/>
              <a:t>a děti byly z možnosti pomstít na nich čin spáchaný na něčím příbuzném v islandské společnosti </a:t>
            </a:r>
            <a:r>
              <a:rPr lang="cs-CZ" dirty="0" smtClean="0"/>
              <a:t>vyňaty.</a:t>
            </a:r>
            <a:endParaRPr lang="cs-CZ" dirty="0"/>
          </a:p>
        </p:txBody>
      </p:sp>
    </p:spTree>
    <p:extLst>
      <p:ext uri="{BB962C8B-B14F-4D97-AF65-F5344CB8AC3E}">
        <p14:creationId xmlns:p14="http://schemas.microsoft.com/office/powerpoint/2010/main" val="4001856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Skandinávci sami : muži z </a:t>
            </a:r>
            <a:r>
              <a:rPr lang="cs-CZ" dirty="0" err="1"/>
              <a:t>Vestfoldu</a:t>
            </a:r>
            <a:r>
              <a:rPr lang="cs-CZ" dirty="0"/>
              <a:t>, </a:t>
            </a:r>
            <a:r>
              <a:rPr lang="cs-CZ" dirty="0" err="1"/>
              <a:t>Upplandu</a:t>
            </a:r>
            <a:r>
              <a:rPr lang="cs-CZ" dirty="0"/>
              <a:t>, atd., „muži ze severu“. </a:t>
            </a:r>
            <a:endParaRPr lang="cs-CZ" dirty="0" smtClean="0"/>
          </a:p>
          <a:p>
            <a:r>
              <a:rPr lang="cs-CZ" dirty="0" smtClean="0"/>
              <a:t>S </a:t>
            </a:r>
            <a:r>
              <a:rPr lang="cs-CZ" dirty="0"/>
              <a:t>postupným procesem sjednocování jednotlivých skandinávských království pak přijímali národní jména. </a:t>
            </a:r>
          </a:p>
          <a:p>
            <a:r>
              <a:rPr lang="cs-CZ" dirty="0"/>
              <a:t>Arabské </a:t>
            </a:r>
            <a:r>
              <a:rPr lang="cs-CZ" dirty="0" smtClean="0"/>
              <a:t>prameny: </a:t>
            </a:r>
            <a:r>
              <a:rPr lang="cs-CZ" dirty="0" err="1" smtClean="0"/>
              <a:t>madžús</a:t>
            </a:r>
            <a:r>
              <a:rPr lang="cs-CZ" dirty="0" smtClean="0"/>
              <a:t> </a:t>
            </a:r>
            <a:r>
              <a:rPr lang="cs-CZ" dirty="0"/>
              <a:t>– mágové </a:t>
            </a:r>
          </a:p>
          <a:p>
            <a:r>
              <a:rPr lang="cs-CZ" dirty="0"/>
              <a:t>Prameny tedy nehovoří o etnicitě, ale o </a:t>
            </a:r>
            <a:r>
              <a:rPr lang="cs-CZ" dirty="0" err="1" smtClean="0"/>
              <a:t>vastnostech</a:t>
            </a:r>
            <a:r>
              <a:rPr lang="cs-CZ" dirty="0" smtClean="0"/>
              <a:t> </a:t>
            </a:r>
            <a:r>
              <a:rPr lang="cs-CZ" dirty="0"/>
              <a:t>a způsobu obživy.</a:t>
            </a:r>
          </a:p>
          <a:p>
            <a:r>
              <a:rPr lang="cs-CZ" dirty="0"/>
              <a:t>Někdy je pojem „</a:t>
            </a:r>
            <a:r>
              <a:rPr lang="cs-CZ" dirty="0" err="1"/>
              <a:t>viking</a:t>
            </a:r>
            <a:r>
              <a:rPr lang="cs-CZ" dirty="0"/>
              <a:t>“ užit také pro </a:t>
            </a:r>
            <a:r>
              <a:rPr lang="cs-CZ" dirty="0" smtClean="0"/>
              <a:t>obchodníky</a:t>
            </a:r>
          </a:p>
          <a:p>
            <a:endParaRPr lang="cs-CZ" dirty="0"/>
          </a:p>
          <a:p>
            <a:endParaRPr lang="cs-CZ" dirty="0"/>
          </a:p>
        </p:txBody>
      </p:sp>
    </p:spTree>
    <p:extLst>
      <p:ext uri="{BB962C8B-B14F-4D97-AF65-F5344CB8AC3E}">
        <p14:creationId xmlns:p14="http://schemas.microsoft.com/office/powerpoint/2010/main" val="19717242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Píseň </a:t>
            </a:r>
            <a:r>
              <a:rPr lang="cs-CZ" dirty="0"/>
              <a:t>o </a:t>
            </a:r>
            <a:r>
              <a:rPr lang="cs-CZ" dirty="0" err="1"/>
              <a:t>Reginovi</a:t>
            </a:r>
            <a:r>
              <a:rPr lang="cs-CZ" dirty="0"/>
              <a:t>: „Sotva kdy sestra, když otce ztratí, na bratru se pomstí za jeho podlost“. Slova umírajícího otce zněla: „Vychovej dceru, vlčí </a:t>
            </a:r>
            <a:r>
              <a:rPr lang="cs-CZ" dirty="0" err="1"/>
              <a:t>díso</a:t>
            </a:r>
            <a:r>
              <a:rPr lang="cs-CZ" dirty="0"/>
              <a:t>, syna-</a:t>
            </a:r>
            <a:r>
              <a:rPr lang="cs-CZ" dirty="0" err="1"/>
              <a:t>li</a:t>
            </a:r>
            <a:r>
              <a:rPr lang="cs-CZ" dirty="0"/>
              <a:t> ti nedá skvělý rek, a panně dej muže, jak potřeba velí. Její syn pak pomstí tvůj žal</a:t>
            </a:r>
            <a:r>
              <a:rPr lang="cs-CZ" dirty="0" smtClean="0"/>
              <a:t>.“</a:t>
            </a:r>
          </a:p>
          <a:p>
            <a:r>
              <a:rPr lang="cs-CZ" dirty="0" smtClean="0"/>
              <a:t>Pomsta zde: Krvavý orel</a:t>
            </a:r>
          </a:p>
          <a:p>
            <a:r>
              <a:rPr lang="cs-CZ" dirty="0"/>
              <a:t>Bez vykonání krevní msty by lidé neměli být šťastní – říká to </a:t>
            </a:r>
            <a:r>
              <a:rPr lang="cs-CZ" dirty="0" err="1"/>
              <a:t>Gudrún</a:t>
            </a:r>
            <a:r>
              <a:rPr lang="cs-CZ" dirty="0"/>
              <a:t>, když nutí své syny pomstít smrt jejich sestry </a:t>
            </a:r>
            <a:r>
              <a:rPr lang="cs-CZ" dirty="0" err="1"/>
              <a:t>Svanhildy</a:t>
            </a:r>
            <a:r>
              <a:rPr lang="cs-CZ" dirty="0"/>
              <a:t> (</a:t>
            </a:r>
            <a:r>
              <a:rPr lang="cs-CZ" dirty="0" err="1"/>
              <a:t>Sunildy</a:t>
            </a:r>
            <a:r>
              <a:rPr lang="cs-CZ" dirty="0"/>
              <a:t>), kterou dal usmýkat koňmi král </a:t>
            </a:r>
            <a:r>
              <a:rPr lang="cs-CZ" dirty="0" err="1"/>
              <a:t>Jörmunrekk</a:t>
            </a:r>
            <a:r>
              <a:rPr lang="cs-CZ" dirty="0"/>
              <a:t> (</a:t>
            </a:r>
            <a:r>
              <a:rPr lang="cs-CZ" dirty="0" err="1"/>
              <a:t>Ermanarich</a:t>
            </a:r>
            <a:r>
              <a:rPr lang="cs-CZ" dirty="0" smtClean="0"/>
              <a:t>). </a:t>
            </a:r>
            <a:endParaRPr lang="cs-CZ" dirty="0"/>
          </a:p>
        </p:txBody>
      </p:sp>
    </p:spTree>
    <p:extLst>
      <p:ext uri="{BB962C8B-B14F-4D97-AF65-F5344CB8AC3E}">
        <p14:creationId xmlns:p14="http://schemas.microsoft.com/office/powerpoint/2010/main" val="10949667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Značný rozsah svépomoci. Na jedněch váhách v hrobě obchodníka byl nalezen nápis, na němž se majitel chlubí, že zabil zloděje a jeho tělo nechal napospas ptákům</a:t>
            </a:r>
            <a:r>
              <a:rPr lang="cs-CZ" dirty="0" smtClean="0"/>
              <a:t>.</a:t>
            </a:r>
            <a:endParaRPr lang="cs-CZ" dirty="0"/>
          </a:p>
        </p:txBody>
      </p:sp>
    </p:spTree>
    <p:extLst>
      <p:ext uri="{BB962C8B-B14F-4D97-AF65-F5344CB8AC3E}">
        <p14:creationId xmlns:p14="http://schemas.microsoft.com/office/powerpoint/2010/main" val="144799753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Psanec -- </a:t>
            </a:r>
            <a:r>
              <a:rPr lang="cs-CZ" dirty="0" err="1" smtClean="0"/>
              <a:t>warg</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Sága o </a:t>
            </a:r>
            <a:r>
              <a:rPr lang="cs-CZ" dirty="0" err="1" smtClean="0"/>
              <a:t>Volsunzích</a:t>
            </a:r>
            <a:endParaRPr lang="cs-CZ" dirty="0" smtClean="0"/>
          </a:p>
          <a:p>
            <a:r>
              <a:rPr lang="cs-CZ" dirty="0" smtClean="0"/>
              <a:t>Sága o Erikovi Rudém</a:t>
            </a:r>
          </a:p>
          <a:p>
            <a:r>
              <a:rPr lang="cs-CZ" dirty="0" smtClean="0"/>
              <a:t>Sága O lidech z Grónska</a:t>
            </a:r>
          </a:p>
          <a:p>
            <a:r>
              <a:rPr lang="cs-CZ" dirty="0" err="1" smtClean="0"/>
              <a:t>wari</a:t>
            </a:r>
            <a:r>
              <a:rPr lang="cs-CZ" dirty="0" smtClean="0"/>
              <a:t> </a:t>
            </a:r>
          </a:p>
          <a:p>
            <a:r>
              <a:rPr lang="cs-CZ" dirty="0" smtClean="0"/>
              <a:t>Druhá </a:t>
            </a:r>
            <a:r>
              <a:rPr lang="cs-CZ" dirty="0"/>
              <a:t>písně o </a:t>
            </a:r>
            <a:r>
              <a:rPr lang="cs-CZ" dirty="0" err="1"/>
              <a:t>Helgim</a:t>
            </a:r>
            <a:r>
              <a:rPr lang="cs-CZ" dirty="0"/>
              <a:t>, vítězi nad </a:t>
            </a:r>
            <a:r>
              <a:rPr lang="cs-CZ" dirty="0" err="1"/>
              <a:t>Hundingem</a:t>
            </a:r>
            <a:r>
              <a:rPr lang="cs-CZ" dirty="0"/>
              <a:t>: „Pomstěn by byl </a:t>
            </a:r>
            <a:r>
              <a:rPr lang="cs-CZ" dirty="0" err="1"/>
              <a:t>Helgiho</a:t>
            </a:r>
            <a:r>
              <a:rPr lang="cs-CZ" dirty="0"/>
              <a:t> pád, kdybys byl vlkem venku v lese, bez bohatství a veselí všeho, kdybys hladový jen mrtvoly hledal</a:t>
            </a:r>
            <a:r>
              <a:rPr lang="cs-CZ" dirty="0" smtClean="0"/>
              <a:t>!“. </a:t>
            </a:r>
            <a:r>
              <a:rPr lang="cs-CZ" dirty="0"/>
              <a:t>K lidem v klatbě určitě patřili také „lesní psanci“ z Grónské písně o </a:t>
            </a:r>
            <a:r>
              <a:rPr lang="cs-CZ" dirty="0" err="1" smtClean="0"/>
              <a:t>Atlim</a:t>
            </a:r>
            <a:r>
              <a:rPr lang="cs-CZ" dirty="0" smtClean="0"/>
              <a:t>. </a:t>
            </a:r>
          </a:p>
          <a:p>
            <a:r>
              <a:rPr lang="cs-CZ" dirty="0" smtClean="0"/>
              <a:t>Psanci </a:t>
            </a:r>
            <a:r>
              <a:rPr lang="cs-CZ" dirty="0"/>
              <a:t>se stávali ti, kteří porušili vnitřní mír </a:t>
            </a:r>
            <a:r>
              <a:rPr lang="cs-CZ" dirty="0" smtClean="0"/>
              <a:t>společnosti, Na </a:t>
            </a:r>
            <a:r>
              <a:rPr lang="cs-CZ" dirty="0"/>
              <a:t>Islandu byl narušitel míru </a:t>
            </a:r>
            <a:r>
              <a:rPr lang="cs-CZ" dirty="0" smtClean="0"/>
              <a:t>označován </a:t>
            </a:r>
            <a:r>
              <a:rPr lang="cs-CZ" dirty="0"/>
              <a:t>jako </a:t>
            </a:r>
            <a:r>
              <a:rPr lang="cs-CZ" dirty="0" err="1"/>
              <a:t>nídingr</a:t>
            </a:r>
            <a:r>
              <a:rPr lang="cs-CZ" dirty="0"/>
              <a:t>, což byl jeden z nejhorších termínů. Doživotnímu vyhnanci (na Islandu </a:t>
            </a:r>
            <a:r>
              <a:rPr lang="cs-CZ" dirty="0" err="1"/>
              <a:t>skókgangr</a:t>
            </a:r>
            <a:r>
              <a:rPr lang="cs-CZ" dirty="0"/>
              <a:t>) byla odmítána jakákoli pomoc, takže často nemohl z ostrova odejít a byl zde zabit.</a:t>
            </a:r>
          </a:p>
        </p:txBody>
      </p:sp>
    </p:spTree>
    <p:extLst>
      <p:ext uri="{BB962C8B-B14F-4D97-AF65-F5344CB8AC3E}">
        <p14:creationId xmlns:p14="http://schemas.microsoft.com/office/powerpoint/2010/main" val="371846717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O z</a:t>
            </a:r>
            <a:r>
              <a:rPr lang="cs-CZ" b="1" dirty="0"/>
              <a:t>ákonech schválených na </a:t>
            </a:r>
            <a:r>
              <a:rPr lang="cs-CZ" b="1" dirty="0" smtClean="0"/>
              <a:t>sněmu:</a:t>
            </a:r>
            <a:r>
              <a:rPr lang="cs-CZ" dirty="0" smtClean="0"/>
              <a:t> </a:t>
            </a:r>
            <a:r>
              <a:rPr lang="cs-CZ" dirty="0"/>
              <a:t>prvně </a:t>
            </a:r>
            <a:r>
              <a:rPr lang="cs-CZ" dirty="0" err="1" smtClean="0"/>
              <a:t>Hákon</a:t>
            </a:r>
            <a:r>
              <a:rPr lang="cs-CZ" dirty="0" smtClean="0"/>
              <a:t> Dobrý </a:t>
            </a:r>
            <a:r>
              <a:rPr lang="cs-CZ" dirty="0"/>
              <a:t>(kolem poloviny 10. stol.). Ve spolupráci s moudrými muži svého království vydal tzv. zákony </a:t>
            </a:r>
            <a:r>
              <a:rPr lang="cs-CZ" dirty="0" err="1"/>
              <a:t>Gulathingu</a:t>
            </a:r>
            <a:r>
              <a:rPr lang="cs-CZ" dirty="0"/>
              <a:t> a </a:t>
            </a:r>
            <a:r>
              <a:rPr lang="cs-CZ" dirty="0" err="1" smtClean="0"/>
              <a:t>Frostathingu</a:t>
            </a:r>
            <a:r>
              <a:rPr lang="cs-CZ" dirty="0" smtClean="0"/>
              <a:t>. </a:t>
            </a:r>
            <a:r>
              <a:rPr lang="cs-CZ" dirty="0"/>
              <a:t>Sněmovním zákonem chtěl v celé zemi také prosadit </a:t>
            </a:r>
            <a:r>
              <a:rPr lang="cs-CZ" dirty="0" smtClean="0"/>
              <a:t>křesťanství. </a:t>
            </a:r>
            <a:r>
              <a:rPr lang="cs-CZ" dirty="0"/>
              <a:t>Jeho zákony z </a:t>
            </a:r>
            <a:r>
              <a:rPr lang="cs-CZ" dirty="0" err="1"/>
              <a:t>Gulathingu</a:t>
            </a:r>
            <a:r>
              <a:rPr lang="cs-CZ" dirty="0"/>
              <a:t> byly převzaty i Vikingy na </a:t>
            </a:r>
            <a:r>
              <a:rPr lang="cs-CZ" dirty="0" err="1" smtClean="0"/>
              <a:t>Shetlandech</a:t>
            </a:r>
            <a:r>
              <a:rPr lang="cs-CZ" dirty="0" smtClean="0"/>
              <a:t>.</a:t>
            </a:r>
          </a:p>
          <a:p>
            <a:r>
              <a:rPr lang="cs-CZ" dirty="0" smtClean="0"/>
              <a:t> </a:t>
            </a:r>
            <a:r>
              <a:rPr lang="cs-CZ" dirty="0"/>
              <a:t>Hojně </a:t>
            </a:r>
            <a:r>
              <a:rPr lang="cs-CZ" dirty="0" smtClean="0"/>
              <a:t>se </a:t>
            </a:r>
            <a:r>
              <a:rPr lang="cs-CZ" dirty="0"/>
              <a:t>o sněmovním zákonodárství zmiňují islandské ságy.</a:t>
            </a:r>
          </a:p>
        </p:txBody>
      </p:sp>
    </p:spTree>
    <p:extLst>
      <p:ext uri="{BB962C8B-B14F-4D97-AF65-F5344CB8AC3E}">
        <p14:creationId xmlns:p14="http://schemas.microsoft.com/office/powerpoint/2010/main" val="34818224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Dochované </a:t>
            </a:r>
            <a:r>
              <a:rPr lang="cs-CZ" dirty="0"/>
              <a:t>norské zákoníky rozlišovaly </a:t>
            </a:r>
            <a:r>
              <a:rPr lang="cs-CZ" dirty="0" smtClean="0"/>
              <a:t>na </a:t>
            </a:r>
            <a:r>
              <a:rPr lang="cs-CZ" dirty="0"/>
              <a:t>základě výše požadovaného </a:t>
            </a:r>
            <a:r>
              <a:rPr lang="cs-CZ" dirty="0" err="1"/>
              <a:t>wergeldu</a:t>
            </a:r>
            <a:r>
              <a:rPr lang="cs-CZ" dirty="0"/>
              <a:t> osobně svobodné muže bez půdy, vyšší kategorií byli vlastníci půdy a nejvyšší šlechtici. </a:t>
            </a:r>
            <a:endParaRPr lang="cs-CZ" dirty="0" smtClean="0"/>
          </a:p>
          <a:p>
            <a:r>
              <a:rPr lang="cs-CZ" dirty="0"/>
              <a:t>C</a:t>
            </a:r>
            <a:r>
              <a:rPr lang="cs-CZ" dirty="0" smtClean="0"/>
              <a:t>hránily </a:t>
            </a:r>
            <a:r>
              <a:rPr lang="cs-CZ" dirty="0"/>
              <a:t>též činitele královské dvorské i teritoriální správy, jako byli jarlové, nejvyšší teritoriální úředníci země, nebo např. takzvaný </a:t>
            </a:r>
            <a:r>
              <a:rPr lang="cs-CZ" dirty="0" err="1" smtClean="0"/>
              <a:t>stallari</a:t>
            </a:r>
            <a:r>
              <a:rPr lang="cs-CZ" dirty="0" smtClean="0"/>
              <a:t> (stájník).</a:t>
            </a:r>
          </a:p>
          <a:p>
            <a:r>
              <a:rPr lang="cs-CZ" dirty="0"/>
              <a:t>Za porušení věrnosti se pokládal souboj dvou Normanů v přítomnosti krále.</a:t>
            </a:r>
          </a:p>
        </p:txBody>
      </p:sp>
    </p:spTree>
    <p:extLst>
      <p:ext uri="{BB962C8B-B14F-4D97-AF65-F5344CB8AC3E}">
        <p14:creationId xmlns:p14="http://schemas.microsoft.com/office/powerpoint/2010/main" val="10297620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Soudní jednání byla vedena na </a:t>
            </a:r>
            <a:r>
              <a:rPr lang="cs-CZ" dirty="0" smtClean="0"/>
              <a:t>sněmech. </a:t>
            </a:r>
          </a:p>
          <a:p>
            <a:r>
              <a:rPr lang="cs-CZ" dirty="0" smtClean="0"/>
              <a:t>Island </a:t>
            </a:r>
            <a:r>
              <a:rPr lang="cs-CZ" dirty="0"/>
              <a:t>a jeho Skála zákonů. </a:t>
            </a:r>
            <a:endParaRPr lang="cs-CZ" dirty="0" smtClean="0"/>
          </a:p>
          <a:p>
            <a:r>
              <a:rPr lang="cs-CZ" dirty="0" err="1" smtClean="0"/>
              <a:t>Grágas</a:t>
            </a:r>
            <a:r>
              <a:rPr lang="cs-CZ" dirty="0" smtClean="0"/>
              <a:t> </a:t>
            </a:r>
            <a:r>
              <a:rPr lang="cs-CZ" dirty="0"/>
              <a:t>(Šedá </a:t>
            </a:r>
            <a:r>
              <a:rPr lang="cs-CZ" dirty="0" smtClean="0"/>
              <a:t>husa) nerozlišuje </a:t>
            </a:r>
            <a:r>
              <a:rPr lang="cs-CZ" dirty="0"/>
              <a:t>mezi sociálním postavením jedinců. Trest postavení provinilého člověka mimo zákon je tady velice častý. </a:t>
            </a:r>
            <a:endParaRPr lang="cs-CZ" dirty="0" smtClean="0"/>
          </a:p>
          <a:p>
            <a:r>
              <a:rPr lang="cs-CZ" dirty="0" smtClean="0"/>
              <a:t>Islandská spol. nevytvořila </a:t>
            </a:r>
            <a:r>
              <a:rPr lang="cs-CZ" dirty="0"/>
              <a:t>žádné represivní výkonné orgány. Za psance mohl být prohlášen např. ten, kdo byl přistižen při zakládání ohně u domu </a:t>
            </a:r>
            <a:r>
              <a:rPr lang="cs-CZ" dirty="0" smtClean="0"/>
              <a:t>a </a:t>
            </a:r>
            <a:r>
              <a:rPr lang="cs-CZ" dirty="0"/>
              <a:t>samozřejmě ten, kdo spáchal vraždu.</a:t>
            </a:r>
          </a:p>
        </p:txBody>
      </p:sp>
    </p:spTree>
    <p:extLst>
      <p:ext uri="{BB962C8B-B14F-4D97-AF65-F5344CB8AC3E}">
        <p14:creationId xmlns:p14="http://schemas.microsoft.com/office/powerpoint/2010/main" val="41755047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Běžné </a:t>
            </a:r>
            <a:r>
              <a:rPr lang="cs-CZ" b="1" dirty="0" err="1"/>
              <a:t>ordály</a:t>
            </a:r>
            <a:r>
              <a:rPr lang="cs-CZ" dirty="0"/>
              <a:t>. V hrdinské Eddě se objevuje zkouška v kotli</a:t>
            </a:r>
            <a:r>
              <a:rPr lang="cs-CZ" dirty="0" smtClean="0"/>
              <a:t>. </a:t>
            </a:r>
            <a:r>
              <a:rPr lang="cs-CZ" dirty="0"/>
              <a:t>V Třetí písni o </a:t>
            </a:r>
            <a:r>
              <a:rPr lang="cs-CZ" dirty="0" err="1"/>
              <a:t>Gudrúně</a:t>
            </a:r>
            <a:r>
              <a:rPr lang="cs-CZ" dirty="0"/>
              <a:t> se </a:t>
            </a:r>
            <a:r>
              <a:rPr lang="cs-CZ" dirty="0" err="1"/>
              <a:t>Gudrún</a:t>
            </a:r>
            <a:r>
              <a:rPr lang="cs-CZ" dirty="0"/>
              <a:t> této zkoušce podrobuje </a:t>
            </a:r>
            <a:r>
              <a:rPr lang="cs-CZ" dirty="0" smtClean="0"/>
              <a:t>dobrovolně, </a:t>
            </a:r>
            <a:r>
              <a:rPr lang="cs-CZ" dirty="0"/>
              <a:t>aby se očistila z podezření z nevěry. </a:t>
            </a:r>
            <a:r>
              <a:rPr lang="cs-CZ" dirty="0" err="1" smtClean="0"/>
              <a:t>Herkja</a:t>
            </a:r>
            <a:r>
              <a:rPr lang="cs-CZ" dirty="0"/>
              <a:t>, žena, která ji křivě </a:t>
            </a:r>
            <a:r>
              <a:rPr lang="cs-CZ" dirty="0" smtClean="0"/>
              <a:t>nařkla, </a:t>
            </a:r>
            <a:r>
              <a:rPr lang="cs-CZ" dirty="0"/>
              <a:t>byla velmi krutě opařena. Poté ji ještě utopili v bažině. </a:t>
            </a:r>
            <a:endParaRPr lang="cs-CZ" dirty="0" smtClean="0"/>
          </a:p>
          <a:p>
            <a:r>
              <a:rPr lang="cs-CZ" dirty="0" smtClean="0"/>
              <a:t>(</a:t>
            </a:r>
            <a:r>
              <a:rPr lang="cs-CZ" dirty="0" err="1" smtClean="0"/>
              <a:t>Tacitus</a:t>
            </a:r>
            <a:r>
              <a:rPr lang="cs-CZ" dirty="0" smtClean="0"/>
              <a:t>, delikty</a:t>
            </a:r>
            <a:r>
              <a:rPr lang="cs-CZ" dirty="0"/>
              <a:t>, které bylo třeba skrýt před očima </a:t>
            </a:r>
            <a:r>
              <a:rPr lang="cs-CZ" dirty="0" smtClean="0"/>
              <a:t>bohů). </a:t>
            </a:r>
          </a:p>
          <a:p>
            <a:r>
              <a:rPr lang="cs-CZ" dirty="0" smtClean="0"/>
              <a:t>„Lidé z bažin“.</a:t>
            </a:r>
          </a:p>
          <a:p>
            <a:r>
              <a:rPr lang="cs-CZ" dirty="0"/>
              <a:t>Běžným </a:t>
            </a:r>
            <a:r>
              <a:rPr lang="cs-CZ" dirty="0" err="1"/>
              <a:t>ordálem</a:t>
            </a:r>
            <a:r>
              <a:rPr lang="cs-CZ" dirty="0"/>
              <a:t> byl i ve Skandinávii souboj (např. islandský </a:t>
            </a:r>
            <a:r>
              <a:rPr lang="cs-CZ" dirty="0" err="1"/>
              <a:t>ordál</a:t>
            </a:r>
            <a:r>
              <a:rPr lang="cs-CZ" dirty="0"/>
              <a:t> zvaný </a:t>
            </a:r>
            <a:r>
              <a:rPr lang="cs-CZ" dirty="0" err="1"/>
              <a:t>hólmganga</a:t>
            </a:r>
            <a:r>
              <a:rPr lang="cs-CZ" dirty="0"/>
              <a:t>) anebo zjišťování pravdy pomocí losů.</a:t>
            </a:r>
          </a:p>
        </p:txBody>
      </p:sp>
    </p:spTree>
    <p:extLst>
      <p:ext uri="{BB962C8B-B14F-4D97-AF65-F5344CB8AC3E}">
        <p14:creationId xmlns:p14="http://schemas.microsoft.com/office/powerpoint/2010/main" val="182956848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b="1" dirty="0"/>
              <a:t>N</a:t>
            </a:r>
            <a:r>
              <a:rPr lang="cs-CZ" b="1" dirty="0" smtClean="0"/>
              <a:t>ásilí </a:t>
            </a:r>
            <a:r>
              <a:rPr lang="cs-CZ" b="1" dirty="0"/>
              <a:t>bez </a:t>
            </a:r>
            <a:r>
              <a:rPr lang="cs-CZ" b="1" dirty="0" smtClean="0"/>
              <a:t>zákona</a:t>
            </a:r>
            <a:r>
              <a:rPr lang="cs-CZ" dirty="0" smtClean="0"/>
              <a:t>: upalování </a:t>
            </a:r>
            <a:r>
              <a:rPr lang="cs-CZ" dirty="0"/>
              <a:t>mocenských konkurentů v </a:t>
            </a:r>
            <a:r>
              <a:rPr lang="cs-CZ" dirty="0" smtClean="0"/>
              <a:t>síních</a:t>
            </a:r>
          </a:p>
          <a:p>
            <a:r>
              <a:rPr lang="cs-CZ" dirty="0" smtClean="0"/>
              <a:t>Právo </a:t>
            </a:r>
            <a:r>
              <a:rPr lang="cs-CZ" dirty="0"/>
              <a:t>mohlo být také </a:t>
            </a:r>
            <a:r>
              <a:rPr lang="cs-CZ" b="1" dirty="0"/>
              <a:t>nástrojem útlaku</a:t>
            </a:r>
            <a:r>
              <a:rPr lang="cs-CZ" dirty="0"/>
              <a:t> podrobených území. O králi </a:t>
            </a:r>
            <a:r>
              <a:rPr lang="cs-CZ" dirty="0" err="1"/>
              <a:t>Fródim</a:t>
            </a:r>
            <a:r>
              <a:rPr lang="cs-CZ" dirty="0"/>
              <a:t>, více méně legendárním, píše </a:t>
            </a:r>
            <a:r>
              <a:rPr lang="cs-CZ" dirty="0" err="1" smtClean="0"/>
              <a:t>Saxo</a:t>
            </a:r>
            <a:r>
              <a:rPr lang="cs-CZ" dirty="0" smtClean="0"/>
              <a:t> </a:t>
            </a:r>
            <a:r>
              <a:rPr lang="cs-CZ" dirty="0" err="1"/>
              <a:t>Grammaticus</a:t>
            </a:r>
            <a:r>
              <a:rPr lang="cs-CZ" dirty="0"/>
              <a:t>, že u podrobených Sasů stanovil stejný </a:t>
            </a:r>
            <a:r>
              <a:rPr lang="cs-CZ" dirty="0" err="1"/>
              <a:t>wergeld</a:t>
            </a:r>
            <a:r>
              <a:rPr lang="cs-CZ" dirty="0"/>
              <a:t> pro svobodné i propuštěnce, protože chtěl dát najevo, že všechny „teutonské“ rodiny poutá stejné otroctví a jejich zničená svoboda si zaslouží šířit hanbu stejných právních podmínek.</a:t>
            </a:r>
          </a:p>
        </p:txBody>
      </p:sp>
    </p:spTree>
    <p:extLst>
      <p:ext uri="{BB962C8B-B14F-4D97-AF65-F5344CB8AC3E}">
        <p14:creationId xmlns:p14="http://schemas.microsoft.com/office/powerpoint/2010/main" val="31563404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VOJENSTVÍ A VIKINSKÉ LODI</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Vikinských nájezdů se zpočátku účastnily jen menší skupiny bojovníků. </a:t>
            </a:r>
            <a:r>
              <a:rPr lang="cs-CZ" dirty="0" smtClean="0"/>
              <a:t>S </a:t>
            </a:r>
            <a:r>
              <a:rPr lang="cs-CZ" dirty="0"/>
              <a:t>růstem bojovnických družin při centralizaci náčelnické a posléze královské </a:t>
            </a:r>
            <a:r>
              <a:rPr lang="cs-CZ" dirty="0" smtClean="0"/>
              <a:t>moci úroky nabývaly na síle. </a:t>
            </a:r>
          </a:p>
          <a:p>
            <a:r>
              <a:rPr lang="cs-CZ" dirty="0" smtClean="0"/>
              <a:t>Od </a:t>
            </a:r>
            <a:r>
              <a:rPr lang="cs-CZ" dirty="0"/>
              <a:t>třetí čtvrtiny 9. století se </a:t>
            </a:r>
            <a:r>
              <a:rPr lang="cs-CZ" dirty="0" smtClean="0"/>
              <a:t>různé </a:t>
            </a:r>
            <a:r>
              <a:rPr lang="cs-CZ" dirty="0"/>
              <a:t>družiny k výbojům spolu běžněji spojovaly a docházelo k útokům stovek lodí. </a:t>
            </a:r>
            <a:endParaRPr lang="cs-CZ" dirty="0" smtClean="0"/>
          </a:p>
          <a:p>
            <a:r>
              <a:rPr lang="cs-CZ" dirty="0" smtClean="0"/>
              <a:t>V souvislosti </a:t>
            </a:r>
            <a:r>
              <a:rPr lang="cs-CZ" dirty="0"/>
              <a:t>s posilováním královské moci, mohla být branná síla celého určitého území zmobilizována na příkaz krále. S růstem královské moci se také sjednocovala výzbroj běžných příslušníků vojsk, armády se stávaly organizovanějšími a disciplinovanějšími. </a:t>
            </a:r>
          </a:p>
        </p:txBody>
      </p:sp>
    </p:spTree>
    <p:extLst>
      <p:ext uri="{BB962C8B-B14F-4D97-AF65-F5344CB8AC3E}">
        <p14:creationId xmlns:p14="http://schemas.microsoft.com/office/powerpoint/2010/main" val="408512202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3" descr="Výsledek obrázku pro viking ax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ln>
            <a:noFill/>
          </a:ln>
        </p:spPr>
      </p:pic>
    </p:spTree>
    <p:extLst>
      <p:ext uri="{BB962C8B-B14F-4D97-AF65-F5344CB8AC3E}">
        <p14:creationId xmlns:p14="http://schemas.microsoft.com/office/powerpoint/2010/main" val="1607336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Běžně jsou v pramenech zaměňovány výrazy Vikingové a Normani, stejně tak jako třebas pojmy Dánové a Normani. Je tomu tak ve franských análech v Anglosaské kronice, vytvořené roku 892. </a:t>
            </a:r>
            <a:endParaRPr lang="cs-CZ" dirty="0" smtClean="0"/>
          </a:p>
          <a:p>
            <a:r>
              <a:rPr lang="cs-CZ" dirty="0" smtClean="0"/>
              <a:t>Anály </a:t>
            </a:r>
            <a:r>
              <a:rPr lang="cs-CZ" dirty="0"/>
              <a:t>ze St. </a:t>
            </a:r>
            <a:r>
              <a:rPr lang="cs-CZ" dirty="0" err="1"/>
              <a:t>Neots</a:t>
            </a:r>
            <a:r>
              <a:rPr lang="cs-CZ" dirty="0"/>
              <a:t>: III </a:t>
            </a:r>
            <a:r>
              <a:rPr lang="cs-CZ" dirty="0" err="1"/>
              <a:t>naves</a:t>
            </a:r>
            <a:r>
              <a:rPr lang="cs-CZ" dirty="0"/>
              <a:t> </a:t>
            </a:r>
            <a:r>
              <a:rPr lang="cs-CZ" dirty="0" err="1"/>
              <a:t>Normannorum</a:t>
            </a:r>
            <a:r>
              <a:rPr lang="cs-CZ" dirty="0"/>
              <a:t>, id </a:t>
            </a:r>
            <a:r>
              <a:rPr lang="cs-CZ" dirty="0" err="1"/>
              <a:t>est</a:t>
            </a:r>
            <a:r>
              <a:rPr lang="cs-CZ" dirty="0"/>
              <a:t> </a:t>
            </a:r>
            <a:r>
              <a:rPr lang="cs-CZ" dirty="0" err="1"/>
              <a:t>Danorum</a:t>
            </a:r>
            <a:r>
              <a:rPr lang="cs-CZ" dirty="0"/>
              <a:t>. III </a:t>
            </a:r>
            <a:r>
              <a:rPr lang="cs-CZ" dirty="0" err="1"/>
              <a:t>scipa</a:t>
            </a:r>
            <a:r>
              <a:rPr lang="cs-CZ" dirty="0"/>
              <a:t> </a:t>
            </a:r>
            <a:r>
              <a:rPr lang="cs-CZ" dirty="0" err="1"/>
              <a:t>Nordmana</a:t>
            </a:r>
            <a:r>
              <a:rPr lang="cs-CZ" dirty="0"/>
              <a:t> </a:t>
            </a:r>
            <a:r>
              <a:rPr lang="cs-CZ" dirty="0" err="1"/>
              <a:t>of</a:t>
            </a:r>
            <a:r>
              <a:rPr lang="cs-CZ" dirty="0"/>
              <a:t> </a:t>
            </a:r>
            <a:r>
              <a:rPr lang="cs-CZ" dirty="0" err="1"/>
              <a:t>Heredalande</a:t>
            </a:r>
            <a:r>
              <a:rPr lang="cs-CZ" dirty="0"/>
              <a:t>.</a:t>
            </a:r>
          </a:p>
          <a:p>
            <a:r>
              <a:rPr lang="cs-CZ" dirty="0" smtClean="0"/>
              <a:t>Dále </a:t>
            </a:r>
            <a:r>
              <a:rPr lang="cs-CZ" dirty="0"/>
              <a:t>v anglosaském prostředí </a:t>
            </a:r>
            <a:r>
              <a:rPr lang="cs-CZ" dirty="0" smtClean="0"/>
              <a:t>označení </a:t>
            </a:r>
            <a:r>
              <a:rPr lang="cs-CZ" dirty="0" err="1" smtClean="0"/>
              <a:t>haedene</a:t>
            </a:r>
            <a:r>
              <a:rPr lang="cs-CZ" dirty="0" smtClean="0"/>
              <a:t>.</a:t>
            </a:r>
            <a:endParaRPr lang="cs-CZ" dirty="0"/>
          </a:p>
          <a:p>
            <a:endParaRPr lang="cs-CZ" dirty="0"/>
          </a:p>
        </p:txBody>
      </p:sp>
    </p:spTree>
    <p:extLst>
      <p:ext uri="{BB962C8B-B14F-4D97-AF65-F5344CB8AC3E}">
        <p14:creationId xmlns:p14="http://schemas.microsoft.com/office/powerpoint/2010/main" val="5931449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Za doby </a:t>
            </a:r>
            <a:r>
              <a:rPr lang="cs-CZ" dirty="0" err="1"/>
              <a:t>Hákona</a:t>
            </a:r>
            <a:r>
              <a:rPr lang="cs-CZ" dirty="0"/>
              <a:t> Dobrého (snad kolem poloviny 9. stol</a:t>
            </a:r>
            <a:r>
              <a:rPr lang="cs-CZ" dirty="0" smtClean="0"/>
              <a:t>.) systém </a:t>
            </a:r>
            <a:r>
              <a:rPr lang="cs-CZ" dirty="0"/>
              <a:t>ohňových signálů, které měly ohlašovat vpád nepřítele. Od nejjižnějších končin země po </a:t>
            </a:r>
            <a:r>
              <a:rPr lang="cs-CZ" dirty="0" smtClean="0"/>
              <a:t>nejsevernější sněmoviště </a:t>
            </a:r>
            <a:r>
              <a:rPr lang="cs-CZ" dirty="0"/>
              <a:t>v </a:t>
            </a:r>
            <a:r>
              <a:rPr lang="cs-CZ" dirty="0" err="1"/>
              <a:t>Helgelandu</a:t>
            </a:r>
            <a:r>
              <a:rPr lang="cs-CZ" dirty="0"/>
              <a:t> trvalo přenesení zprávy o nepříteli sedm </a:t>
            </a:r>
            <a:r>
              <a:rPr lang="cs-CZ" dirty="0" smtClean="0"/>
              <a:t>dní. </a:t>
            </a:r>
          </a:p>
          <a:p>
            <a:r>
              <a:rPr lang="cs-CZ" dirty="0" smtClean="0"/>
              <a:t>Vojsko </a:t>
            </a:r>
            <a:r>
              <a:rPr lang="cs-CZ" dirty="0"/>
              <a:t>a lodi, které byly jednotlivé okrsky povinny králi dodávat, se v Norsku shromažďovaly tak, že byl po zemi posílán určitý válečný luk nebo </a:t>
            </a:r>
            <a:r>
              <a:rPr lang="cs-CZ" dirty="0" smtClean="0"/>
              <a:t>šíp.</a:t>
            </a:r>
          </a:p>
          <a:p>
            <a:r>
              <a:rPr lang="cs-CZ" dirty="0" smtClean="0"/>
              <a:t>Muži </a:t>
            </a:r>
            <a:r>
              <a:rPr lang="cs-CZ" dirty="0"/>
              <a:t>byli za schopné vojenské služby považováni od dvaceti až do šedesáti let.</a:t>
            </a:r>
          </a:p>
        </p:txBody>
      </p:sp>
    </p:spTree>
    <p:extLst>
      <p:ext uri="{BB962C8B-B14F-4D97-AF65-F5344CB8AC3E}">
        <p14:creationId xmlns:p14="http://schemas.microsoft.com/office/powerpoint/2010/main" val="223771569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Historikové se dosud nesjednotili v mínění o tom, odkdy skutečně tato povinnost krajů, zvaná </a:t>
            </a:r>
            <a:r>
              <a:rPr lang="cs-CZ" dirty="0" err="1"/>
              <a:t>leidangr</a:t>
            </a:r>
            <a:r>
              <a:rPr lang="cs-CZ" dirty="0"/>
              <a:t>, kterou naprosto nepochybně dosvědčují zákony z 12–13. </a:t>
            </a:r>
            <a:r>
              <a:rPr lang="cs-CZ" dirty="0" smtClean="0"/>
              <a:t>století</a:t>
            </a:r>
          </a:p>
          <a:p>
            <a:r>
              <a:rPr lang="cs-CZ" dirty="0" smtClean="0"/>
              <a:t> </a:t>
            </a:r>
            <a:r>
              <a:rPr lang="cs-CZ" dirty="0"/>
              <a:t>O stejné povinnosti se ovšem zmiňuje i vůbec nejstarší dochovaná dánská listina z roku 1085. </a:t>
            </a:r>
            <a:endParaRPr lang="cs-CZ" dirty="0" smtClean="0"/>
          </a:p>
          <a:p>
            <a:r>
              <a:rPr lang="cs-CZ" dirty="0" smtClean="0"/>
              <a:t>G</a:t>
            </a:r>
            <a:r>
              <a:rPr lang="cs-CZ" dirty="0"/>
              <a:t>. </a:t>
            </a:r>
            <a:r>
              <a:rPr lang="cs-CZ" dirty="0" err="1"/>
              <a:t>Williams</a:t>
            </a:r>
            <a:r>
              <a:rPr lang="cs-CZ" dirty="0"/>
              <a:t> na rozdíl od N. Lunda přichází s názorem, </a:t>
            </a:r>
            <a:r>
              <a:rPr lang="cs-CZ" dirty="0" smtClean="0"/>
              <a:t>že v </a:t>
            </a:r>
            <a:r>
              <a:rPr lang="cs-CZ" dirty="0"/>
              <a:t>době vikinské už tato povinnost existovala a armády králů byly kombinovány z výsledku odvodů a z ozbrojených družin „starého typu“.</a:t>
            </a:r>
          </a:p>
        </p:txBody>
      </p:sp>
    </p:spTree>
    <p:extLst>
      <p:ext uri="{BB962C8B-B14F-4D97-AF65-F5344CB8AC3E}">
        <p14:creationId xmlns:p14="http://schemas.microsoft.com/office/powerpoint/2010/main" val="279335302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První velké opevnění, vystavěné ve Skandinávii, opevnění Dánů (</a:t>
            </a:r>
            <a:r>
              <a:rPr lang="cs-CZ" dirty="0" err="1"/>
              <a:t>Danewirke</a:t>
            </a:r>
            <a:r>
              <a:rPr lang="cs-CZ" dirty="0"/>
              <a:t>), </a:t>
            </a:r>
            <a:r>
              <a:rPr lang="cs-CZ" dirty="0" smtClean="0"/>
              <a:t>tvořila </a:t>
            </a:r>
            <a:r>
              <a:rPr lang="cs-CZ" dirty="0"/>
              <a:t>zeď z kamení, hlíny a dřeva a příkop. Vystavěno bylo na obranu proti nebezpečí, hrozícímu z dnešního Německa. Jeho počátky jsou kladeny již do roku </a:t>
            </a:r>
            <a:r>
              <a:rPr lang="cs-CZ" dirty="0" smtClean="0"/>
              <a:t>737. Ztroskotal </a:t>
            </a:r>
            <a:r>
              <a:rPr lang="cs-CZ" dirty="0"/>
              <a:t>na něm například útok císaře Otty </a:t>
            </a:r>
            <a:r>
              <a:rPr lang="cs-CZ" dirty="0" smtClean="0"/>
              <a:t>II.V </a:t>
            </a:r>
            <a:r>
              <a:rPr lang="cs-CZ" dirty="0"/>
              <a:t>jeho době je král Harald </a:t>
            </a:r>
            <a:r>
              <a:rPr lang="cs-CZ" dirty="0" err="1"/>
              <a:t>Modrozubý</a:t>
            </a:r>
            <a:r>
              <a:rPr lang="cs-CZ" dirty="0"/>
              <a:t> dal opravit.</a:t>
            </a:r>
          </a:p>
        </p:txBody>
      </p:sp>
    </p:spTree>
    <p:extLst>
      <p:ext uri="{BB962C8B-B14F-4D97-AF65-F5344CB8AC3E}">
        <p14:creationId xmlns:p14="http://schemas.microsoft.com/office/powerpoint/2010/main" val="28721006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Důležitá byla instituce špehů a muži, kteří dokázali nepřítele oklamat. Jeden stařec například přišel k </a:t>
            </a:r>
            <a:r>
              <a:rPr lang="cs-CZ" dirty="0" err="1"/>
              <a:t>jómsburgským</a:t>
            </a:r>
            <a:r>
              <a:rPr lang="cs-CZ" dirty="0"/>
              <a:t> válečníkům, vyčítal jim, že odhánějí na pláže dobytek, zatímco by jim lépe slušelo lovit medvědy, a oni využili jeho přítomnosti, aby se jej zeptali, kde se nachází jarl </a:t>
            </a:r>
            <a:r>
              <a:rPr lang="cs-CZ" dirty="0" err="1"/>
              <a:t>Hákon</a:t>
            </a:r>
            <a:r>
              <a:rPr lang="cs-CZ" dirty="0"/>
              <a:t>. </a:t>
            </a:r>
            <a:endParaRPr lang="cs-CZ" dirty="0" smtClean="0"/>
          </a:p>
          <a:p>
            <a:r>
              <a:rPr lang="cs-CZ" dirty="0" smtClean="0"/>
              <a:t>Tvrdil </a:t>
            </a:r>
            <a:r>
              <a:rPr lang="cs-CZ" dirty="0"/>
              <a:t>jim, že uprchl do </a:t>
            </a:r>
            <a:r>
              <a:rPr lang="cs-CZ" dirty="0" err="1"/>
              <a:t>Fjörde</a:t>
            </a:r>
            <a:r>
              <a:rPr lang="cs-CZ" dirty="0"/>
              <a:t> a má s sebou jen dvě nebo tři lodi. Tato zpráva je potěšila a očekávali brzké a snadné vítězství. </a:t>
            </a:r>
            <a:r>
              <a:rPr lang="cs-CZ" dirty="0" err="1"/>
              <a:t>Hákon</a:t>
            </a:r>
            <a:r>
              <a:rPr lang="cs-CZ" dirty="0"/>
              <a:t> byl ovšem ve skutečnosti se svým synem Erikem v </a:t>
            </a:r>
            <a:r>
              <a:rPr lang="cs-CZ" dirty="0" err="1"/>
              <a:t>Halkelsviku</a:t>
            </a:r>
            <a:r>
              <a:rPr lang="cs-CZ" dirty="0"/>
              <a:t>, kde se mu podařilo shromáždit asi 150 lodí.</a:t>
            </a:r>
          </a:p>
        </p:txBody>
      </p:sp>
    </p:spTree>
    <p:extLst>
      <p:ext uri="{BB962C8B-B14F-4D97-AF65-F5344CB8AC3E}">
        <p14:creationId xmlns:p14="http://schemas.microsoft.com/office/powerpoint/2010/main" val="109954185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Lodi</a:t>
            </a:r>
            <a:endParaRPr lang="cs-CZ" dirty="0"/>
          </a:p>
        </p:txBody>
      </p:sp>
      <p:sp>
        <p:nvSpPr>
          <p:cNvPr id="3" name="Zástupný symbol pro obsah 2"/>
          <p:cNvSpPr>
            <a:spLocks noGrp="1"/>
          </p:cNvSpPr>
          <p:nvPr>
            <p:ph idx="1"/>
          </p:nvPr>
        </p:nvSpPr>
        <p:spPr/>
        <p:txBody>
          <a:bodyPr/>
          <a:lstStyle/>
          <a:p>
            <a:r>
              <a:rPr lang="cs-CZ" dirty="0" err="1"/>
              <a:t>Jómsburg</a:t>
            </a:r>
            <a:r>
              <a:rPr lang="cs-CZ" dirty="0"/>
              <a:t> založil dánský král Harald </a:t>
            </a:r>
            <a:r>
              <a:rPr lang="cs-CZ" dirty="0" err="1"/>
              <a:t>Modrozubý</a:t>
            </a:r>
            <a:r>
              <a:rPr lang="cs-CZ" dirty="0"/>
              <a:t> v ústí Odry, nedaleko obchodního centra </a:t>
            </a:r>
            <a:r>
              <a:rPr lang="cs-CZ" dirty="0" err="1"/>
              <a:t>Wolin</a:t>
            </a:r>
            <a:r>
              <a:rPr lang="cs-CZ" dirty="0"/>
              <a:t>. Směli tu prý žít pouze muži mezi 18 a 50 </a:t>
            </a:r>
            <a:r>
              <a:rPr lang="cs-CZ" dirty="0" smtClean="0"/>
              <a:t>lety. Pevnost </a:t>
            </a:r>
            <a:r>
              <a:rPr lang="cs-CZ" dirty="0"/>
              <a:t>vytrvala do roku 1043, kdy byla dobyta norským králem </a:t>
            </a:r>
            <a:r>
              <a:rPr lang="cs-CZ" dirty="0" err="1"/>
              <a:t>Magnusem</a:t>
            </a:r>
            <a:r>
              <a:rPr lang="cs-CZ" dirty="0"/>
              <a:t> </a:t>
            </a:r>
            <a:r>
              <a:rPr lang="cs-CZ" dirty="0" smtClean="0"/>
              <a:t>Dobrým. </a:t>
            </a:r>
            <a:r>
              <a:rPr lang="cs-CZ" dirty="0"/>
              <a:t>Muži z </a:t>
            </a:r>
            <a:r>
              <a:rPr lang="cs-CZ" dirty="0" err="1"/>
              <a:t>Jómsburgu</a:t>
            </a:r>
            <a:r>
              <a:rPr lang="cs-CZ" dirty="0"/>
              <a:t>, typičtí mořští válečníci, kteří podle pramene měli k dispozici 60 lodí, byli ve službách krále </a:t>
            </a:r>
            <a:r>
              <a:rPr lang="cs-CZ" dirty="0" err="1"/>
              <a:t>Svenda</a:t>
            </a:r>
            <a:r>
              <a:rPr lang="cs-CZ" dirty="0"/>
              <a:t> S rozčísnutým vousem</a:t>
            </a:r>
          </a:p>
        </p:txBody>
      </p:sp>
    </p:spTree>
    <p:extLst>
      <p:ext uri="{BB962C8B-B14F-4D97-AF65-F5344CB8AC3E}">
        <p14:creationId xmlns:p14="http://schemas.microsoft.com/office/powerpoint/2010/main" val="154023897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Flotily Normanů měly svůj ustálený bojový pořádek. Uprostřed, nejlépe chráněna, byla vždy loď vůdce </a:t>
            </a:r>
            <a:r>
              <a:rPr lang="cs-CZ" dirty="0" smtClean="0"/>
              <a:t>výpravy.</a:t>
            </a:r>
          </a:p>
          <a:p>
            <a:r>
              <a:rPr lang="cs-CZ" dirty="0"/>
              <a:t> Lodi ve formacích bývaly spolu spoutány lany, aby byl znesnadněn útěk jednotlivých z nich. </a:t>
            </a:r>
            <a:endParaRPr lang="cs-CZ" dirty="0" smtClean="0"/>
          </a:p>
          <a:p>
            <a:r>
              <a:rPr lang="cs-CZ" dirty="0"/>
              <a:t>Bojovalo se oštěpy, meči, luky a šípy</a:t>
            </a:r>
            <a:r>
              <a:rPr lang="cs-CZ" dirty="0" smtClean="0"/>
              <a:t>.</a:t>
            </a:r>
            <a:endParaRPr lang="cs-CZ" dirty="0"/>
          </a:p>
        </p:txBody>
      </p:sp>
    </p:spTree>
    <p:extLst>
      <p:ext uri="{BB962C8B-B14F-4D97-AF65-F5344CB8AC3E}">
        <p14:creationId xmlns:p14="http://schemas.microsoft.com/office/powerpoint/2010/main" val="38688870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929073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pPr marL="0" indent="0">
              <a:buNone/>
            </a:pPr>
            <a:r>
              <a:rPr lang="cs-CZ" dirty="0"/>
              <a:t>Také v době krále Olafa </a:t>
            </a:r>
            <a:r>
              <a:rPr lang="cs-CZ" dirty="0" err="1"/>
              <a:t>Tryggvasona</a:t>
            </a:r>
            <a:r>
              <a:rPr lang="cs-CZ" dirty="0"/>
              <a:t> (vládl od roku 995) měla loďstva stejná uspořádání, královská loď se nacházela v jejich středu. Olaf prý z boje nikdy neprchal, proto dal také v bitvě s dánským králem </a:t>
            </a:r>
            <a:r>
              <a:rPr lang="cs-CZ" dirty="0" err="1"/>
              <a:t>Svendem</a:t>
            </a:r>
            <a:r>
              <a:rPr lang="cs-CZ" dirty="0"/>
              <a:t> S rozčísnutým vousem a jeho spojenci, švédským králem Olafem a jarlem Erikem, skasat plachty svých korábů. Bojovalo se opět oštěpy, šípy, a na palubách lodí také meči. </a:t>
            </a:r>
          </a:p>
          <a:p>
            <a:r>
              <a:rPr lang="cs-CZ" dirty="0"/>
              <a:t>Největší z </a:t>
            </a:r>
            <a:r>
              <a:rPr lang="cs-CZ" dirty="0" err="1"/>
              <a:t>Olafových</a:t>
            </a:r>
            <a:r>
              <a:rPr lang="cs-CZ" dirty="0"/>
              <a:t> lodí, vystavěná podle vzoru dračí lodě (</a:t>
            </a:r>
            <a:r>
              <a:rPr lang="cs-CZ" dirty="0" err="1"/>
              <a:t>drakkar</a:t>
            </a:r>
            <a:r>
              <a:rPr lang="cs-CZ" dirty="0"/>
              <a:t>) </a:t>
            </a:r>
            <a:r>
              <a:rPr lang="cs-CZ" dirty="0" err="1"/>
              <a:t>Rauda</a:t>
            </a:r>
            <a:r>
              <a:rPr lang="cs-CZ" dirty="0"/>
              <a:t> Silného, měla prý 34 veslařských lavic a představovala zbraň, které se nepřátelé skutečně obávali.</a:t>
            </a:r>
          </a:p>
          <a:p>
            <a:endParaRPr lang="cs-CZ" dirty="0"/>
          </a:p>
        </p:txBody>
      </p:sp>
    </p:spTree>
    <p:extLst>
      <p:ext uri="{BB962C8B-B14F-4D97-AF65-F5344CB8AC3E}">
        <p14:creationId xmlns:p14="http://schemas.microsoft.com/office/powerpoint/2010/main" val="14519614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Dračí hlavy, podle nichž jsou tyto lodi nazvány, je zdobily v boji nebo vůbec na válečné výpravě. Na cestě domů nebo pokud loď plula s mírovým posláním se sundávaly.</a:t>
            </a:r>
          </a:p>
        </p:txBody>
      </p:sp>
    </p:spTree>
    <p:extLst>
      <p:ext uri="{BB962C8B-B14F-4D97-AF65-F5344CB8AC3E}">
        <p14:creationId xmlns:p14="http://schemas.microsoft.com/office/powerpoint/2010/main" val="144917613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6/6c/Oseberg_ship_head_post.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28969" y="1600200"/>
            <a:ext cx="4086061" cy="4525963"/>
          </a:xfrm>
          <a:prstGeom prst="rect">
            <a:avLst/>
          </a:prstGeom>
          <a:noFill/>
          <a:ln>
            <a:noFill/>
          </a:ln>
        </p:spPr>
      </p:pic>
    </p:spTree>
    <p:extLst>
      <p:ext uri="{BB962C8B-B14F-4D97-AF65-F5344CB8AC3E}">
        <p14:creationId xmlns:p14="http://schemas.microsoft.com/office/powerpoint/2010/main" val="575378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pramenech z Itálie a Sicílie převažuje označení Normani. </a:t>
            </a:r>
          </a:p>
          <a:p>
            <a:r>
              <a:rPr lang="cs-CZ" dirty="0"/>
              <a:t>Případ </a:t>
            </a:r>
            <a:r>
              <a:rPr lang="cs-CZ" dirty="0" err="1"/>
              <a:t>Rhós</a:t>
            </a:r>
            <a:r>
              <a:rPr lang="cs-CZ" dirty="0"/>
              <a:t> neboli </a:t>
            </a:r>
            <a:r>
              <a:rPr lang="cs-CZ" dirty="0" err="1"/>
              <a:t>Varjagů</a:t>
            </a:r>
            <a:r>
              <a:rPr lang="cs-CZ" dirty="0"/>
              <a:t> na Rusi je pak ještě o něco složitější. </a:t>
            </a:r>
          </a:p>
          <a:p>
            <a:endParaRPr lang="cs-CZ" dirty="0"/>
          </a:p>
        </p:txBody>
      </p:sp>
    </p:spTree>
    <p:extLst>
      <p:ext uri="{BB962C8B-B14F-4D97-AF65-F5344CB8AC3E}">
        <p14:creationId xmlns:p14="http://schemas.microsoft.com/office/powerpoint/2010/main" val="29376108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Údaje ság jsou potvrzovány archeologickými nálezy vikinských lodí (na lokalitách jako </a:t>
            </a:r>
            <a:r>
              <a:rPr lang="cs-CZ" dirty="0" err="1"/>
              <a:t>Nydam</a:t>
            </a:r>
            <a:r>
              <a:rPr lang="cs-CZ" dirty="0"/>
              <a:t>, </a:t>
            </a:r>
            <a:r>
              <a:rPr lang="cs-CZ" dirty="0" err="1"/>
              <a:t>Gotestad</a:t>
            </a:r>
            <a:r>
              <a:rPr lang="cs-CZ" dirty="0"/>
              <a:t>, </a:t>
            </a:r>
            <a:r>
              <a:rPr lang="cs-CZ" dirty="0" err="1"/>
              <a:t>Kvalsund</a:t>
            </a:r>
            <a:r>
              <a:rPr lang="cs-CZ" dirty="0"/>
              <a:t>, </a:t>
            </a:r>
            <a:r>
              <a:rPr lang="cs-CZ" dirty="0" err="1"/>
              <a:t>Oseberg</a:t>
            </a:r>
            <a:r>
              <a:rPr lang="cs-CZ" dirty="0"/>
              <a:t>, </a:t>
            </a:r>
            <a:r>
              <a:rPr lang="cs-CZ" dirty="0" err="1"/>
              <a:t>Skuldelev</a:t>
            </a:r>
            <a:r>
              <a:rPr lang="cs-CZ" dirty="0"/>
              <a:t>, </a:t>
            </a:r>
            <a:r>
              <a:rPr lang="cs-CZ" dirty="0" err="1"/>
              <a:t>Suttonhoo</a:t>
            </a:r>
            <a:r>
              <a:rPr lang="cs-CZ" dirty="0"/>
              <a:t>), různými výtvarnými památkami (koberec z </a:t>
            </a:r>
            <a:r>
              <a:rPr lang="cs-CZ" dirty="0" err="1"/>
              <a:t>Bayeux</a:t>
            </a:r>
            <a:r>
              <a:rPr lang="cs-CZ" dirty="0"/>
              <a:t> z 11. stol</a:t>
            </a:r>
            <a:r>
              <a:rPr lang="cs-CZ" dirty="0" smtClean="0"/>
              <a:t>.), náhrobními </a:t>
            </a:r>
            <a:r>
              <a:rPr lang="cs-CZ" dirty="0"/>
              <a:t>a památními kameny, i nově prováděnými rekonstrukcemi</a:t>
            </a:r>
            <a:r>
              <a:rPr lang="cs-CZ" dirty="0" smtClean="0"/>
              <a:t>.</a:t>
            </a:r>
          </a:p>
          <a:p>
            <a:r>
              <a:rPr lang="cs-CZ" dirty="0"/>
              <a:t>Loď z </a:t>
            </a:r>
            <a:r>
              <a:rPr lang="cs-CZ" dirty="0" err="1"/>
              <a:t>Nydamu</a:t>
            </a:r>
            <a:r>
              <a:rPr lang="cs-CZ" dirty="0"/>
              <a:t> je považována za počátek vývojové řady vikinských plavidel. Velkou výhodou skandinávských loďstev byla kromě možnosti přistát z obou </a:t>
            </a:r>
            <a:r>
              <a:rPr lang="cs-CZ" dirty="0" smtClean="0"/>
              <a:t>stran, </a:t>
            </a:r>
            <a:r>
              <a:rPr lang="cs-CZ" dirty="0"/>
              <a:t>kombinace vesel a plachet na jednom </a:t>
            </a:r>
            <a:r>
              <a:rPr lang="cs-CZ" dirty="0" smtClean="0"/>
              <a:t>plavidle.</a:t>
            </a:r>
          </a:p>
          <a:p>
            <a:r>
              <a:rPr lang="cs-CZ" dirty="0" smtClean="0"/>
              <a:t> </a:t>
            </a:r>
            <a:r>
              <a:rPr lang="cs-CZ" dirty="0"/>
              <a:t>Na obrazových kamenech se lodi s plachtami objevují od </a:t>
            </a:r>
            <a:r>
              <a:rPr lang="cs-CZ" dirty="0" smtClean="0"/>
              <a:t>1. poloviny 8. stol </a:t>
            </a:r>
            <a:r>
              <a:rPr lang="cs-CZ" dirty="0"/>
              <a:t>Loď měla vždy jen jednu plachtu a velmi složitý systém lanoví, kterým muži z posádky loď plující pod plachtou </a:t>
            </a:r>
            <a:r>
              <a:rPr lang="cs-CZ" dirty="0" smtClean="0"/>
              <a:t>ovládali. </a:t>
            </a:r>
            <a:r>
              <a:rPr lang="cs-CZ" dirty="0"/>
              <a:t>Plachty bývaly vyráběny z vlny a byly barevné. Na válečné lodi objevené na lokalitě </a:t>
            </a:r>
            <a:r>
              <a:rPr lang="cs-CZ" dirty="0" err="1"/>
              <a:t>Skuldelev</a:t>
            </a:r>
            <a:r>
              <a:rPr lang="cs-CZ" dirty="0"/>
              <a:t> měla plachta velikost 12 m².</a:t>
            </a:r>
          </a:p>
        </p:txBody>
      </p:sp>
    </p:spTree>
    <p:extLst>
      <p:ext uri="{BB962C8B-B14F-4D97-AF65-F5344CB8AC3E}">
        <p14:creationId xmlns:p14="http://schemas.microsoft.com/office/powerpoint/2010/main" val="201120982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Některá plavidla byla určena pro plavbu na širém moři, jiná, s mělčím ponorem, pro mořská pobřeží a řeky. Lehčí lodě byly využívány v bojích, těžší při obchodních plavbách. Ty mohly být kolem 30 m dlouhé a unesly až 30 tun nákladu. </a:t>
            </a:r>
            <a:endParaRPr lang="cs-CZ" dirty="0" smtClean="0"/>
          </a:p>
          <a:p>
            <a:r>
              <a:rPr lang="cs-CZ" dirty="0" smtClean="0"/>
              <a:t>„</a:t>
            </a:r>
            <a:r>
              <a:rPr lang="cs-CZ" dirty="0"/>
              <a:t>Dlouhé lodi“, tedy vojenská plavidla, i tzv. </a:t>
            </a:r>
            <a:r>
              <a:rPr lang="cs-CZ" dirty="0" err="1"/>
              <a:t>knerrir</a:t>
            </a:r>
            <a:r>
              <a:rPr lang="cs-CZ" dirty="0"/>
              <a:t> (</a:t>
            </a:r>
            <a:r>
              <a:rPr lang="cs-CZ" dirty="0" err="1"/>
              <a:t>sg</a:t>
            </a:r>
            <a:r>
              <a:rPr lang="cs-CZ" dirty="0"/>
              <a:t>. </a:t>
            </a:r>
            <a:r>
              <a:rPr lang="cs-CZ" dirty="0" err="1"/>
              <a:t>knörr</a:t>
            </a:r>
            <a:r>
              <a:rPr lang="cs-CZ" dirty="0"/>
              <a:t>), obchodní a dopravní koráby, byly stavěny hlavně z dubového a borového dřeva a jejich výstavba předpokládala značnou specializaci řemeslníků. Kmeny stromů byly štípány podélně, aby vzniklé desky měly větší pevnost. Využívalo se např. i zakřivení kmenů při jejich </a:t>
            </a:r>
            <a:r>
              <a:rPr lang="cs-CZ" dirty="0" smtClean="0"/>
              <a:t>kořenech. </a:t>
            </a:r>
          </a:p>
          <a:p>
            <a:r>
              <a:rPr lang="cs-CZ" dirty="0" smtClean="0"/>
              <a:t>Lodi </a:t>
            </a:r>
            <a:r>
              <a:rPr lang="cs-CZ" dirty="0"/>
              <a:t>byly </a:t>
            </a:r>
            <a:r>
              <a:rPr lang="cs-CZ" dirty="0" smtClean="0"/>
              <a:t>též </a:t>
            </a:r>
            <a:r>
              <a:rPr lang="cs-CZ" dirty="0"/>
              <a:t>zdobeny – malbami, řezbami i zlatem.</a:t>
            </a:r>
          </a:p>
        </p:txBody>
      </p:sp>
    </p:spTree>
    <p:extLst>
      <p:ext uri="{BB962C8B-B14F-4D97-AF65-F5344CB8AC3E}">
        <p14:creationId xmlns:p14="http://schemas.microsoft.com/office/powerpoint/2010/main" val="29513467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04245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Lodi byly prostředkem migrací, získávání kořisti, dobývání území, nabývání bohatství obchodem, byly prostředky obživy v končinách, kde byly populace závislé na rybolovu nebo na lovu mořských zvířat</a:t>
            </a:r>
            <a:r>
              <a:rPr lang="cs-CZ" dirty="0" smtClean="0"/>
              <a:t>.</a:t>
            </a:r>
          </a:p>
          <a:p>
            <a:r>
              <a:rPr lang="cs-CZ" dirty="0" smtClean="0"/>
              <a:t> </a:t>
            </a:r>
            <a:r>
              <a:rPr lang="cs-CZ" dirty="0"/>
              <a:t>M</a:t>
            </a:r>
            <a:r>
              <a:rPr lang="cs-CZ" dirty="0" smtClean="0"/>
              <a:t>ívaly </a:t>
            </a:r>
            <a:r>
              <a:rPr lang="cs-CZ" dirty="0"/>
              <a:t>jména (např. Drak, Dlouhý had, Havran, Mořská labuť, Býk, apod.), v severské poezii byly opisovány celou řadou </a:t>
            </a:r>
            <a:r>
              <a:rPr lang="cs-CZ" dirty="0" err="1"/>
              <a:t>kenningů</a:t>
            </a:r>
            <a:r>
              <a:rPr lang="cs-CZ" dirty="0"/>
              <a:t> (často např. jako koně vln, ale jsou také přirovnávány k sokolům, labutím, psům nebo </a:t>
            </a:r>
            <a:r>
              <a:rPr lang="cs-CZ" dirty="0" smtClean="0"/>
              <a:t>vlkům).</a:t>
            </a:r>
            <a:endParaRPr lang="cs-CZ" dirty="0"/>
          </a:p>
        </p:txBody>
      </p:sp>
    </p:spTree>
    <p:extLst>
      <p:ext uri="{BB962C8B-B14F-4D97-AF65-F5344CB8AC3E}">
        <p14:creationId xmlns:p14="http://schemas.microsoft.com/office/powerpoint/2010/main" val="378883287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0106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Jízda: </a:t>
            </a:r>
            <a:r>
              <a:rPr lang="cs-CZ" dirty="0"/>
              <a:t>p</a:t>
            </a:r>
            <a:r>
              <a:rPr lang="cs-CZ" dirty="0" smtClean="0"/>
              <a:t>odle </a:t>
            </a:r>
            <a:r>
              <a:rPr lang="cs-CZ" dirty="0"/>
              <a:t>obrazových kamenů seděl jezdec s nohama nataženýma dopředu, nakloněn </a:t>
            </a:r>
            <a:r>
              <a:rPr lang="cs-CZ" dirty="0" smtClean="0"/>
              <a:t>dozadu. Role </a:t>
            </a:r>
            <a:r>
              <a:rPr lang="cs-CZ" dirty="0"/>
              <a:t>jízdy u Normanů vzrostla s příchodem Maďarů do Evropy. </a:t>
            </a:r>
            <a:endParaRPr lang="cs-CZ" dirty="0" smtClean="0"/>
          </a:p>
          <a:p>
            <a:r>
              <a:rPr lang="cs-CZ" dirty="0" smtClean="0"/>
              <a:t>Pokud </a:t>
            </a:r>
            <a:r>
              <a:rPr lang="cs-CZ" dirty="0"/>
              <a:t>se týká taktiky pěšího boje, jehož Normané na pevnině využívali nejvíce, převládaly osobní souboje jednotlivců a skupin, obrana v </a:t>
            </a:r>
            <a:r>
              <a:rPr lang="cs-CZ" dirty="0" smtClean="0"/>
              <a:t>kruhu </a:t>
            </a:r>
            <a:r>
              <a:rPr lang="cs-CZ" dirty="0"/>
              <a:t>nebo útočná formace, známá z římského vojenství jako </a:t>
            </a:r>
            <a:r>
              <a:rPr lang="cs-CZ" dirty="0" err="1"/>
              <a:t>caput</a:t>
            </a:r>
            <a:r>
              <a:rPr lang="cs-CZ" dirty="0"/>
              <a:t> </a:t>
            </a:r>
            <a:r>
              <a:rPr lang="cs-CZ" dirty="0" err="1" smtClean="0"/>
              <a:t>porcinum</a:t>
            </a:r>
            <a:r>
              <a:rPr lang="cs-CZ" dirty="0"/>
              <a:t>.</a:t>
            </a:r>
            <a:r>
              <a:rPr lang="cs-CZ" dirty="0" smtClean="0"/>
              <a:t> </a:t>
            </a:r>
            <a:endParaRPr lang="cs-CZ" dirty="0"/>
          </a:p>
          <a:p>
            <a:endParaRPr lang="cs-CZ" dirty="0"/>
          </a:p>
        </p:txBody>
      </p:sp>
    </p:spTree>
    <p:extLst>
      <p:ext uri="{BB962C8B-B14F-4D97-AF65-F5344CB8AC3E}">
        <p14:creationId xmlns:p14="http://schemas.microsoft.com/office/powerpoint/2010/main" val="301975981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Plnohodnotným bojovníkem se </a:t>
            </a:r>
            <a:r>
              <a:rPr lang="cs-CZ" dirty="0" smtClean="0"/>
              <a:t>nemohl </a:t>
            </a:r>
            <a:r>
              <a:rPr lang="cs-CZ" dirty="0"/>
              <a:t>stát každý člen </a:t>
            </a:r>
            <a:r>
              <a:rPr lang="cs-CZ" dirty="0" smtClean="0"/>
              <a:t>skandinávské společnosti.</a:t>
            </a:r>
          </a:p>
          <a:p>
            <a:r>
              <a:rPr lang="cs-CZ" dirty="0" smtClean="0"/>
              <a:t> </a:t>
            </a:r>
            <a:r>
              <a:rPr lang="cs-CZ" dirty="0"/>
              <a:t>Plně vyzbrojený vikinský válečník měl mít </a:t>
            </a:r>
            <a:r>
              <a:rPr lang="cs-CZ" dirty="0" smtClean="0"/>
              <a:t>přílbu</a:t>
            </a:r>
            <a:r>
              <a:rPr lang="cs-CZ" dirty="0"/>
              <a:t>, hrudní pancíř a štít, z útočných zbraní oštěp nebo kopí, meč, případně sekyru a </a:t>
            </a:r>
            <a:r>
              <a:rPr lang="cs-CZ" dirty="0" err="1" smtClean="0"/>
              <a:t>sax</a:t>
            </a:r>
            <a:r>
              <a:rPr lang="cs-CZ" dirty="0"/>
              <a:t> </a:t>
            </a:r>
            <a:r>
              <a:rPr lang="cs-CZ" dirty="0" smtClean="0"/>
              <a:t>,časté </a:t>
            </a:r>
            <a:r>
              <a:rPr lang="cs-CZ" dirty="0"/>
              <a:t>byly ovšem i luky a šípy</a:t>
            </a:r>
            <a:r>
              <a:rPr lang="cs-CZ" dirty="0" smtClean="0"/>
              <a:t>.</a:t>
            </a:r>
          </a:p>
          <a:p>
            <a:r>
              <a:rPr lang="cs-CZ" dirty="0"/>
              <a:t>V dánském </a:t>
            </a:r>
            <a:r>
              <a:rPr lang="cs-CZ" dirty="0" err="1"/>
              <a:t>Hedeby</a:t>
            </a:r>
            <a:r>
              <a:rPr lang="cs-CZ" dirty="0"/>
              <a:t> (</a:t>
            </a:r>
            <a:r>
              <a:rPr lang="cs-CZ" dirty="0" err="1"/>
              <a:t>Haithabu</a:t>
            </a:r>
            <a:r>
              <a:rPr lang="cs-CZ" dirty="0"/>
              <a:t>) byl nalezen luk, který v napnutém stavu měřil 192 cm</a:t>
            </a:r>
          </a:p>
        </p:txBody>
      </p:sp>
    </p:spTree>
    <p:extLst>
      <p:ext uri="{BB962C8B-B14F-4D97-AF65-F5344CB8AC3E}">
        <p14:creationId xmlns:p14="http://schemas.microsoft.com/office/powerpoint/2010/main" val="363743242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Z mečů se nejvíce vyskytovaly dvoubřité o délce 0,9 m. Vážily 2–3 libry</a:t>
            </a:r>
            <a:r>
              <a:rPr lang="cs-CZ" dirty="0" smtClean="0"/>
              <a:t>, </a:t>
            </a:r>
            <a:r>
              <a:rPr lang="cs-CZ" dirty="0"/>
              <a:t>a v 9. století bylo v jejich ostří už 75 procent </a:t>
            </a:r>
            <a:r>
              <a:rPr lang="cs-CZ" dirty="0" smtClean="0"/>
              <a:t>uhlíku</a:t>
            </a:r>
          </a:p>
          <a:p>
            <a:r>
              <a:rPr lang="cs-CZ" dirty="0" smtClean="0"/>
              <a:t>Pokračovalo </a:t>
            </a:r>
            <a:r>
              <a:rPr lang="cs-CZ" dirty="0"/>
              <a:t>i využívání </a:t>
            </a:r>
            <a:r>
              <a:rPr lang="cs-CZ" dirty="0" err="1"/>
              <a:t>spath</a:t>
            </a:r>
            <a:r>
              <a:rPr lang="cs-CZ" dirty="0"/>
              <a:t>, jednobřitých </a:t>
            </a:r>
            <a:r>
              <a:rPr lang="cs-CZ" dirty="0" smtClean="0"/>
              <a:t>mečů.</a:t>
            </a:r>
          </a:p>
          <a:p>
            <a:r>
              <a:rPr lang="cs-CZ" dirty="0" smtClean="0"/>
              <a:t> </a:t>
            </a:r>
            <a:r>
              <a:rPr lang="cs-CZ" dirty="0"/>
              <a:t>Dále Vikingové často </a:t>
            </a:r>
            <a:r>
              <a:rPr lang="cs-CZ" dirty="0" smtClean="0"/>
              <a:t>užívali bojových </a:t>
            </a:r>
            <a:r>
              <a:rPr lang="cs-CZ" dirty="0"/>
              <a:t>sekyr. Známá širočina s dlouhou násadou musela být ovládána oběma </a:t>
            </a:r>
            <a:r>
              <a:rPr lang="cs-CZ" dirty="0" smtClean="0"/>
              <a:t>rukama. Je </a:t>
            </a:r>
            <a:r>
              <a:rPr lang="cs-CZ" dirty="0"/>
              <a:t>to mladší typ vikinských bojových sekyr, </a:t>
            </a:r>
            <a:r>
              <a:rPr lang="cs-CZ" dirty="0" smtClean="0"/>
              <a:t>starším </a:t>
            </a:r>
            <a:r>
              <a:rPr lang="cs-CZ" dirty="0"/>
              <a:t>je sekyra typu bradatice.</a:t>
            </a:r>
          </a:p>
        </p:txBody>
      </p:sp>
    </p:spTree>
    <p:extLst>
      <p:ext uri="{BB962C8B-B14F-4D97-AF65-F5344CB8AC3E}">
        <p14:creationId xmlns:p14="http://schemas.microsoft.com/office/powerpoint/2010/main" val="40634752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Těžkooděné jednotky, napodobující franské vojenské standardy, se objevují už od konce 8. století, nejprve u Dánů v jižním </a:t>
            </a:r>
            <a:r>
              <a:rPr lang="cs-CZ" dirty="0" smtClean="0"/>
              <a:t>Jutsku.</a:t>
            </a:r>
          </a:p>
          <a:p>
            <a:r>
              <a:rPr lang="cs-CZ" dirty="0" smtClean="0"/>
              <a:t>Štíty </a:t>
            </a:r>
            <a:r>
              <a:rPr lang="cs-CZ" dirty="0"/>
              <a:t>byly běžnou ochranou bojovníků. O družině vládce se v Eddě praví, že byla chráněna stříbrem zdobenými </a:t>
            </a:r>
            <a:r>
              <a:rPr lang="cs-CZ" dirty="0" smtClean="0"/>
              <a:t>štíty. </a:t>
            </a:r>
            <a:r>
              <a:rPr lang="cs-CZ" dirty="0"/>
              <a:t>Štíty visívaly v hodovních síních, kde se muži </a:t>
            </a:r>
            <a:r>
              <a:rPr lang="cs-CZ" dirty="0" smtClean="0"/>
              <a:t>scházeli. </a:t>
            </a:r>
            <a:r>
              <a:rPr lang="cs-CZ" dirty="0"/>
              <a:t>Podle zákonů z norského </a:t>
            </a:r>
            <a:r>
              <a:rPr lang="cs-CZ" dirty="0" err="1"/>
              <a:t>Gulathingu</a:t>
            </a:r>
            <a:r>
              <a:rPr lang="cs-CZ" dirty="0"/>
              <a:t> a </a:t>
            </a:r>
            <a:r>
              <a:rPr lang="cs-CZ" dirty="0" err="1"/>
              <a:t>Frostathingu</a:t>
            </a:r>
            <a:r>
              <a:rPr lang="cs-CZ" dirty="0"/>
              <a:t> musel mít vůbec každý muž na válečné lodi svůj </a:t>
            </a:r>
            <a:r>
              <a:rPr lang="cs-CZ" dirty="0" smtClean="0"/>
              <a:t>štít. </a:t>
            </a:r>
          </a:p>
          <a:p>
            <a:r>
              <a:rPr lang="cs-CZ" dirty="0" smtClean="0"/>
              <a:t>Lodi</a:t>
            </a:r>
            <a:r>
              <a:rPr lang="cs-CZ" dirty="0"/>
              <a:t>, vyobrazené na obrazových kamenech, mají štíty zavěšené na bocích. </a:t>
            </a:r>
          </a:p>
        </p:txBody>
      </p:sp>
    </p:spTree>
    <p:extLst>
      <p:ext uri="{BB962C8B-B14F-4D97-AF65-F5344CB8AC3E}">
        <p14:creationId xmlns:p14="http://schemas.microsoft.com/office/powerpoint/2010/main" val="395051258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872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Současná označení jednotlivých skandinávských zemí se objevují až od 11. století. Pojem </a:t>
            </a:r>
            <a:r>
              <a:rPr lang="cs-CZ" dirty="0" err="1"/>
              <a:t>Denemaere</a:t>
            </a:r>
            <a:r>
              <a:rPr lang="cs-CZ" dirty="0"/>
              <a:t> (Dánsko) např. od roku 1005, </a:t>
            </a:r>
            <a:r>
              <a:rPr lang="cs-CZ" dirty="0" err="1"/>
              <a:t>Norwege</a:t>
            </a:r>
            <a:r>
              <a:rPr lang="cs-CZ" dirty="0"/>
              <a:t> (Norsko) od roku 1028. </a:t>
            </a:r>
          </a:p>
          <a:p>
            <a:endParaRPr lang="cs-CZ" dirty="0"/>
          </a:p>
        </p:txBody>
      </p:sp>
    </p:spTree>
    <p:extLst>
      <p:ext uri="{BB962C8B-B14F-4D97-AF65-F5344CB8AC3E}">
        <p14:creationId xmlns:p14="http://schemas.microsoft.com/office/powerpoint/2010/main" val="20244339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Zbraně významných a bohatých bojovníků bývaly nádherně zdobeny. Kromě archeologických nálezů o tom vypovídají i svědectví písemných pramenů</a:t>
            </a:r>
            <a:r>
              <a:rPr lang="cs-CZ" dirty="0" smtClean="0"/>
              <a:t>.</a:t>
            </a:r>
          </a:p>
          <a:p>
            <a:r>
              <a:rPr lang="cs-CZ" dirty="0" smtClean="0"/>
              <a:t>Mívaly </a:t>
            </a:r>
            <a:r>
              <a:rPr lang="cs-CZ" dirty="0"/>
              <a:t>také jména, z nichž některá byla v podstatě rovněž </a:t>
            </a:r>
            <a:r>
              <a:rPr lang="cs-CZ" dirty="0" err="1"/>
              <a:t>kenningy</a:t>
            </a:r>
            <a:r>
              <a:rPr lang="cs-CZ" dirty="0"/>
              <a:t>. V písni o </a:t>
            </a:r>
            <a:r>
              <a:rPr lang="cs-CZ" dirty="0" err="1"/>
              <a:t>Helgim</a:t>
            </a:r>
            <a:r>
              <a:rPr lang="cs-CZ" dirty="0"/>
              <a:t>, synu </a:t>
            </a:r>
            <a:r>
              <a:rPr lang="cs-CZ" dirty="0" err="1"/>
              <a:t>Hjörvardovu</a:t>
            </a:r>
            <a:r>
              <a:rPr lang="cs-CZ" dirty="0"/>
              <a:t>, se například vyskytuje meč zvaný Zhoubce štítů, který je popisován následovně: „…zdobený zlatem. Čest je v jílci, odvaha v čepeli…V ostří skryta je krvavá zmije (zřejmě z drahokamů), ocasem po hřbetu bije had</a:t>
            </a:r>
            <a:r>
              <a:rPr lang="cs-CZ" dirty="0" smtClean="0"/>
              <a:t>.“</a:t>
            </a:r>
          </a:p>
          <a:p>
            <a:r>
              <a:rPr lang="cs-CZ" dirty="0" smtClean="0"/>
              <a:t>Štíty </a:t>
            </a:r>
            <a:r>
              <a:rPr lang="cs-CZ" dirty="0"/>
              <a:t>náčelníků a králů byly pomalovány výjevy ze života bohů a hrdinů. Přílby byly někdy bohatě zdobené </a:t>
            </a:r>
            <a:r>
              <a:rPr lang="cs-CZ" dirty="0" smtClean="0"/>
              <a:t>tepáním, na </a:t>
            </a:r>
            <a:r>
              <a:rPr lang="cs-CZ" dirty="0"/>
              <a:t>hřebeni mohl být pták nebo zvíře, ne však rohy či křídla.</a:t>
            </a:r>
          </a:p>
        </p:txBody>
      </p:sp>
    </p:spTree>
    <p:extLst>
      <p:ext uri="{BB962C8B-B14F-4D97-AF65-F5344CB8AC3E}">
        <p14:creationId xmlns:p14="http://schemas.microsoft.com/office/powerpoint/2010/main" val="255774150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„Zbraní“ ve válkách bývala také magie. </a:t>
            </a:r>
            <a:endParaRPr lang="cs-CZ" dirty="0" smtClean="0"/>
          </a:p>
          <a:p>
            <a:r>
              <a:rPr lang="cs-CZ" dirty="0" smtClean="0"/>
              <a:t>Srovnejme </a:t>
            </a:r>
            <a:r>
              <a:rPr lang="cs-CZ" dirty="0"/>
              <a:t>k tomu proklínací verše z Druhé písně o </a:t>
            </a:r>
            <a:r>
              <a:rPr lang="cs-CZ" dirty="0" err="1"/>
              <a:t>Helgim</a:t>
            </a:r>
            <a:r>
              <a:rPr lang="cs-CZ" dirty="0"/>
              <a:t>, vítězi nad </a:t>
            </a:r>
            <a:r>
              <a:rPr lang="cs-CZ" dirty="0" err="1"/>
              <a:t>Hundingem</a:t>
            </a:r>
            <a:r>
              <a:rPr lang="cs-CZ" dirty="0"/>
              <a:t> (32): „Kéž nepluje loď, jež pod tebou pluje, i když příznivý vítr by vál. Kéž neběží kůň, jenž pod tebou běží, i kdybys prchal před nepřítelem! Kéž neseká meč, jímž mužně máváš, leč že by svištěl kolem tvé šíje!“ </a:t>
            </a:r>
            <a:endParaRPr lang="cs-CZ" dirty="0" smtClean="0"/>
          </a:p>
          <a:p>
            <a:r>
              <a:rPr lang="cs-CZ" dirty="0" smtClean="0"/>
              <a:t>Pro </a:t>
            </a:r>
            <a:r>
              <a:rPr lang="cs-CZ" dirty="0"/>
              <a:t>vítězství také hodně znamenala znalost run, které byly pokládány za magická znamení: „Znej runy vítězství a v jilec je vryj, chceš-li vítězství vydobýt; jiné vryj na čepel a některé na hrot a třikrát jmenuj </a:t>
            </a:r>
            <a:r>
              <a:rPr lang="cs-CZ" dirty="0" err="1"/>
              <a:t>Týra</a:t>
            </a:r>
            <a:r>
              <a:rPr lang="cs-CZ" dirty="0"/>
              <a:t>.“ </a:t>
            </a:r>
            <a:endParaRPr lang="cs-CZ" dirty="0" smtClean="0"/>
          </a:p>
          <a:p>
            <a:r>
              <a:rPr lang="cs-CZ" dirty="0" smtClean="0"/>
              <a:t>Zbraně </a:t>
            </a:r>
            <a:r>
              <a:rPr lang="cs-CZ" dirty="0"/>
              <a:t>s vyrytými runami dosvědčuje také archeologie. </a:t>
            </a:r>
          </a:p>
          <a:p>
            <a:endParaRPr lang="cs-CZ" dirty="0"/>
          </a:p>
        </p:txBody>
      </p:sp>
    </p:spTree>
    <p:extLst>
      <p:ext uri="{BB962C8B-B14F-4D97-AF65-F5344CB8AC3E}">
        <p14:creationId xmlns:p14="http://schemas.microsoft.com/office/powerpoint/2010/main" val="6041283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Ve vikinském období bylo užíváno šestnáct run abecedy zvané </a:t>
            </a:r>
            <a:r>
              <a:rPr lang="cs-CZ" dirty="0" err="1"/>
              <a:t>futhark</a:t>
            </a:r>
            <a:r>
              <a:rPr lang="cs-CZ" dirty="0"/>
              <a:t> a v této abecedě je ze Skandinávie dochováno okolo tří tisíc </a:t>
            </a:r>
            <a:r>
              <a:rPr lang="cs-CZ" dirty="0" smtClean="0"/>
              <a:t>památek.</a:t>
            </a:r>
          </a:p>
          <a:p>
            <a:r>
              <a:rPr lang="cs-CZ" dirty="0" smtClean="0"/>
              <a:t> </a:t>
            </a:r>
            <a:r>
              <a:rPr lang="cs-CZ" dirty="0"/>
              <a:t>Už </a:t>
            </a:r>
            <a:r>
              <a:rPr lang="cs-CZ" dirty="0" err="1"/>
              <a:t>Tacitus</a:t>
            </a:r>
            <a:r>
              <a:rPr lang="cs-CZ" dirty="0"/>
              <a:t> vzpomíná germánského volání či zpěvu do štítů (</a:t>
            </a:r>
            <a:r>
              <a:rPr lang="cs-CZ" dirty="0" err="1"/>
              <a:t>barditus</a:t>
            </a:r>
            <a:r>
              <a:rPr lang="cs-CZ" dirty="0"/>
              <a:t>) a o podobných magických voláních před bitvou píše i </a:t>
            </a:r>
            <a:r>
              <a:rPr lang="cs-CZ" dirty="0" err="1"/>
              <a:t>Ammianus</a:t>
            </a:r>
            <a:r>
              <a:rPr lang="cs-CZ" dirty="0"/>
              <a:t> </a:t>
            </a:r>
            <a:r>
              <a:rPr lang="cs-CZ" dirty="0" err="1"/>
              <a:t>Marcellinus</a:t>
            </a:r>
            <a:r>
              <a:rPr lang="cs-CZ" dirty="0"/>
              <a:t> (ve 4. stol.). Začínala tichým šepotem nebo mručením, a postupně nabývala na síle. Podle „Výroků Vysokého“ se měla do štítů volat určitá magická píseň, aby se bojovníci z každého boje vrátili ve zdraví. Podle „</a:t>
            </a:r>
            <a:r>
              <a:rPr lang="cs-CZ" dirty="0" err="1"/>
              <a:t>barditu</a:t>
            </a:r>
            <a:r>
              <a:rPr lang="cs-CZ" dirty="0"/>
              <a:t>“ se, jak píše </a:t>
            </a:r>
            <a:r>
              <a:rPr lang="cs-CZ" dirty="0" err="1"/>
              <a:t>Tacitus</a:t>
            </a:r>
            <a:r>
              <a:rPr lang="cs-CZ" dirty="0"/>
              <a:t>, rovněž věštilo, jaký bude výsledek boje. Byl to jen jeden z druhů věštectví, které bylo s vojenským konáním pevně spojeno. </a:t>
            </a:r>
            <a:endParaRPr lang="cs-CZ" dirty="0" smtClean="0"/>
          </a:p>
          <a:p>
            <a:r>
              <a:rPr lang="cs-CZ" dirty="0" smtClean="0"/>
              <a:t>Výroky </a:t>
            </a:r>
            <a:r>
              <a:rPr lang="cs-CZ" dirty="0"/>
              <a:t>Vysokého (tedy </a:t>
            </a:r>
            <a:r>
              <a:rPr lang="cs-CZ" dirty="0" err="1"/>
              <a:t>Ódina</a:t>
            </a:r>
            <a:r>
              <a:rPr lang="cs-CZ" dirty="0"/>
              <a:t>), </a:t>
            </a:r>
            <a:r>
              <a:rPr lang="cs-CZ" dirty="0" err="1"/>
              <a:t>Tacitova</a:t>
            </a:r>
            <a:r>
              <a:rPr lang="cs-CZ" dirty="0"/>
              <a:t> zpráva i </a:t>
            </a:r>
            <a:r>
              <a:rPr lang="cs-CZ" dirty="0" err="1"/>
              <a:t>Ammianovy</a:t>
            </a:r>
            <a:r>
              <a:rPr lang="cs-CZ" dirty="0"/>
              <a:t> postřehy zajímavě korespondují. </a:t>
            </a:r>
          </a:p>
        </p:txBody>
      </p:sp>
    </p:spTree>
    <p:extLst>
      <p:ext uri="{BB962C8B-B14F-4D97-AF65-F5344CB8AC3E}">
        <p14:creationId xmlns:p14="http://schemas.microsoft.com/office/powerpoint/2010/main" val="21127978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6273" y="1600200"/>
            <a:ext cx="33914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62717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nvPr>
        </p:nvGraphicFramePr>
        <p:xfrm>
          <a:off x="2152648" y="2803620"/>
          <a:ext cx="4838704" cy="2119122"/>
        </p:xfrm>
        <a:graphic>
          <a:graphicData uri="http://schemas.openxmlformats.org/drawingml/2006/table">
            <a:tbl>
              <a:tblPr firstRow="1" firstCol="1" bandRow="1">
                <a:tableStyleId>{5C22544A-7EE6-4342-B048-85BDC9FD1C3A}</a:tableStyleId>
              </a:tblPr>
              <a:tblGrid>
                <a:gridCol w="604838">
                  <a:extLst>
                    <a:ext uri="{9D8B030D-6E8A-4147-A177-3AD203B41FA5}">
                      <a16:colId xmlns="" xmlns:a16="http://schemas.microsoft.com/office/drawing/2014/main" val="20000"/>
                    </a:ext>
                  </a:extLst>
                </a:gridCol>
                <a:gridCol w="604838">
                  <a:extLst>
                    <a:ext uri="{9D8B030D-6E8A-4147-A177-3AD203B41FA5}">
                      <a16:colId xmlns="" xmlns:a16="http://schemas.microsoft.com/office/drawing/2014/main" val="20001"/>
                    </a:ext>
                  </a:extLst>
                </a:gridCol>
                <a:gridCol w="604838">
                  <a:extLst>
                    <a:ext uri="{9D8B030D-6E8A-4147-A177-3AD203B41FA5}">
                      <a16:colId xmlns="" xmlns:a16="http://schemas.microsoft.com/office/drawing/2014/main" val="20002"/>
                    </a:ext>
                  </a:extLst>
                </a:gridCol>
                <a:gridCol w="604838">
                  <a:extLst>
                    <a:ext uri="{9D8B030D-6E8A-4147-A177-3AD203B41FA5}">
                      <a16:colId xmlns="" xmlns:a16="http://schemas.microsoft.com/office/drawing/2014/main" val="20003"/>
                    </a:ext>
                  </a:extLst>
                </a:gridCol>
                <a:gridCol w="604838">
                  <a:extLst>
                    <a:ext uri="{9D8B030D-6E8A-4147-A177-3AD203B41FA5}">
                      <a16:colId xmlns="" xmlns:a16="http://schemas.microsoft.com/office/drawing/2014/main" val="20004"/>
                    </a:ext>
                  </a:extLst>
                </a:gridCol>
                <a:gridCol w="604838">
                  <a:extLst>
                    <a:ext uri="{9D8B030D-6E8A-4147-A177-3AD203B41FA5}">
                      <a16:colId xmlns="" xmlns:a16="http://schemas.microsoft.com/office/drawing/2014/main" val="20005"/>
                    </a:ext>
                  </a:extLst>
                </a:gridCol>
                <a:gridCol w="604838">
                  <a:extLst>
                    <a:ext uri="{9D8B030D-6E8A-4147-A177-3AD203B41FA5}">
                      <a16:colId xmlns="" xmlns:a16="http://schemas.microsoft.com/office/drawing/2014/main" val="20006"/>
                    </a:ext>
                  </a:extLst>
                </a:gridCol>
                <a:gridCol w="604838">
                  <a:extLst>
                    <a:ext uri="{9D8B030D-6E8A-4147-A177-3AD203B41FA5}">
                      <a16:colId xmlns="" xmlns:a16="http://schemas.microsoft.com/office/drawing/2014/main" val="20007"/>
                    </a:ext>
                  </a:extLst>
                </a:gridCol>
              </a:tblGrid>
              <a:tr h="285750">
                <a:tc gridSpan="8">
                  <a:txBody>
                    <a:bodyPr/>
                    <a:lstStyle/>
                    <a:p>
                      <a:pPr algn="ctr">
                        <a:lnSpc>
                          <a:spcPct val="115000"/>
                        </a:lnSpc>
                        <a:spcAft>
                          <a:spcPts val="0"/>
                        </a:spcAft>
                      </a:pPr>
                      <a:r>
                        <a:rPr lang="cs-CZ" sz="1200">
                          <a:effectLst/>
                        </a:rPr>
                        <a:t>Freyja's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 xmlns:a16="http://schemas.microsoft.com/office/drawing/2014/main" val="10000"/>
                  </a:ext>
                </a:extLst>
              </a:tr>
              <a:tr h="0">
                <a:tc>
                  <a:txBody>
                    <a:bodyPr/>
                    <a:lstStyle/>
                    <a:p>
                      <a:pPr>
                        <a:lnSpc>
                          <a:spcPct val="115000"/>
                        </a:lnSpc>
                        <a:spcAft>
                          <a:spcPts val="0"/>
                        </a:spcAft>
                      </a:pPr>
                      <a:r>
                        <a:rPr lang="cs-CZ" sz="1200">
                          <a:effectLst/>
                        </a:rPr>
                        <a:t/>
                      </a:r>
                      <a:br>
                        <a:rPr lang="cs-CZ" sz="1200">
                          <a:effectLst/>
                        </a:rPr>
                      </a:br>
                      <a:r>
                        <a:rPr lang="cs-CZ" sz="1200">
                          <a:effectLst/>
                        </a:rPr>
                        <a:t>Fehu</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Uruz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Thurisaz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Ansuz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Raido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Kauno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Gebo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Wunjo</a:t>
                      </a:r>
                      <a:endParaRPr lang="cs-CZ" sz="1200">
                        <a:effectLst/>
                        <a:latin typeface="Times New Roman"/>
                        <a:ea typeface="Times New Roman"/>
                        <a:cs typeface="Times New Roman"/>
                      </a:endParaRPr>
                    </a:p>
                  </a:txBody>
                  <a:tcPr marL="0" marR="0" marT="0" marB="0" anchor="ctr"/>
                </a:tc>
                <a:extLst>
                  <a:ext uri="{0D108BD9-81ED-4DB2-BD59-A6C34878D82A}">
                    <a16:rowId xmlns="" xmlns:a16="http://schemas.microsoft.com/office/drawing/2014/main" val="10001"/>
                  </a:ext>
                </a:extLst>
              </a:tr>
              <a:tr h="285750">
                <a:tc gridSpan="8">
                  <a:txBody>
                    <a:bodyPr/>
                    <a:lstStyle/>
                    <a:p>
                      <a:pPr algn="ctr">
                        <a:lnSpc>
                          <a:spcPct val="115000"/>
                        </a:lnSpc>
                        <a:spcAft>
                          <a:spcPts val="0"/>
                        </a:spcAft>
                      </a:pPr>
                      <a:r>
                        <a:rPr lang="cs-CZ" sz="1200">
                          <a:effectLst/>
                        </a:rPr>
                        <a:t>Hagal's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 xmlns:a16="http://schemas.microsoft.com/office/drawing/2014/main" val="10002"/>
                  </a:ext>
                </a:extLst>
              </a:tr>
              <a:tr h="0">
                <a:tc>
                  <a:txBody>
                    <a:bodyPr/>
                    <a:lstStyle/>
                    <a:p>
                      <a:pPr>
                        <a:lnSpc>
                          <a:spcPct val="115000"/>
                        </a:lnSpc>
                        <a:spcAft>
                          <a:spcPts val="0"/>
                        </a:spcAft>
                      </a:pPr>
                      <a:r>
                        <a:rPr lang="cs-CZ" sz="1200">
                          <a:effectLst/>
                        </a:rPr>
                        <a:t/>
                      </a:r>
                      <a:br>
                        <a:rPr lang="cs-CZ" sz="1200">
                          <a:effectLst/>
                        </a:rPr>
                      </a:br>
                      <a:r>
                        <a:rPr lang="cs-CZ" sz="1200">
                          <a:effectLst/>
                        </a:rPr>
                        <a:t>Hagalaz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Naudiz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Isa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Jera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Ihwaz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Perth</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Algiz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Sowilo</a:t>
                      </a:r>
                      <a:endParaRPr lang="cs-CZ" sz="1200">
                        <a:effectLst/>
                        <a:latin typeface="Times New Roman"/>
                        <a:ea typeface="Times New Roman"/>
                        <a:cs typeface="Times New Roman"/>
                      </a:endParaRPr>
                    </a:p>
                  </a:txBody>
                  <a:tcPr marL="0" marR="0" marT="0" marB="0" anchor="ctr"/>
                </a:tc>
                <a:extLst>
                  <a:ext uri="{0D108BD9-81ED-4DB2-BD59-A6C34878D82A}">
                    <a16:rowId xmlns="" xmlns:a16="http://schemas.microsoft.com/office/drawing/2014/main" val="10003"/>
                  </a:ext>
                </a:extLst>
              </a:tr>
              <a:tr h="285750">
                <a:tc gridSpan="8">
                  <a:txBody>
                    <a:bodyPr/>
                    <a:lstStyle/>
                    <a:p>
                      <a:pPr algn="ctr">
                        <a:lnSpc>
                          <a:spcPct val="115000"/>
                        </a:lnSpc>
                        <a:spcAft>
                          <a:spcPts val="0"/>
                        </a:spcAft>
                      </a:pPr>
                      <a:r>
                        <a:rPr lang="cs-CZ" sz="1200">
                          <a:effectLst/>
                        </a:rPr>
                        <a:t>Tiw's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 xmlns:a16="http://schemas.microsoft.com/office/drawing/2014/main" val="10004"/>
                  </a:ext>
                </a:extLst>
              </a:tr>
              <a:tr h="0">
                <a:tc>
                  <a:txBody>
                    <a:bodyPr/>
                    <a:lstStyle/>
                    <a:p>
                      <a:pPr>
                        <a:lnSpc>
                          <a:spcPct val="115000"/>
                        </a:lnSpc>
                        <a:spcAft>
                          <a:spcPts val="0"/>
                        </a:spcAft>
                      </a:pPr>
                      <a:r>
                        <a:rPr lang="cs-CZ" sz="1200">
                          <a:effectLst/>
                        </a:rPr>
                        <a:t/>
                      </a:r>
                      <a:br>
                        <a:rPr lang="cs-CZ" sz="1200">
                          <a:effectLst/>
                        </a:rPr>
                      </a:br>
                      <a:r>
                        <a:rPr lang="cs-CZ" sz="1200">
                          <a:effectLst/>
                        </a:rPr>
                        <a:t>Tiwaz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Berkanan</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Ehwaz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Mannaz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Laguz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Ingwaz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Othila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dirty="0">
                          <a:effectLst/>
                        </a:rPr>
                        <a:t/>
                      </a:r>
                      <a:br>
                        <a:rPr lang="cs-CZ" sz="1200" dirty="0">
                          <a:effectLst/>
                        </a:rPr>
                      </a:br>
                      <a:r>
                        <a:rPr lang="cs-CZ" sz="1200" dirty="0" err="1">
                          <a:effectLst/>
                        </a:rPr>
                        <a:t>Dagaz</a:t>
                      </a:r>
                      <a:endParaRPr lang="cs-CZ" sz="1200" dirty="0">
                        <a:effectLst/>
                        <a:latin typeface="Times New Roman"/>
                        <a:ea typeface="Times New Roman"/>
                        <a:cs typeface="Times New Roman"/>
                      </a:endParaRPr>
                    </a:p>
                  </a:txBody>
                  <a:tcPr marL="0" marR="0" marT="0" marB="0" anchor="ctr"/>
                </a:tc>
                <a:extLst>
                  <a:ext uri="{0D108BD9-81ED-4DB2-BD59-A6C34878D82A}">
                    <a16:rowId xmlns="" xmlns:a16="http://schemas.microsoft.com/office/drawing/2014/main" val="10005"/>
                  </a:ext>
                </a:extLst>
              </a:tr>
            </a:tbl>
          </a:graphicData>
        </a:graphic>
      </p:graphicFrame>
      <p:pic>
        <p:nvPicPr>
          <p:cNvPr id="7192" name="Obrázek 26" descr="http://www.runes.info/images/07fehu.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91" name="Obrázek 25" descr="http://www.runes.info/images/07uruz.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90" name="Obrázek 24" descr="http://www.runes.info/images/07thurisaz.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9" name="Obrázek 23" descr="http://www.runes.info/images/07ansuz.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8" name="Obrázek 22" descr="http://www.runes.info/images/07raid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7" name="Obrázek 21" descr="http://www.runes.info/images/07kau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6" name="Obrázek 20" descr="http://www.runes.info/images/07geb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5" name="Obrázek 19" descr="http://www.runes.info/images/07wunj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4" name="Obrázek 18" descr="http://www.runes.info/images/07hagalaz.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3" name="Obrázek 17" descr="http://www.runes.info/images/07naudiz.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2" name="Obrázek 16" descr="http://www.runes.info/images/07isa.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1" name="Obrázek 15" descr="http://www.runes.info/images/07jera.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Obrázek 14" descr="http://www.runes.info/images/07ihwaz.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9" name="Obrázek 13" descr="http://www.runes.info/images/07perth.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Obrázek 12" descr="http://www.runes.info/images/07algiz.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7" name="Obrázek 11" descr="http://www.runes.info/images/07sowilo.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Obrázek 10" descr="http://www.runes.info/images/07tiwaz.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5" name="Obrázek 9" descr="http://www.runes.info/images/07berkanan.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Obrázek 8" descr="http://www.runes.info/images/07ehwaz.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Obrázek 7" descr="http://www.runes.info/images/07mannaz.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Obrázek 6" descr="http://www.runes.info/images/07laguz.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Obrázek 5" descr="http://www.runes.info/images/07ingwaz.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Obrázek 4" descr="http://www.runes.info/images/07othila.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69" name="Obrázek 3" descr="http://www.runes.info/images/07dagaz.gif"/>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6351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VIKING A JINÉ ZDROJE OBŽIVY</a:t>
            </a:r>
            <a:br>
              <a:rPr lang="cs-CZ" dirty="0"/>
            </a:b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Vikinská doba je období, v němž bylo pro skandinávskou společnost charakteristické významné prostředí profesionálních válečníků a vůdců bojovnických družin, kteří mezi sebou soupeřili o moc. Úroveň domácí ekonomiky mohla rozvoj tohoto prostředí podpořit pouze částečně, takže upevnění moci nejvýznačnějších předáků, směřující k vytváření větších a vyspělejších politických celků, značně záviselo na výbojích a získávání válečné kořisti. Výboje nejprve vycházejí právě z nejranějších archeologicky dosvědčených mocenských center.</a:t>
            </a:r>
          </a:p>
        </p:txBody>
      </p:sp>
    </p:spTree>
    <p:extLst>
      <p:ext uri="{BB962C8B-B14F-4D97-AF65-F5344CB8AC3E}">
        <p14:creationId xmlns:p14="http://schemas.microsoft.com/office/powerpoint/2010/main" val="152371445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První Skandinávci aktivní v zahraničí byli Švédové od jezera </a:t>
            </a:r>
            <a:r>
              <a:rPr lang="cs-CZ" dirty="0" err="1"/>
              <a:t>Mälaren</a:t>
            </a:r>
            <a:r>
              <a:rPr lang="cs-CZ" dirty="0"/>
              <a:t>, kde ležela krystalizační mocenská a hospodářská centra </a:t>
            </a:r>
            <a:r>
              <a:rPr lang="cs-CZ" dirty="0" err="1"/>
              <a:t>Birka</a:t>
            </a:r>
            <a:r>
              <a:rPr lang="cs-CZ" dirty="0"/>
              <a:t> a </a:t>
            </a:r>
            <a:r>
              <a:rPr lang="cs-CZ" dirty="0" err="1"/>
              <a:t>Helgö</a:t>
            </a:r>
            <a:r>
              <a:rPr lang="cs-CZ" dirty="0"/>
              <a:t>, a z </a:t>
            </a:r>
            <a:r>
              <a:rPr lang="cs-CZ" dirty="0" err="1"/>
              <a:t>Gotlandu</a:t>
            </a:r>
            <a:r>
              <a:rPr lang="cs-CZ" dirty="0"/>
              <a:t>. Ani </a:t>
            </a:r>
            <a:r>
              <a:rPr lang="cs-CZ" dirty="0" err="1"/>
              <a:t>Skåne</a:t>
            </a:r>
            <a:r>
              <a:rPr lang="cs-CZ" dirty="0"/>
              <a:t>, snad nejprogresivněji se vyvíjející kraj ve Švédsku vikinské doby, neprofitovalo pouze ze </a:t>
            </a:r>
            <a:r>
              <a:rPr lang="cs-CZ" dirty="0" smtClean="0"/>
              <a:t>zemědělství a </a:t>
            </a:r>
            <a:r>
              <a:rPr lang="cs-CZ" dirty="0"/>
              <a:t>z obchodu. </a:t>
            </a:r>
            <a:r>
              <a:rPr lang="cs-CZ" dirty="0" smtClean="0"/>
              <a:t> </a:t>
            </a:r>
            <a:r>
              <a:rPr lang="cs-CZ" dirty="0"/>
              <a:t>Adam z Brém přináší jedno z cenných svědectví o tom, že mnoho bohatství v uvedeném kraji pocházelo z „</a:t>
            </a:r>
            <a:r>
              <a:rPr lang="cs-CZ" dirty="0" err="1"/>
              <a:t>vikingu</a:t>
            </a:r>
            <a:r>
              <a:rPr lang="cs-CZ" dirty="0"/>
              <a:t>“: </a:t>
            </a:r>
            <a:r>
              <a:rPr lang="cs-CZ" dirty="0" err="1"/>
              <a:t>Aurum</a:t>
            </a:r>
            <a:r>
              <a:rPr lang="cs-CZ" dirty="0"/>
              <a:t> </a:t>
            </a:r>
            <a:r>
              <a:rPr lang="cs-CZ" dirty="0" err="1"/>
              <a:t>ibi</a:t>
            </a:r>
            <a:r>
              <a:rPr lang="cs-CZ" dirty="0"/>
              <a:t> </a:t>
            </a:r>
            <a:r>
              <a:rPr lang="cs-CZ" dirty="0" err="1"/>
              <a:t>plurimum</a:t>
            </a:r>
            <a:r>
              <a:rPr lang="cs-CZ" dirty="0"/>
              <a:t>, </a:t>
            </a:r>
            <a:r>
              <a:rPr lang="cs-CZ" dirty="0" err="1"/>
              <a:t>quod</a:t>
            </a:r>
            <a:r>
              <a:rPr lang="cs-CZ" dirty="0"/>
              <a:t> raptu </a:t>
            </a:r>
            <a:r>
              <a:rPr lang="cs-CZ" dirty="0" err="1"/>
              <a:t>congeritur</a:t>
            </a:r>
            <a:r>
              <a:rPr lang="cs-CZ" dirty="0"/>
              <a:t> </a:t>
            </a:r>
            <a:r>
              <a:rPr lang="cs-CZ" dirty="0" err="1"/>
              <a:t>piratico</a:t>
            </a:r>
            <a:r>
              <a:rPr lang="cs-CZ" dirty="0"/>
              <a:t>.</a:t>
            </a:r>
          </a:p>
        </p:txBody>
      </p:sp>
    </p:spTree>
    <p:extLst>
      <p:ext uri="{BB962C8B-B14F-4D97-AF65-F5344CB8AC3E}">
        <p14:creationId xmlns:p14="http://schemas.microsoft.com/office/powerpoint/2010/main" val="268817065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480335"/>
            <a:ext cx="2464138" cy="5364000"/>
          </a:xfrm>
        </p:spPr>
      </p:pic>
    </p:spTree>
    <p:extLst>
      <p:ext uri="{BB962C8B-B14F-4D97-AF65-F5344CB8AC3E}">
        <p14:creationId xmlns:p14="http://schemas.microsoft.com/office/powerpoint/2010/main" val="36442589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Důvody neklidu</a:t>
            </a:r>
            <a:endParaRPr lang="cs-CZ" dirty="0"/>
          </a:p>
        </p:txBody>
      </p:sp>
      <p:sp>
        <p:nvSpPr>
          <p:cNvPr id="3" name="Zástupný symbol pro obsah 2"/>
          <p:cNvSpPr>
            <a:spLocks noGrp="1"/>
          </p:cNvSpPr>
          <p:nvPr>
            <p:ph idx="1"/>
          </p:nvPr>
        </p:nvSpPr>
        <p:spPr/>
        <p:txBody>
          <a:bodyPr/>
          <a:lstStyle/>
          <a:p>
            <a:r>
              <a:rPr lang="cs-CZ" dirty="0"/>
              <a:t>Kronikáři normanského původu, Dudo ze St. </a:t>
            </a:r>
            <a:r>
              <a:rPr lang="cs-CZ" dirty="0" err="1"/>
              <a:t>Quentin</a:t>
            </a:r>
            <a:r>
              <a:rPr lang="cs-CZ" dirty="0"/>
              <a:t> a Vilém z </a:t>
            </a:r>
            <a:r>
              <a:rPr lang="cs-CZ" dirty="0" err="1"/>
              <a:t>Jumièges</a:t>
            </a:r>
            <a:r>
              <a:rPr lang="cs-CZ" dirty="0"/>
              <a:t>, uvádějí </a:t>
            </a:r>
            <a:r>
              <a:rPr lang="cs-CZ" dirty="0" smtClean="0"/>
              <a:t> </a:t>
            </a:r>
            <a:r>
              <a:rPr lang="cs-CZ" dirty="0"/>
              <a:t>přelidnění jako příčinu vikinských výbojů a </a:t>
            </a:r>
            <a:r>
              <a:rPr lang="cs-CZ" dirty="0" smtClean="0"/>
              <a:t>migrací.</a:t>
            </a:r>
          </a:p>
          <a:p>
            <a:r>
              <a:rPr lang="cs-CZ" smtClean="0"/>
              <a:t>Sociální důvody</a:t>
            </a:r>
            <a:endParaRPr lang="cs-CZ" dirty="0"/>
          </a:p>
        </p:txBody>
      </p:sp>
    </p:spTree>
    <p:extLst>
      <p:ext uri="{BB962C8B-B14F-4D97-AF65-F5344CB8AC3E}">
        <p14:creationId xmlns:p14="http://schemas.microsoft.com/office/powerpoint/2010/main" val="12917201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V Dánsku, Norsku ani Švédsku po dlouhou dobu nevládl jediný panovník, území byla rozdělena na sféry moci mnohých náčelníků. Ti úspěšnější zůstávali a vybírali dávky od podrobeného rolnického obyvatelstva. </a:t>
            </a:r>
            <a:endParaRPr lang="cs-CZ" dirty="0" smtClean="0"/>
          </a:p>
          <a:p>
            <a:r>
              <a:rPr lang="cs-CZ" dirty="0" smtClean="0"/>
              <a:t>Nemuseli </a:t>
            </a:r>
            <a:r>
              <a:rPr lang="cs-CZ" dirty="0"/>
              <a:t>se s tímto zdrojem příjmů ovšem spokojit a mnozí se také nespokojovali. „Viking“ jim napomáhal k získávání bohatství, které by z domácích zdrojů nikdy </a:t>
            </a:r>
            <a:r>
              <a:rPr lang="cs-CZ" dirty="0" smtClean="0"/>
              <a:t>nenashromáždili.</a:t>
            </a:r>
          </a:p>
        </p:txBody>
      </p:sp>
    </p:spTree>
    <p:extLst>
      <p:ext uri="{BB962C8B-B14F-4D97-AF65-F5344CB8AC3E}">
        <p14:creationId xmlns:p14="http://schemas.microsoft.com/office/powerpoint/2010/main" val="1147189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Typický </a:t>
            </a:r>
            <a:br>
              <a:rPr lang="cs-CZ" dirty="0" smtClean="0"/>
            </a:br>
            <a:r>
              <a:rPr lang="cs-CZ" dirty="0" smtClean="0"/>
              <a:t>Viking</a:t>
            </a:r>
            <a:endParaRPr lang="cs-CZ" dirty="0"/>
          </a:p>
        </p:txBody>
      </p:sp>
      <p:sp>
        <p:nvSpPr>
          <p:cNvPr id="3" name="Zástupný symbol pro obsah 2"/>
          <p:cNvSpPr>
            <a:spLocks noGrp="1"/>
          </p:cNvSpPr>
          <p:nvPr>
            <p:ph idx="1"/>
          </p:nvPr>
        </p:nvSpPr>
        <p:spPr/>
        <p:txBody>
          <a:bodyPr/>
          <a:lstStyle/>
          <a:p>
            <a:r>
              <a:rPr lang="cs-CZ" dirty="0" smtClean="0"/>
              <a:t>Verše</a:t>
            </a:r>
            <a:r>
              <a:rPr lang="cs-CZ" dirty="0"/>
              <a:t>, napsané na </a:t>
            </a:r>
            <a:r>
              <a:rPr lang="cs-CZ" dirty="0" err="1"/>
              <a:t>gripsholmském</a:t>
            </a:r>
            <a:r>
              <a:rPr lang="cs-CZ" dirty="0"/>
              <a:t> runovém kameni z doby kolem roku </a:t>
            </a:r>
            <a:r>
              <a:rPr lang="cs-CZ" dirty="0" smtClean="0"/>
              <a:t>1050: </a:t>
            </a:r>
            <a:r>
              <a:rPr lang="cs-CZ" dirty="0"/>
              <a:t>„Odvážně cestovali, daleko se vypravili pro zlato, nasytili orly daleko na východě, a zemřeli pak na jihu, v zemi Saracénů“. </a:t>
            </a:r>
          </a:p>
          <a:p>
            <a:endParaRPr lang="cs-CZ" dirty="0"/>
          </a:p>
        </p:txBody>
      </p:sp>
    </p:spTree>
    <p:extLst>
      <p:ext uri="{BB962C8B-B14F-4D97-AF65-F5344CB8AC3E}">
        <p14:creationId xmlns:p14="http://schemas.microsoft.com/office/powerpoint/2010/main" val="283057959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Ti méně úspěšní, avšak rovněž obklopení věrnými bojovníky, měli dvě možnosti. První z nich bylo udržovat si moc díky ustavičným výbojům na cizí území nebo ozbrojenými výpravami na teritoria úspěšnějších konkurentů. Kromě života „mořských králů“ nebo domácích válek jim však zbývala ještě možnost uskutečnit migraci, na jejímž konci je obsazení určitého nového území. </a:t>
            </a:r>
          </a:p>
        </p:txBody>
      </p:sp>
    </p:spTree>
    <p:extLst>
      <p:ext uri="{BB962C8B-B14F-4D97-AF65-F5344CB8AC3E}">
        <p14:creationId xmlns:p14="http://schemas.microsoft.com/office/powerpoint/2010/main" val="28052649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Sjednocení Haraldem Krásnovlasým</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Nespokojení domácí adepti moci před ním prchali. Podle </a:t>
            </a:r>
            <a:r>
              <a:rPr lang="cs-CZ" dirty="0" err="1"/>
              <a:t>Snorriho</a:t>
            </a:r>
            <a:r>
              <a:rPr lang="cs-CZ" dirty="0"/>
              <a:t> </a:t>
            </a:r>
            <a:r>
              <a:rPr lang="cs-CZ" dirty="0" err="1"/>
              <a:t>Sturlusona</a:t>
            </a:r>
            <a:r>
              <a:rPr lang="cs-CZ" dirty="0"/>
              <a:t> musel po boji s ním odejít na moře a živit se ozbrojenými loupežemi např. jeho poražený soupeř </a:t>
            </a:r>
            <a:r>
              <a:rPr lang="cs-CZ" dirty="0" err="1"/>
              <a:t>Sölvi</a:t>
            </a:r>
            <a:r>
              <a:rPr lang="cs-CZ" dirty="0"/>
              <a:t> </a:t>
            </a:r>
            <a:r>
              <a:rPr lang="cs-CZ" dirty="0" err="1"/>
              <a:t>Klofi</a:t>
            </a:r>
            <a:r>
              <a:rPr lang="cs-CZ" dirty="0"/>
              <a:t>, který </a:t>
            </a:r>
            <a:r>
              <a:rPr lang="cs-CZ" dirty="0" err="1"/>
              <a:t>Haraldovu</a:t>
            </a:r>
            <a:r>
              <a:rPr lang="cs-CZ" dirty="0"/>
              <a:t> království působil velké </a:t>
            </a:r>
            <a:r>
              <a:rPr lang="cs-CZ" dirty="0" smtClean="0"/>
              <a:t>škody. </a:t>
            </a:r>
            <a:r>
              <a:rPr lang="cs-CZ" dirty="0"/>
              <a:t>Další </a:t>
            </a:r>
            <a:r>
              <a:rPr lang="cs-CZ" dirty="0" smtClean="0"/>
              <a:t> </a:t>
            </a:r>
            <a:r>
              <a:rPr lang="cs-CZ" dirty="0"/>
              <a:t>protivníci se uchýlili do nových, ještě nekultivovaných částí vlastní země nebo též na oceán, odkud pak v létě vyráželi na „</a:t>
            </a:r>
            <a:r>
              <a:rPr lang="cs-CZ" dirty="0" err="1"/>
              <a:t>viking</a:t>
            </a:r>
            <a:r>
              <a:rPr lang="cs-CZ" dirty="0"/>
              <a:t>“ do rodného Norska. </a:t>
            </a:r>
            <a:endParaRPr lang="cs-CZ" dirty="0" smtClean="0"/>
          </a:p>
          <a:p>
            <a:r>
              <a:rPr lang="cs-CZ" dirty="0" smtClean="0"/>
              <a:t>Na </a:t>
            </a:r>
            <a:r>
              <a:rPr lang="cs-CZ" dirty="0"/>
              <a:t>ostrovech v oceánu se také trvale usídlovali. Patřily k nim Hebridy a </a:t>
            </a:r>
            <a:r>
              <a:rPr lang="cs-CZ" dirty="0" err="1"/>
              <a:t>Orkady</a:t>
            </a:r>
            <a:r>
              <a:rPr lang="cs-CZ" dirty="0"/>
              <a:t>, </a:t>
            </a:r>
            <a:r>
              <a:rPr lang="cs-CZ" dirty="0" err="1"/>
              <a:t>Faerské</a:t>
            </a:r>
            <a:r>
              <a:rPr lang="cs-CZ" dirty="0"/>
              <a:t> ostrovy, Shetlandy, ostrov Man, a také Island.</a:t>
            </a:r>
          </a:p>
        </p:txBody>
      </p:sp>
    </p:spTree>
    <p:extLst>
      <p:ext uri="{BB962C8B-B14F-4D97-AF65-F5344CB8AC3E}">
        <p14:creationId xmlns:p14="http://schemas.microsoft.com/office/powerpoint/2010/main" val="10922386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Norský náčelník Olaf, který též zřejmě byl jedním z oponentů Haralda Krásnovlasého, a další zdejší předák </a:t>
            </a:r>
            <a:r>
              <a:rPr lang="cs-CZ" dirty="0" err="1"/>
              <a:t>Ívar</a:t>
            </a:r>
            <a:r>
              <a:rPr lang="cs-CZ" dirty="0"/>
              <a:t> se roku 893 zmocnili irského </a:t>
            </a:r>
            <a:r>
              <a:rPr lang="cs-CZ" dirty="0" smtClean="0"/>
              <a:t>Dublinu, jiní se usadili v Británii.</a:t>
            </a:r>
          </a:p>
          <a:p>
            <a:r>
              <a:rPr lang="cs-CZ" dirty="0"/>
              <a:t>K migracím hojně vedla i nová </a:t>
            </a:r>
            <a:r>
              <a:rPr lang="cs-CZ" dirty="0" err="1"/>
              <a:t>Haraldova</a:t>
            </a:r>
            <a:r>
              <a:rPr lang="cs-CZ" dirty="0"/>
              <a:t> daňová politika. Zavedl daně z půdy, kterou rolníci považovali za své plné soukromé vlastnictví (</a:t>
            </a:r>
            <a:r>
              <a:rPr lang="cs-CZ" dirty="0" err="1" smtClean="0"/>
              <a:t>odal</a:t>
            </a:r>
            <a:r>
              <a:rPr lang="cs-CZ" dirty="0" smtClean="0"/>
              <a:t>). Zemědělské </a:t>
            </a:r>
            <a:r>
              <a:rPr lang="cs-CZ" dirty="0"/>
              <a:t>obyvatelstvo se za volnou a nezdaněnou půdou stěhovalo např. na Island. </a:t>
            </a:r>
            <a:endParaRPr lang="cs-CZ" dirty="0" smtClean="0"/>
          </a:p>
        </p:txBody>
      </p:sp>
    </p:spTree>
    <p:extLst>
      <p:ext uri="{BB962C8B-B14F-4D97-AF65-F5344CB8AC3E}">
        <p14:creationId xmlns:p14="http://schemas.microsoft.com/office/powerpoint/2010/main" val="343009339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„Viking“ významně doplňoval i příjmy jedněch z nástupců krále Haralda Krásnovlasého, synů Erika Krvavé Sekyry, kteří byli vyhnáni po smrti svého otce.</a:t>
            </a:r>
          </a:p>
          <a:p>
            <a:endParaRPr lang="cs-CZ" dirty="0"/>
          </a:p>
        </p:txBody>
      </p:sp>
    </p:spTree>
    <p:extLst>
      <p:ext uri="{BB962C8B-B14F-4D97-AF65-F5344CB8AC3E}">
        <p14:creationId xmlns:p14="http://schemas.microsoft.com/office/powerpoint/2010/main" val="12062596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Jedním z nejvýznamnějších Vikingů byl před svým nástupem na trůn norský král Olaf </a:t>
            </a:r>
            <a:r>
              <a:rPr lang="cs-CZ" dirty="0" err="1"/>
              <a:t>Tryggvason</a:t>
            </a:r>
            <a:r>
              <a:rPr lang="cs-CZ" dirty="0"/>
              <a:t>. Vyjížděl na ozbrojené výpravy nepřetržitě po čtyři roky a za tu dobu plenil ve Frísku, Sasku, Vlámsku, v Anglii, Skotsku, Irsku, Walesu, na Hebridách, ostrově Man, na ostrovech </a:t>
            </a:r>
            <a:r>
              <a:rPr lang="cs-CZ" dirty="0" err="1"/>
              <a:t>Scilly</a:t>
            </a:r>
            <a:r>
              <a:rPr lang="cs-CZ" dirty="0"/>
              <a:t> západně od anglického pobřeží, a také ve </a:t>
            </a:r>
            <a:r>
              <a:rPr lang="cs-CZ" dirty="0" smtClean="0"/>
              <a:t>Francii. </a:t>
            </a:r>
            <a:r>
              <a:rPr lang="cs-CZ" dirty="0"/>
              <a:t>Kořist sháněl i na Rusi, v zemi knížete Vladimíra, kde dobyl jedno z nejvýznamnějších center, Starou </a:t>
            </a:r>
            <a:r>
              <a:rPr lang="cs-CZ" dirty="0" err="1" smtClean="0"/>
              <a:t>Ladogu</a:t>
            </a:r>
            <a:r>
              <a:rPr lang="cs-CZ" dirty="0" smtClean="0"/>
              <a:t>.</a:t>
            </a:r>
            <a:endParaRPr lang="cs-CZ" dirty="0"/>
          </a:p>
        </p:txBody>
      </p:sp>
    </p:spTree>
    <p:extLst>
      <p:ext uri="{BB962C8B-B14F-4D97-AF65-F5344CB8AC3E}">
        <p14:creationId xmlns:p14="http://schemas.microsoft.com/office/powerpoint/2010/main" val="248822989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Na </a:t>
            </a:r>
            <a:r>
              <a:rPr lang="cs-CZ" dirty="0"/>
              <a:t>„</a:t>
            </a:r>
            <a:r>
              <a:rPr lang="cs-CZ" dirty="0" err="1"/>
              <a:t>viking</a:t>
            </a:r>
            <a:r>
              <a:rPr lang="cs-CZ" dirty="0"/>
              <a:t>“ se vypravovali synové různých dílčích králů, i když je nikdo z jejich země nevyháněl, někdy to bylo prakticky jejich stálé </a:t>
            </a:r>
            <a:r>
              <a:rPr lang="cs-CZ" dirty="0" smtClean="0"/>
              <a:t>zaměstnání.</a:t>
            </a:r>
          </a:p>
          <a:p>
            <a:r>
              <a:rPr lang="cs-CZ" dirty="0" smtClean="0"/>
              <a:t> </a:t>
            </a:r>
            <a:r>
              <a:rPr lang="cs-CZ" dirty="0"/>
              <a:t>Bohatství, jímž by si udrželi vládu, si pravděpodobně museli získat sami, otcové, vládnoucí na nevelkých územích, jim slušné dědictví v tomto směru nejspíš zanechat nemohli.</a:t>
            </a:r>
          </a:p>
        </p:txBody>
      </p:sp>
    </p:spTree>
    <p:extLst>
      <p:ext uri="{BB962C8B-B14F-4D97-AF65-F5344CB8AC3E}">
        <p14:creationId xmlns:p14="http://schemas.microsoft.com/office/powerpoint/2010/main" val="42450261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Na </a:t>
            </a:r>
            <a:r>
              <a:rPr lang="cs-CZ" dirty="0" err="1" smtClean="0"/>
              <a:t>víking</a:t>
            </a:r>
            <a:r>
              <a:rPr lang="cs-CZ" dirty="0" smtClean="0"/>
              <a:t> museli synové Erika krvavé Sekyry, když byli po otcově smrti vyhnáni z Norska.</a:t>
            </a:r>
          </a:p>
          <a:p>
            <a:r>
              <a:rPr lang="cs-CZ" dirty="0" smtClean="0"/>
              <a:t>Byli úspěšní v Británii a Irsku i na dalších ostrovech v okolí, a to i při usídlování svých lidí.</a:t>
            </a:r>
            <a:endParaRPr lang="cs-CZ" dirty="0"/>
          </a:p>
        </p:txBody>
      </p:sp>
    </p:spTree>
    <p:extLst>
      <p:ext uri="{BB962C8B-B14F-4D97-AF65-F5344CB8AC3E}">
        <p14:creationId xmlns:p14="http://schemas.microsoft.com/office/powerpoint/2010/main" val="30218428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Úděl mladších synů rodin a levobočků.</a:t>
            </a:r>
          </a:p>
          <a:p>
            <a:r>
              <a:rPr lang="cs-CZ" dirty="0" smtClean="0"/>
              <a:t>„</a:t>
            </a:r>
            <a:r>
              <a:rPr lang="cs-CZ" dirty="0"/>
              <a:t>Viking“ v zahraničí podporovalo také to, že se králové snažili zabránit plenění uvnitř svých území, začali plnit roli obránců vnitřního míru, tradiční královskou úlohu ochránců slabých před silnými. </a:t>
            </a:r>
            <a:endParaRPr lang="cs-CZ" dirty="0" smtClean="0"/>
          </a:p>
          <a:p>
            <a:r>
              <a:rPr lang="cs-CZ" dirty="0" smtClean="0"/>
              <a:t>Král </a:t>
            </a:r>
            <a:r>
              <a:rPr lang="cs-CZ" dirty="0"/>
              <a:t>Harald Krásnovlasý vypověděl na základě královského </a:t>
            </a:r>
            <a:r>
              <a:rPr lang="cs-CZ" dirty="0" err="1" smtClean="0"/>
              <a:t>bannu</a:t>
            </a:r>
            <a:r>
              <a:rPr lang="cs-CZ" dirty="0" smtClean="0"/>
              <a:t> </a:t>
            </a:r>
            <a:r>
              <a:rPr lang="cs-CZ" dirty="0"/>
              <a:t>svého levobočka </a:t>
            </a:r>
            <a:r>
              <a:rPr lang="cs-CZ" dirty="0" err="1"/>
              <a:t>Gängr-Hrólfa</a:t>
            </a:r>
            <a:r>
              <a:rPr lang="cs-CZ" dirty="0"/>
              <a:t>, právě za loupeže ve vlastní </a:t>
            </a:r>
            <a:r>
              <a:rPr lang="cs-CZ" dirty="0" smtClean="0"/>
              <a:t>zemi.</a:t>
            </a:r>
          </a:p>
        </p:txBody>
      </p:sp>
    </p:spTree>
    <p:extLst>
      <p:ext uri="{BB962C8B-B14F-4D97-AF65-F5344CB8AC3E}">
        <p14:creationId xmlns:p14="http://schemas.microsoft.com/office/powerpoint/2010/main" val="384855699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Prameny se netají tím, že jedním z důvodů normanských výbojů bylo prostě jen získávání bohatství, a příčinou tedy vždy nemuselo být soupeření o moc, snaha udržet družinu, když vlastní území nebo otcovské podíly nedostačovaly, nebo zoufalé postavení vyhnanců, ale prostě touha po luxusu.</a:t>
            </a:r>
          </a:p>
          <a:p>
            <a:endParaRPr lang="cs-CZ" dirty="0"/>
          </a:p>
        </p:txBody>
      </p:sp>
    </p:spTree>
    <p:extLst>
      <p:ext uri="{BB962C8B-B14F-4D97-AF65-F5344CB8AC3E}">
        <p14:creationId xmlns:p14="http://schemas.microsoft.com/office/powerpoint/2010/main" val="11873640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Prameny se netají tím, že jedním z důvodů normanských výbojů bylo prostě jen získávání bohatství, a příčinou tedy vždy nemuselo být soupeření o moc, snaha udržet družinu, když vlastní území nebo otcovské podíly nedostačovaly, nebo zoufalé postavení </a:t>
            </a:r>
            <a:r>
              <a:rPr lang="cs-CZ" dirty="0" smtClean="0"/>
              <a:t>vyhnanců.</a:t>
            </a:r>
            <a:endParaRPr lang="cs-CZ" dirty="0"/>
          </a:p>
          <a:p>
            <a:endParaRPr lang="cs-CZ" dirty="0"/>
          </a:p>
        </p:txBody>
      </p:sp>
    </p:spTree>
    <p:extLst>
      <p:ext uri="{BB962C8B-B14F-4D97-AF65-F5344CB8AC3E}">
        <p14:creationId xmlns:p14="http://schemas.microsoft.com/office/powerpoint/2010/main" val="12744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575" y="2334419"/>
            <a:ext cx="5276850" cy="3057525"/>
          </a:xfrm>
        </p:spPr>
      </p:pic>
    </p:spTree>
    <p:extLst>
      <p:ext uri="{BB962C8B-B14F-4D97-AF65-F5344CB8AC3E}">
        <p14:creationId xmlns:p14="http://schemas.microsoft.com/office/powerpoint/2010/main" val="8948097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Byly ovšem i jiné cesty, jak zvětšit území a získat jmění. Švédský král </a:t>
            </a:r>
            <a:r>
              <a:rPr lang="cs-CZ" dirty="0" err="1" smtClean="0"/>
              <a:t>Ánund</a:t>
            </a:r>
            <a:r>
              <a:rPr lang="cs-CZ" dirty="0" smtClean="0"/>
              <a:t> například </a:t>
            </a:r>
            <a:r>
              <a:rPr lang="cs-CZ" dirty="0"/>
              <a:t>dal mýtit lesy a na jejich místě zakládat pole, přes lesy a bažiny budoval </a:t>
            </a:r>
            <a:r>
              <a:rPr lang="cs-CZ" dirty="0" smtClean="0"/>
              <a:t>cesty.</a:t>
            </a:r>
          </a:p>
          <a:p>
            <a:r>
              <a:rPr lang="cs-CZ" dirty="0" smtClean="0"/>
              <a:t> </a:t>
            </a:r>
            <a:r>
              <a:rPr lang="cs-CZ" dirty="0"/>
              <a:t>Občas řešili tímto mírovým způsobem svou situaci i vyhnaní vládcové. Syn vladaře </a:t>
            </a:r>
            <a:r>
              <a:rPr lang="cs-CZ" dirty="0" err="1"/>
              <a:t>Ingjalda</a:t>
            </a:r>
            <a:r>
              <a:rPr lang="cs-CZ" dirty="0"/>
              <a:t> Olaf také mýcením lesů kultivoval pro sebe a své lidi nová území. V historii mu zůstalo příjmení „Dřevorubec</a:t>
            </a:r>
            <a:r>
              <a:rPr lang="cs-CZ" dirty="0" smtClean="0"/>
              <a:t>“. </a:t>
            </a:r>
          </a:p>
          <a:p>
            <a:r>
              <a:rPr lang="cs-CZ" dirty="0" smtClean="0"/>
              <a:t>Za </a:t>
            </a:r>
            <a:r>
              <a:rPr lang="cs-CZ" dirty="0"/>
              <a:t>neúrody na nově osídleném území jakožto zodpovědný sakrální král </a:t>
            </a:r>
            <a:r>
              <a:rPr lang="cs-CZ" dirty="0" smtClean="0"/>
              <a:t>upálen.</a:t>
            </a:r>
            <a:endParaRPr lang="cs-CZ" dirty="0"/>
          </a:p>
        </p:txBody>
      </p:sp>
    </p:spTree>
    <p:extLst>
      <p:ext uri="{BB962C8B-B14F-4D97-AF65-F5344CB8AC3E}">
        <p14:creationId xmlns:p14="http://schemas.microsoft.com/office/powerpoint/2010/main" val="336627246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Vikingové a Karlovci</a:t>
            </a:r>
            <a:endParaRPr lang="cs-CZ" dirty="0"/>
          </a:p>
        </p:txBody>
      </p:sp>
      <p:sp>
        <p:nvSpPr>
          <p:cNvPr id="3" name="Zástupný symbol pro obsah 2"/>
          <p:cNvSpPr>
            <a:spLocks noGrp="1"/>
          </p:cNvSpPr>
          <p:nvPr>
            <p:ph idx="1"/>
          </p:nvPr>
        </p:nvSpPr>
        <p:spPr/>
        <p:txBody>
          <a:bodyPr/>
          <a:lstStyle/>
          <a:p>
            <a:r>
              <a:rPr lang="cs-CZ" dirty="0"/>
              <a:t> </a:t>
            </a:r>
            <a:r>
              <a:rPr lang="cs-CZ" dirty="0" err="1"/>
              <a:t>Widukind</a:t>
            </a:r>
            <a:r>
              <a:rPr lang="cs-CZ" dirty="0"/>
              <a:t> našel u Dánů, kteří byli později daleko nejvýznamnějšími normanskými nepřáteli říše, spolu s některými dalšími účastníky vzpoury azyl již v roce 777 a vytrval zde až do roku </a:t>
            </a:r>
            <a:r>
              <a:rPr lang="cs-CZ" dirty="0" smtClean="0"/>
              <a:t>782.</a:t>
            </a:r>
            <a:endParaRPr lang="cs-CZ" dirty="0"/>
          </a:p>
        </p:txBody>
      </p:sp>
    </p:spTree>
    <p:extLst>
      <p:ext uri="{BB962C8B-B14F-4D97-AF65-F5344CB8AC3E}">
        <p14:creationId xmlns:p14="http://schemas.microsoft.com/office/powerpoint/2010/main" val="163960883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err="1"/>
              <a:t>Alcuin</a:t>
            </a:r>
            <a:r>
              <a:rPr lang="cs-CZ" dirty="0"/>
              <a:t> z Yorku zachycuje vpád Vikingů na ostrovy u pobřeží </a:t>
            </a:r>
            <a:r>
              <a:rPr lang="cs-CZ" dirty="0" err="1"/>
              <a:t>Akvitánie</a:t>
            </a:r>
            <a:r>
              <a:rPr lang="cs-CZ" dirty="0"/>
              <a:t> již roku </a:t>
            </a:r>
            <a:r>
              <a:rPr lang="cs-CZ" dirty="0" smtClean="0"/>
              <a:t>799.</a:t>
            </a:r>
          </a:p>
          <a:p>
            <a:r>
              <a:rPr lang="cs-CZ" dirty="0" smtClean="0"/>
              <a:t>Jejich </a:t>
            </a:r>
            <a:r>
              <a:rPr lang="cs-CZ" dirty="0"/>
              <a:t>hlavní výboje proti franské říši začínají však v 9. století. Prvním jménem nám známým Dánem, který se objevil ve franských kronikách, byl zdejší král </a:t>
            </a:r>
            <a:r>
              <a:rPr lang="cs-CZ" dirty="0" err="1"/>
              <a:t>Godefrid</a:t>
            </a:r>
            <a:r>
              <a:rPr lang="cs-CZ" dirty="0"/>
              <a:t> (u dánského kronikáře </a:t>
            </a:r>
            <a:r>
              <a:rPr lang="cs-CZ" dirty="0" err="1"/>
              <a:t>Saxona</a:t>
            </a:r>
            <a:r>
              <a:rPr lang="cs-CZ" dirty="0"/>
              <a:t> </a:t>
            </a:r>
            <a:r>
              <a:rPr lang="cs-CZ" dirty="0" err="1"/>
              <a:t>Grammatika</a:t>
            </a:r>
            <a:r>
              <a:rPr lang="cs-CZ" dirty="0"/>
              <a:t> </a:t>
            </a:r>
            <a:r>
              <a:rPr lang="cs-CZ" dirty="0" err="1"/>
              <a:t>Gotric</a:t>
            </a:r>
            <a:r>
              <a:rPr lang="cs-CZ" dirty="0"/>
              <a:t>, v severské tradici </a:t>
            </a:r>
            <a:r>
              <a:rPr lang="cs-CZ" dirty="0" err="1"/>
              <a:t>Gudröd</a:t>
            </a:r>
            <a:r>
              <a:rPr lang="cs-CZ" dirty="0"/>
              <a:t>). Byl to skutečně mocný vladař, který zřejmě panoval i některým částem Norska a </a:t>
            </a:r>
            <a:r>
              <a:rPr lang="cs-CZ" dirty="0" smtClean="0"/>
              <a:t>Švédska.</a:t>
            </a:r>
            <a:endParaRPr lang="cs-CZ" dirty="0"/>
          </a:p>
        </p:txBody>
      </p:sp>
    </p:spTree>
    <p:extLst>
      <p:ext uri="{BB962C8B-B14F-4D97-AF65-F5344CB8AC3E}">
        <p14:creationId xmlns:p14="http://schemas.microsoft.com/office/powerpoint/2010/main" val="29957515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V </a:t>
            </a:r>
            <a:r>
              <a:rPr lang="cs-CZ" dirty="0"/>
              <a:t>roce 806 vytáhl proti slovanským </a:t>
            </a:r>
            <a:r>
              <a:rPr lang="cs-CZ" dirty="0" err="1"/>
              <a:t>Obodritům</a:t>
            </a:r>
            <a:r>
              <a:rPr lang="cs-CZ" dirty="0"/>
              <a:t>, které Karel považoval za součást své říše. Nezasáhl proti </a:t>
            </a:r>
            <a:r>
              <a:rPr lang="cs-CZ" dirty="0" err="1"/>
              <a:t>Godefridovi</a:t>
            </a:r>
            <a:r>
              <a:rPr lang="cs-CZ" dirty="0"/>
              <a:t> sice přímo, ale poslal s vojskem Franků a Sasů svého syna Karla Mladšího k </a:t>
            </a:r>
            <a:r>
              <a:rPr lang="cs-CZ" dirty="0" smtClean="0"/>
              <a:t>Labi.. </a:t>
            </a:r>
            <a:r>
              <a:rPr lang="cs-CZ" dirty="0" err="1"/>
              <a:t>Godefrid</a:t>
            </a:r>
            <a:r>
              <a:rPr lang="cs-CZ" dirty="0"/>
              <a:t> dobyl některé slovanské pevnosti (v prameni zvané </a:t>
            </a:r>
            <a:r>
              <a:rPr lang="cs-CZ" dirty="0" err="1"/>
              <a:t>castella</a:t>
            </a:r>
            <a:r>
              <a:rPr lang="cs-CZ" dirty="0"/>
              <a:t>), vypudil vůdce </a:t>
            </a:r>
            <a:r>
              <a:rPr lang="cs-CZ" dirty="0" err="1"/>
              <a:t>Obodritů</a:t>
            </a:r>
            <a:r>
              <a:rPr lang="cs-CZ" dirty="0"/>
              <a:t> </a:t>
            </a:r>
            <a:r>
              <a:rPr lang="cs-CZ" dirty="0" err="1"/>
              <a:t>Draška</a:t>
            </a:r>
            <a:r>
              <a:rPr lang="cs-CZ" dirty="0"/>
              <a:t> a zajal a dal oběsit dalšího slovanského </a:t>
            </a:r>
            <a:r>
              <a:rPr lang="cs-CZ" dirty="0" smtClean="0"/>
              <a:t>náčelníka.</a:t>
            </a:r>
            <a:endParaRPr lang="cs-CZ" dirty="0"/>
          </a:p>
        </p:txBody>
      </p:sp>
    </p:spTree>
    <p:extLst>
      <p:ext uri="{BB962C8B-B14F-4D97-AF65-F5344CB8AC3E}">
        <p14:creationId xmlns:p14="http://schemas.microsoft.com/office/powerpoint/2010/main" val="27135016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Dřív než se </a:t>
            </a:r>
            <a:r>
              <a:rPr lang="cs-CZ" dirty="0" err="1"/>
              <a:t>Godefrid</a:t>
            </a:r>
            <a:r>
              <a:rPr lang="cs-CZ" dirty="0"/>
              <a:t> vrátil domů, zničil kupeckou osadu </a:t>
            </a:r>
            <a:r>
              <a:rPr lang="cs-CZ" dirty="0" err="1"/>
              <a:t>Reric</a:t>
            </a:r>
            <a:r>
              <a:rPr lang="cs-CZ" dirty="0"/>
              <a:t> na pobřeží Baltu a zdejší kupce převedl do </a:t>
            </a:r>
            <a:r>
              <a:rPr lang="cs-CZ" dirty="0" err="1"/>
              <a:t>Sliasthorpu</a:t>
            </a:r>
            <a:r>
              <a:rPr lang="cs-CZ" dirty="0"/>
              <a:t>, který byl v té době už významným obchodním střediskem Dánů, a kam i on sám se svým vojskem a loďstvem přišel. Začal tu stavět opevnění na hranici proti Sasku. </a:t>
            </a:r>
          </a:p>
        </p:txBody>
      </p:sp>
    </p:spTree>
    <p:extLst>
      <p:ext uri="{BB962C8B-B14F-4D97-AF65-F5344CB8AC3E}">
        <p14:creationId xmlns:p14="http://schemas.microsoft.com/office/powerpoint/2010/main" val="36342717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Karel dal za Labem vystavět </a:t>
            </a:r>
            <a:r>
              <a:rPr lang="cs-CZ" dirty="0"/>
              <a:t>franskou obec s vojenskou posádkou. Toto předsunuté opevněné místo se jmenovalo </a:t>
            </a:r>
            <a:r>
              <a:rPr lang="cs-CZ" dirty="0" err="1"/>
              <a:t>Esesfelth</a:t>
            </a:r>
            <a:r>
              <a:rPr lang="cs-CZ" dirty="0"/>
              <a:t> a leželo na řece </a:t>
            </a:r>
            <a:r>
              <a:rPr lang="cs-CZ" dirty="0" err="1" smtClean="0"/>
              <a:t>Stör</a:t>
            </a:r>
            <a:r>
              <a:rPr lang="cs-CZ" dirty="0" smtClean="0"/>
              <a:t>.</a:t>
            </a:r>
          </a:p>
          <a:p>
            <a:r>
              <a:rPr lang="cs-CZ" dirty="0" smtClean="0"/>
              <a:t>V </a:t>
            </a:r>
            <a:r>
              <a:rPr lang="cs-CZ" dirty="0"/>
              <a:t>roce 810 Dánové, vedení </a:t>
            </a:r>
            <a:r>
              <a:rPr lang="cs-CZ" dirty="0" err="1"/>
              <a:t>Godefridem</a:t>
            </a:r>
            <a:r>
              <a:rPr lang="cs-CZ" dirty="0"/>
              <a:t>, tehdy údajně s 200 </a:t>
            </a:r>
            <a:r>
              <a:rPr lang="cs-CZ" dirty="0" smtClean="0"/>
              <a:t>lodí, napadli </a:t>
            </a:r>
            <a:r>
              <a:rPr lang="cs-CZ" dirty="0"/>
              <a:t>fríské pobřeží. Uložili Frísům tribut a než císař sebral proti nim vojsko, získali z něj už 100 liber stříbra. </a:t>
            </a:r>
            <a:endParaRPr lang="cs-CZ" dirty="0" smtClean="0"/>
          </a:p>
          <a:p>
            <a:r>
              <a:rPr lang="cs-CZ" dirty="0" smtClean="0"/>
              <a:t>Ke </a:t>
            </a:r>
            <a:r>
              <a:rPr lang="cs-CZ" dirty="0"/>
              <a:t>střetnutí však nedošlo, protože dánské loďstvo mezitím stačilo odplout domů. Král </a:t>
            </a:r>
            <a:r>
              <a:rPr lang="cs-CZ" dirty="0" err="1"/>
              <a:t>Godefrid</a:t>
            </a:r>
            <a:r>
              <a:rPr lang="cs-CZ" dirty="0"/>
              <a:t> byl tehdy ovšem zabit jedním ze svých družiníků (</a:t>
            </a:r>
            <a:r>
              <a:rPr lang="cs-CZ" dirty="0" err="1"/>
              <a:t>satellites</a:t>
            </a:r>
            <a:r>
              <a:rPr lang="cs-CZ" dirty="0" smtClean="0"/>
              <a:t>).</a:t>
            </a:r>
            <a:endParaRPr lang="cs-CZ" dirty="0"/>
          </a:p>
        </p:txBody>
      </p:sp>
    </p:spTree>
    <p:extLst>
      <p:ext uri="{BB962C8B-B14F-4D97-AF65-F5344CB8AC3E}">
        <p14:creationId xmlns:p14="http://schemas.microsoft.com/office/powerpoint/2010/main" val="20992133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Vikingové a Karlovci</a:t>
            </a:r>
            <a:endParaRPr lang="cs-CZ" dirty="0"/>
          </a:p>
        </p:txBody>
      </p:sp>
      <p:sp>
        <p:nvSpPr>
          <p:cNvPr id="3" name="Zástupný symbol pro obsah 2"/>
          <p:cNvSpPr>
            <a:spLocks noGrp="1"/>
          </p:cNvSpPr>
          <p:nvPr>
            <p:ph idx="1"/>
          </p:nvPr>
        </p:nvSpPr>
        <p:spPr/>
        <p:txBody>
          <a:bodyPr>
            <a:normAutofit fontScale="92500"/>
          </a:bodyPr>
          <a:lstStyle/>
          <a:p>
            <a:r>
              <a:rPr lang="cs-CZ" dirty="0"/>
              <a:t>Nástupcem se stal jeho bratr </a:t>
            </a:r>
            <a:r>
              <a:rPr lang="cs-CZ" dirty="0" err="1" smtClean="0"/>
              <a:t>Hemming</a:t>
            </a:r>
            <a:r>
              <a:rPr lang="cs-CZ" dirty="0" smtClean="0"/>
              <a:t>, 812 uzavření míru.</a:t>
            </a:r>
          </a:p>
          <a:p>
            <a:r>
              <a:rPr lang="cs-CZ" dirty="0" smtClean="0"/>
              <a:t>Občanská válka mezi Dány, pretendenti hledají u Karla pomoc.</a:t>
            </a:r>
          </a:p>
          <a:p>
            <a:r>
              <a:rPr lang="cs-CZ" dirty="0" smtClean="0"/>
              <a:t>Karel a Ludvík Pobožný stavějí loďstvo na splavných řekách, ústících do moře.</a:t>
            </a:r>
          </a:p>
          <a:p>
            <a:r>
              <a:rPr lang="cs-CZ" dirty="0"/>
              <a:t>Po těchto opatřeních normanskými vpády trpěly už jen některé ostrovy, patřící k Frísku, hlouběji do vnitrozemí se Dánové </a:t>
            </a:r>
            <a:r>
              <a:rPr lang="cs-CZ" dirty="0" smtClean="0"/>
              <a:t>neodvažovali.</a:t>
            </a:r>
          </a:p>
          <a:p>
            <a:endParaRPr lang="cs-CZ" dirty="0"/>
          </a:p>
        </p:txBody>
      </p:sp>
    </p:spTree>
    <p:extLst>
      <p:ext uri="{BB962C8B-B14F-4D97-AF65-F5344CB8AC3E}">
        <p14:creationId xmlns:p14="http://schemas.microsoft.com/office/powerpoint/2010/main" val="73183824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R. 820 se Normané prvně objevili na Seině.</a:t>
            </a:r>
          </a:p>
          <a:p>
            <a:r>
              <a:rPr lang="cs-CZ" dirty="0" smtClean="0"/>
              <a:t>Domácí boje přinutily Haralda Klaka, aby </a:t>
            </a:r>
            <a:r>
              <a:rPr lang="cs-CZ" dirty="0"/>
              <a:t>přišel roku 826 </a:t>
            </a:r>
            <a:r>
              <a:rPr lang="cs-CZ" dirty="0" smtClean="0"/>
              <a:t> se svou družinou do </a:t>
            </a:r>
            <a:r>
              <a:rPr lang="cs-CZ" dirty="0"/>
              <a:t>Mohuče a všichni byli v kostele sv. </a:t>
            </a:r>
            <a:r>
              <a:rPr lang="cs-CZ" dirty="0" err="1"/>
              <a:t>Albana</a:t>
            </a:r>
            <a:r>
              <a:rPr lang="cs-CZ" dirty="0"/>
              <a:t> pokřtěni. </a:t>
            </a:r>
            <a:endParaRPr lang="cs-CZ" dirty="0" smtClean="0"/>
          </a:p>
          <a:p>
            <a:r>
              <a:rPr lang="cs-CZ" dirty="0" smtClean="0"/>
              <a:t>Dostal </a:t>
            </a:r>
            <a:r>
              <a:rPr lang="cs-CZ" dirty="0"/>
              <a:t>od císaře Ludvíka, jehož manželka Judita pozvedla z křestní vody </a:t>
            </a:r>
            <a:r>
              <a:rPr lang="cs-CZ" dirty="0" err="1"/>
              <a:t>Haraldovu</a:t>
            </a:r>
            <a:r>
              <a:rPr lang="cs-CZ" dirty="0"/>
              <a:t> ženu, kromě mnohých darů i </a:t>
            </a:r>
            <a:r>
              <a:rPr lang="cs-CZ" dirty="0" smtClean="0"/>
              <a:t>hrabství </a:t>
            </a:r>
            <a:r>
              <a:rPr lang="cs-CZ" dirty="0"/>
              <a:t>ve Frísku (</a:t>
            </a:r>
            <a:r>
              <a:rPr lang="cs-CZ" dirty="0" err="1"/>
              <a:t>Riustringen</a:t>
            </a:r>
            <a:r>
              <a:rPr lang="cs-CZ" dirty="0" smtClean="0"/>
              <a:t>).</a:t>
            </a:r>
          </a:p>
          <a:p>
            <a:r>
              <a:rPr lang="cs-CZ" dirty="0" smtClean="0"/>
              <a:t>Jeho hlavním soupeřem byl král </a:t>
            </a:r>
            <a:r>
              <a:rPr lang="cs-CZ" dirty="0" err="1" smtClean="0"/>
              <a:t>Horik</a:t>
            </a:r>
            <a:r>
              <a:rPr lang="cs-CZ" dirty="0" smtClean="0"/>
              <a:t>.</a:t>
            </a:r>
            <a:endParaRPr lang="cs-CZ" dirty="0"/>
          </a:p>
        </p:txBody>
      </p:sp>
    </p:spTree>
    <p:extLst>
      <p:ext uri="{BB962C8B-B14F-4D97-AF65-F5344CB8AC3E}">
        <p14:creationId xmlns:p14="http://schemas.microsoft.com/office/powerpoint/2010/main" val="114410416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Frankové dokázali klást Vikingům poměrně účinný odpor zhruba do počátku 30. let 9. století. Poté, zvláště co si od roku 842 Normani budovali své základny na franských řekách, se situace rapidně horšila a krize vyvrcholila v 80. letech 9. století</a:t>
            </a:r>
            <a:r>
              <a:rPr lang="cs-CZ" dirty="0" smtClean="0"/>
              <a:t>.</a:t>
            </a:r>
          </a:p>
          <a:p>
            <a:r>
              <a:rPr lang="cs-CZ" dirty="0" smtClean="0"/>
              <a:t> </a:t>
            </a:r>
            <a:r>
              <a:rPr lang="cs-CZ" dirty="0"/>
              <a:t>V uvedeném roce 842 nebo 843 se usadili v </a:t>
            </a:r>
            <a:r>
              <a:rPr lang="cs-CZ" dirty="0" err="1"/>
              <a:t>Noirmoutier</a:t>
            </a:r>
            <a:r>
              <a:rPr lang="cs-CZ" dirty="0"/>
              <a:t> v ústí </a:t>
            </a:r>
            <a:r>
              <a:rPr lang="cs-CZ" dirty="0" smtClean="0"/>
              <a:t>Loiry, </a:t>
            </a:r>
            <a:r>
              <a:rPr lang="cs-CZ" dirty="0"/>
              <a:t>ve výhodné pozici, odkud kontrolovali i jihovýchod Británie. Lokalita byla zároveň i centrem obchodu se solí. </a:t>
            </a:r>
            <a:endParaRPr lang="cs-CZ" dirty="0" smtClean="0"/>
          </a:p>
          <a:p>
            <a:r>
              <a:rPr lang="cs-CZ" smtClean="0"/>
              <a:t>Už </a:t>
            </a:r>
            <a:r>
              <a:rPr lang="cs-CZ" dirty="0"/>
              <a:t>za vlády Ludvíka Pobožného začaly také spory mezi </a:t>
            </a:r>
            <a:r>
              <a:rPr lang="cs-CZ"/>
              <a:t>karlovskými </a:t>
            </a:r>
            <a:r>
              <a:rPr lang="cs-CZ" smtClean="0"/>
              <a:t>vládci.</a:t>
            </a:r>
            <a:endParaRPr lang="cs-CZ" dirty="0"/>
          </a:p>
        </p:txBody>
      </p:sp>
    </p:spTree>
    <p:extLst>
      <p:ext uri="{BB962C8B-B14F-4D97-AF65-F5344CB8AC3E}">
        <p14:creationId xmlns:p14="http://schemas.microsoft.com/office/powerpoint/2010/main" val="4447560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864" y="1600200"/>
            <a:ext cx="5974271" cy="4525963"/>
          </a:xfrm>
        </p:spPr>
      </p:pic>
    </p:spTree>
    <p:extLst>
      <p:ext uri="{BB962C8B-B14F-4D97-AF65-F5344CB8AC3E}">
        <p14:creationId xmlns:p14="http://schemas.microsoft.com/office/powerpoint/2010/main" val="4202811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Cestovatelé</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Vikinský vůdce z první poloviny  11. Stol. století </a:t>
            </a:r>
            <a:r>
              <a:rPr lang="cs-CZ" dirty="0" err="1"/>
              <a:t>Ingvar</a:t>
            </a:r>
            <a:r>
              <a:rPr lang="cs-CZ" dirty="0"/>
              <a:t> měl přívlastek, který by se dal přeložit jako „Cestovatel do daleka</a:t>
            </a:r>
            <a:r>
              <a:rPr lang="cs-CZ" dirty="0" smtClean="0"/>
              <a:t>“ </a:t>
            </a:r>
          </a:p>
          <a:p>
            <a:r>
              <a:rPr lang="cs-CZ" dirty="0" smtClean="0"/>
              <a:t>Dalekých </a:t>
            </a:r>
            <a:r>
              <a:rPr lang="cs-CZ" dirty="0"/>
              <a:t>cest se účastnil také Nor </a:t>
            </a:r>
            <a:r>
              <a:rPr lang="cs-CZ" dirty="0" err="1"/>
              <a:t>Thorer</a:t>
            </a:r>
            <a:r>
              <a:rPr lang="cs-CZ" dirty="0"/>
              <a:t>, řečený Pes. Plul z Norska do Bílého moře a zpět. Z dnešního </a:t>
            </a:r>
            <a:r>
              <a:rPr lang="cs-CZ" dirty="0" err="1"/>
              <a:t>Archangelska</a:t>
            </a:r>
            <a:r>
              <a:rPr lang="cs-CZ" dirty="0"/>
              <a:t> prý přes </a:t>
            </a:r>
            <a:r>
              <a:rPr lang="cs-CZ" dirty="0" err="1"/>
              <a:t>Ladogu</a:t>
            </a:r>
            <a:r>
              <a:rPr lang="cs-CZ" dirty="0"/>
              <a:t> a Byzanc doputoval až do Jeruzaléma. </a:t>
            </a:r>
            <a:endParaRPr lang="cs-CZ" dirty="0" smtClean="0"/>
          </a:p>
          <a:p>
            <a:r>
              <a:rPr lang="cs-CZ" dirty="0" smtClean="0"/>
              <a:t>Švéd </a:t>
            </a:r>
            <a:r>
              <a:rPr lang="cs-CZ" dirty="0" err="1"/>
              <a:t>Ormiga</a:t>
            </a:r>
            <a:r>
              <a:rPr lang="cs-CZ" dirty="0"/>
              <a:t> navštívil Byzanc, Jeruzalém, Island a obecněji území muslimského chalífátu na východě.</a:t>
            </a:r>
          </a:p>
          <a:p>
            <a:endParaRPr lang="cs-CZ" dirty="0"/>
          </a:p>
        </p:txBody>
      </p:sp>
    </p:spTree>
    <p:extLst>
      <p:ext uri="{BB962C8B-B14F-4D97-AF65-F5344CB8AC3E}">
        <p14:creationId xmlns:p14="http://schemas.microsoft.com/office/powerpoint/2010/main" val="12948891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I když nájezdy Normanů nebyly vždycky zvláště zhoubné, podnikaly je různé skupiny, ba i ti, kteří už jednou v roce ve franské říši plenili, se tam v témž roce někdy vypravovali znova, anebo prostě přezimovali – přezimování znamená počátek druhé, intenzivnější fáze vikinských útoků – a na jaře se pouštěli do plenění s novou chutí. Jejich útoky byly nevyčerpatelné, stačilo, aby se Vikingové dostali ke svým lodím, a tím z dosahu franských obránců. </a:t>
            </a:r>
          </a:p>
        </p:txBody>
      </p:sp>
    </p:spTree>
    <p:extLst>
      <p:ext uri="{BB962C8B-B14F-4D97-AF65-F5344CB8AC3E}">
        <p14:creationId xmlns:p14="http://schemas.microsoft.com/office/powerpoint/2010/main" val="4488637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Ani jediný rok v tomto období prakticky neuplynul bez normanského </a:t>
            </a:r>
            <a:r>
              <a:rPr lang="cs-CZ" dirty="0" smtClean="0"/>
              <a:t>plenění.</a:t>
            </a:r>
          </a:p>
          <a:p>
            <a:r>
              <a:rPr lang="cs-CZ" dirty="0"/>
              <a:t>Obranou franských vladařů proti ustavičným vikinským nájezdům bývalo občas usídlení normanských válečníků na vlastním území, kde je přijali jako své leníky. </a:t>
            </a:r>
            <a:endParaRPr lang="cs-CZ" dirty="0" smtClean="0"/>
          </a:p>
          <a:p>
            <a:r>
              <a:rPr lang="cs-CZ" dirty="0" smtClean="0"/>
              <a:t>Jedním </a:t>
            </a:r>
            <a:r>
              <a:rPr lang="cs-CZ" dirty="0"/>
              <a:t>z nich byl dánský náčelník </a:t>
            </a:r>
            <a:r>
              <a:rPr lang="cs-CZ" dirty="0" err="1"/>
              <a:t>Rorich</a:t>
            </a:r>
            <a:r>
              <a:rPr lang="cs-CZ" dirty="0"/>
              <a:t>, snad </a:t>
            </a:r>
            <a:r>
              <a:rPr lang="cs-CZ" dirty="0" smtClean="0"/>
              <a:t>synovec </a:t>
            </a:r>
            <a:r>
              <a:rPr lang="cs-CZ" dirty="0"/>
              <a:t>Haralda Klaka. Za císaře Ludvíka Pobožného obdržel jako léno </a:t>
            </a:r>
            <a:r>
              <a:rPr lang="cs-CZ" dirty="0" err="1"/>
              <a:t>Dorestad</a:t>
            </a:r>
            <a:r>
              <a:rPr lang="cs-CZ" dirty="0"/>
              <a:t>, ale posléze byl u jeho syna Lothara (prý nepravdivě) obviněn jako zrádce</a:t>
            </a:r>
          </a:p>
        </p:txBody>
      </p:sp>
    </p:spTree>
    <p:extLst>
      <p:ext uri="{BB962C8B-B14F-4D97-AF65-F5344CB8AC3E}">
        <p14:creationId xmlns:p14="http://schemas.microsoft.com/office/powerpoint/2010/main" val="41752288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Např. V roce 856 byla krutá a suchá zima a přišel veliký mor. </a:t>
            </a:r>
            <a:r>
              <a:rPr lang="cs-CZ" dirty="0" smtClean="0"/>
              <a:t>Dánové </a:t>
            </a:r>
            <a:r>
              <a:rPr lang="cs-CZ" dirty="0"/>
              <a:t>v dubnu tohoto roku vyplenili Orléans, který byl předtím jejich vpádu ušetřen. Jiní plenili obce po obou březích Seiny, ba i kláštery a vesnice, které ležely ve větší vzdálenosti od řeky, po níž pluly jejich lodi</a:t>
            </a:r>
            <a:r>
              <a:rPr lang="cs-CZ" dirty="0" smtClean="0"/>
              <a:t>.</a:t>
            </a:r>
          </a:p>
          <a:p>
            <a:r>
              <a:rPr lang="cs-CZ" dirty="0" smtClean="0"/>
              <a:t> </a:t>
            </a:r>
            <a:r>
              <a:rPr lang="cs-CZ" dirty="0"/>
              <a:t>Velmi dobře opevněné místo u Seiny, </a:t>
            </a:r>
            <a:r>
              <a:rPr lang="cs-CZ" dirty="0" err="1"/>
              <a:t>Fossa</a:t>
            </a:r>
            <a:r>
              <a:rPr lang="cs-CZ" dirty="0"/>
              <a:t> </a:t>
            </a:r>
            <a:r>
              <a:rPr lang="cs-CZ" dirty="0" err="1"/>
              <a:t>Givaldi</a:t>
            </a:r>
            <a:r>
              <a:rPr lang="cs-CZ" dirty="0"/>
              <a:t> (asi </a:t>
            </a:r>
            <a:r>
              <a:rPr lang="cs-CZ" dirty="0" err="1"/>
              <a:t>Jeu-fosse</a:t>
            </a:r>
            <a:r>
              <a:rPr lang="cs-CZ" dirty="0"/>
              <a:t>, department </a:t>
            </a:r>
            <a:r>
              <a:rPr lang="cs-CZ" dirty="0" err="1"/>
              <a:t>Seine</a:t>
            </a:r>
            <a:r>
              <a:rPr lang="cs-CZ" dirty="0"/>
              <a:t> et </a:t>
            </a:r>
            <a:r>
              <a:rPr lang="cs-CZ" dirty="0" err="1"/>
              <a:t>Oise</a:t>
            </a:r>
            <a:r>
              <a:rPr lang="cs-CZ" dirty="0"/>
              <a:t>) si vybrali k přezimování. V roce 857 napadli a zčásti vypálili Paříž. Zapálili zde baziliku sv. Petra a sv. </a:t>
            </a:r>
            <a:r>
              <a:rPr lang="cs-CZ" dirty="0" err="1"/>
              <a:t>Genovefy</a:t>
            </a:r>
            <a:r>
              <a:rPr lang="cs-CZ" dirty="0"/>
              <a:t> a všechny další kostely kromě několika, mezi nimiž byl také známý a významný kostel sv. </a:t>
            </a:r>
            <a:r>
              <a:rPr lang="cs-CZ" dirty="0" err="1"/>
              <a:t>Dionýsia</a:t>
            </a:r>
            <a:r>
              <a:rPr lang="cs-CZ" dirty="0"/>
              <a:t> (Saint Denis), za něž byla zaplacena velká suma výkupného. </a:t>
            </a:r>
            <a:endParaRPr lang="cs-CZ" dirty="0" smtClean="0"/>
          </a:p>
        </p:txBody>
      </p:sp>
    </p:spTree>
    <p:extLst>
      <p:ext uri="{BB962C8B-B14F-4D97-AF65-F5344CB8AC3E}">
        <p14:creationId xmlns:p14="http://schemas.microsoft.com/office/powerpoint/2010/main" val="34772808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Výkupné bylo pro Normany velmi podstatným zdrojem bohatství a pro karlovskou říši postupně začalo vedle jejich pustošení představovat ekonomickou katastrofu. </a:t>
            </a:r>
            <a:endParaRPr lang="cs-CZ" dirty="0" smtClean="0"/>
          </a:p>
          <a:p>
            <a:r>
              <a:rPr lang="cs-CZ" dirty="0" smtClean="0"/>
              <a:t>Ti </a:t>
            </a:r>
            <a:r>
              <a:rPr lang="cs-CZ" dirty="0"/>
              <a:t>Dánové, kteří se zdržovali u Loiry, opětně napadli </a:t>
            </a:r>
            <a:r>
              <a:rPr lang="cs-CZ" dirty="0" err="1"/>
              <a:t>Tours</a:t>
            </a:r>
            <a:r>
              <a:rPr lang="cs-CZ" dirty="0"/>
              <a:t> a vyplenili všechna místa v okolí až po hrad </a:t>
            </a:r>
            <a:r>
              <a:rPr lang="cs-CZ" dirty="0" err="1"/>
              <a:t>Blois</a:t>
            </a:r>
            <a:r>
              <a:rPr lang="cs-CZ" dirty="0"/>
              <a:t>. Jiní loupili v celém </a:t>
            </a:r>
            <a:r>
              <a:rPr lang="cs-CZ" dirty="0" err="1"/>
              <a:t>Betuwe</a:t>
            </a:r>
            <a:r>
              <a:rPr lang="cs-CZ" dirty="0"/>
              <a:t> a na sousedních </a:t>
            </a:r>
            <a:r>
              <a:rPr lang="cs-CZ" dirty="0" smtClean="0"/>
              <a:t>místech. </a:t>
            </a:r>
            <a:r>
              <a:rPr lang="cs-CZ" dirty="0"/>
              <a:t>V říši tedy v té době operovalo několik skupin vikinských bojovníků, kteří tu dokázali přezimovat, aniž by je někdo napadal</a:t>
            </a:r>
          </a:p>
          <a:p>
            <a:endParaRPr lang="cs-CZ" dirty="0"/>
          </a:p>
        </p:txBody>
      </p:sp>
    </p:spTree>
    <p:extLst>
      <p:ext uri="{BB962C8B-B14F-4D97-AF65-F5344CB8AC3E}">
        <p14:creationId xmlns:p14="http://schemas.microsoft.com/office/powerpoint/2010/main" val="28456090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Zarážející je, že si i za takové situace karlovští králové klidně dál vyřizovali vzájemné účty. Karel bojoval proti Normanům na Loiře, když se dověděl, že na jeho území přišel Ludvík Němec; zanechal tedy obléhání Normanů a vytáhl mu s vojskem naproti, aby se s ním střetl v boji. </a:t>
            </a:r>
            <a:endParaRPr lang="cs-CZ" dirty="0" smtClean="0"/>
          </a:p>
          <a:p>
            <a:r>
              <a:rPr lang="cs-CZ" dirty="0" smtClean="0"/>
              <a:t>Ba </a:t>
            </a:r>
            <a:r>
              <a:rPr lang="cs-CZ" dirty="0"/>
              <a:t>dokonce vládcové potlačovali i snahy o lidovou obranu napadených území, aby z ní nevzešlo nebezpečí i pro ně. Různorodý prostý lid (</a:t>
            </a:r>
            <a:r>
              <a:rPr lang="cs-CZ" dirty="0" err="1"/>
              <a:t>vulgus</a:t>
            </a:r>
            <a:r>
              <a:rPr lang="cs-CZ" dirty="0"/>
              <a:t> </a:t>
            </a:r>
            <a:r>
              <a:rPr lang="cs-CZ" dirty="0" err="1"/>
              <a:t>promiscuum</a:t>
            </a:r>
            <a:r>
              <a:rPr lang="cs-CZ" dirty="0"/>
              <a:t>) mezi Seinou a Loirou se spojil k obraně proti Dánům, operujícím na Loiře. Účastníci tohoto „spiknutí“ (</a:t>
            </a:r>
            <a:r>
              <a:rPr lang="cs-CZ" dirty="0" err="1"/>
              <a:t>coniuratio</a:t>
            </a:r>
            <a:r>
              <a:rPr lang="cs-CZ" dirty="0"/>
              <a:t>) byli prý „od našich mocných snadno pobiti</a:t>
            </a:r>
          </a:p>
        </p:txBody>
      </p:sp>
    </p:spTree>
    <p:extLst>
      <p:ext uri="{BB962C8B-B14F-4D97-AF65-F5344CB8AC3E}">
        <p14:creationId xmlns:p14="http://schemas.microsoft.com/office/powerpoint/2010/main" val="27771345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a:t>Velmi kritický byl Z</a:t>
            </a:r>
            <a:r>
              <a:rPr lang="cs-CZ" dirty="0" smtClean="0"/>
              <a:t>ápadofranské </a:t>
            </a:r>
            <a:r>
              <a:rPr lang="cs-CZ" dirty="0"/>
              <a:t>království rok </a:t>
            </a:r>
            <a:r>
              <a:rPr lang="cs-CZ" dirty="0" smtClean="0"/>
              <a:t>866.</a:t>
            </a:r>
          </a:p>
          <a:p>
            <a:r>
              <a:rPr lang="cs-CZ" dirty="0" smtClean="0"/>
              <a:t>Hned </a:t>
            </a:r>
            <a:r>
              <a:rPr lang="cs-CZ" dirty="0"/>
              <a:t>na Nový rok se část Normanů, přezimujících na Loiře, vydala za kořistí. </a:t>
            </a:r>
            <a:r>
              <a:rPr lang="cs-CZ" dirty="0" smtClean="0"/>
              <a:t>Jiní </a:t>
            </a:r>
            <a:r>
              <a:rPr lang="cs-CZ" dirty="0"/>
              <a:t>se ovšem plavili po Seině až k hradu </a:t>
            </a:r>
            <a:r>
              <a:rPr lang="cs-CZ" dirty="0" err="1"/>
              <a:t>Melun</a:t>
            </a:r>
            <a:r>
              <a:rPr lang="cs-CZ" dirty="0"/>
              <a:t> a ke Karlovým posádkám, umístěným na obou březích. Vystoupili u té, která se jim zdála větší a silnější. Posádku zahnali bez boje a odpluli s loděmi obtíženými kořistí. </a:t>
            </a:r>
            <a:endParaRPr lang="cs-CZ" dirty="0" smtClean="0"/>
          </a:p>
          <a:p>
            <a:r>
              <a:rPr lang="cs-CZ" dirty="0" smtClean="0"/>
              <a:t>Nezbylo</a:t>
            </a:r>
            <a:r>
              <a:rPr lang="cs-CZ" dirty="0"/>
              <a:t>, než opět sáhnout k prostředkům nevojenského charakteru. Karel si musel od Normanů vykoupit mír za 4000 liber stříbra, a vyhlásil tedy ve svém království výběr daní, které by na tento obnos přispěly. Z daňové jednotky půdy (</a:t>
            </a:r>
            <a:r>
              <a:rPr lang="cs-CZ" dirty="0" err="1" smtClean="0"/>
              <a:t>mansus</a:t>
            </a:r>
            <a:r>
              <a:rPr lang="cs-CZ" dirty="0" smtClean="0"/>
              <a:t>) platili </a:t>
            </a:r>
            <a:r>
              <a:rPr lang="cs-CZ" dirty="0"/>
              <a:t>např. svobodní vlastníci šest denárů, závislé osoby tři denáry a nájemci cizí půdy jeden denár. Posléze se nadto z jednoho </a:t>
            </a:r>
            <a:r>
              <a:rPr lang="cs-CZ" dirty="0" err="1"/>
              <a:t>mansu</a:t>
            </a:r>
            <a:r>
              <a:rPr lang="cs-CZ" dirty="0"/>
              <a:t> od svobodných i závislých požadoval ještě další </a:t>
            </a:r>
            <a:r>
              <a:rPr lang="cs-CZ" dirty="0" smtClean="0"/>
              <a:t>denár. </a:t>
            </a:r>
            <a:r>
              <a:rPr lang="cs-CZ" dirty="0"/>
              <a:t>Z veškerého majetku obchodníků se platila desetina. Od daně nebyli osvobozeni ani kněží. Otroci, kteří od Normanů po uzavření tohoto míru uprchli, museli být vráceni nebo vykoupeni a za každého zabitého Normana musela být zaplacena požadovaná suma. </a:t>
            </a:r>
            <a:endParaRPr lang="cs-CZ" dirty="0" smtClean="0"/>
          </a:p>
          <a:p>
            <a:r>
              <a:rPr lang="cs-CZ" dirty="0" smtClean="0"/>
              <a:t>Karel Holý </a:t>
            </a:r>
            <a:r>
              <a:rPr lang="cs-CZ" dirty="0"/>
              <a:t>však, jak se zdá, nemínil natrvalo pouze platit. Ze všech mužů jeho království byli přijímáni odvedenci do vojska (</a:t>
            </a:r>
            <a:r>
              <a:rPr lang="cs-CZ" dirty="0" err="1"/>
              <a:t>heribanni</a:t>
            </a:r>
            <a:r>
              <a:rPr lang="cs-CZ" dirty="0"/>
              <a:t>) a opravovala se některá opevnění. </a:t>
            </a:r>
          </a:p>
        </p:txBody>
      </p:sp>
    </p:spTree>
    <p:extLst>
      <p:ext uri="{BB962C8B-B14F-4D97-AF65-F5344CB8AC3E}">
        <p14:creationId xmlns:p14="http://schemas.microsoft.com/office/powerpoint/2010/main" val="15669989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Nezbylo, než opět sáhnout k prostředkům nevojenského charakteru. Karel si musel od Normanů vykoupit mír za 4000 liber stříbra, a vyhlásil tedy ve svém království výběr daní, které by na tento obnos přispěly. Z daňové jednotky půdy (</a:t>
            </a:r>
            <a:r>
              <a:rPr lang="cs-CZ" dirty="0" err="1"/>
              <a:t>mansus</a:t>
            </a:r>
            <a:r>
              <a:rPr lang="cs-CZ" dirty="0"/>
              <a:t>) platili např. svobodní vlastníci šest denárů, závislé osoby tři denáry a nájemci cizí půdy jeden denár. </a:t>
            </a:r>
            <a:r>
              <a:rPr lang="cs-CZ" dirty="0" smtClean="0"/>
              <a:t>Z </a:t>
            </a:r>
            <a:r>
              <a:rPr lang="cs-CZ" dirty="0"/>
              <a:t>veškerého majetku obchodníků se platila desetina. Od daně nebyli osvobozeni ani kněží. Otroci, kteří od Normanů po uzavření tohoto míru uprchli, museli být vráceni nebo vykoupeni a za každého zabitého Normana musela být zaplacena požadovaná suma. </a:t>
            </a:r>
          </a:p>
          <a:p>
            <a:r>
              <a:rPr lang="cs-CZ" dirty="0"/>
              <a:t>Karel Holý však, jak se zdá, nemínil natrvalo pouze platit. Ze všech mužů jeho království byli přijímáni odvedenci do vojska (</a:t>
            </a:r>
            <a:r>
              <a:rPr lang="cs-CZ" dirty="0" err="1"/>
              <a:t>heribanni</a:t>
            </a:r>
            <a:r>
              <a:rPr lang="cs-CZ" dirty="0"/>
              <a:t>) a opravovala se některá opevnění. </a:t>
            </a:r>
          </a:p>
          <a:p>
            <a:endParaRPr lang="cs-CZ" dirty="0"/>
          </a:p>
        </p:txBody>
      </p:sp>
    </p:spTree>
    <p:extLst>
      <p:ext uri="{BB962C8B-B14F-4D97-AF65-F5344CB8AC3E}">
        <p14:creationId xmlns:p14="http://schemas.microsoft.com/office/powerpoint/2010/main" val="24207559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Po smrti Karla </a:t>
            </a:r>
            <a:r>
              <a:rPr lang="cs-CZ" dirty="0" smtClean="0"/>
              <a:t>Velikého </a:t>
            </a:r>
            <a:r>
              <a:rPr lang="cs-CZ" dirty="0"/>
              <a:t>a před rokem 868 vystavěli Frankové nové opevnění jen kolem ostrovního kláštera v </a:t>
            </a:r>
            <a:r>
              <a:rPr lang="cs-CZ" dirty="0" err="1"/>
              <a:t>Noirmoutier</a:t>
            </a:r>
            <a:r>
              <a:rPr lang="cs-CZ" dirty="0"/>
              <a:t> v ústí Loiry, který měl velmi výhodnou strategickou pozici, a snad také kolem opatství </a:t>
            </a:r>
            <a:r>
              <a:rPr lang="cs-CZ" dirty="0" err="1"/>
              <a:t>Landévennec</a:t>
            </a:r>
            <a:r>
              <a:rPr lang="cs-CZ" dirty="0"/>
              <a:t> v </a:t>
            </a:r>
            <a:r>
              <a:rPr lang="cs-CZ" dirty="0" smtClean="0"/>
              <a:t>Bretani.</a:t>
            </a:r>
            <a:endParaRPr lang="cs-CZ" dirty="0"/>
          </a:p>
        </p:txBody>
      </p:sp>
    </p:spTree>
    <p:extLst>
      <p:ext uri="{BB962C8B-B14F-4D97-AF65-F5344CB8AC3E}">
        <p14:creationId xmlns:p14="http://schemas.microsoft.com/office/powerpoint/2010/main" val="33099059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Análisté</a:t>
            </a:r>
            <a:r>
              <a:rPr lang="cs-CZ" dirty="0"/>
              <a:t>, jejichž zprávy máme k dispozici, dění bohužel zpravidla nekomentují, pouze zaznamenávají. Lze však říci, že máloco by působilo dramatičtěji, nežli takový suchý výčet faktů: Normani, muslimové, Maďaři, Slované, domácí rozbroje, placení výkupného, ekonomické oslabování. </a:t>
            </a:r>
          </a:p>
        </p:txBody>
      </p:sp>
    </p:spTree>
    <p:extLst>
      <p:ext uri="{BB962C8B-B14F-4D97-AF65-F5344CB8AC3E}">
        <p14:creationId xmlns:p14="http://schemas.microsoft.com/office/powerpoint/2010/main" val="219251368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r. 881 vyplenili Normané </a:t>
            </a:r>
            <a:r>
              <a:rPr lang="cs-CZ" dirty="0"/>
              <a:t>řadu měst (</a:t>
            </a:r>
            <a:r>
              <a:rPr lang="cs-CZ" dirty="0" err="1"/>
              <a:t>Nimwegen</a:t>
            </a:r>
            <a:r>
              <a:rPr lang="cs-CZ" dirty="0"/>
              <a:t>, </a:t>
            </a:r>
            <a:r>
              <a:rPr lang="cs-CZ" dirty="0" err="1"/>
              <a:t>Arras</a:t>
            </a:r>
            <a:r>
              <a:rPr lang="cs-CZ" dirty="0"/>
              <a:t>, </a:t>
            </a:r>
            <a:r>
              <a:rPr lang="cs-CZ" dirty="0" err="1"/>
              <a:t>Cambrai</a:t>
            </a:r>
            <a:r>
              <a:rPr lang="cs-CZ" dirty="0"/>
              <a:t>, Maastricht, </a:t>
            </a:r>
            <a:r>
              <a:rPr lang="cs-CZ" dirty="0" err="1"/>
              <a:t>Tongern</a:t>
            </a:r>
            <a:r>
              <a:rPr lang="cs-CZ" dirty="0"/>
              <a:t>, Amiens), významné kláštery a jiná místa. Mladý král Ludvík III. (879–882) proti nim vytáhl k </a:t>
            </a:r>
            <a:r>
              <a:rPr lang="cs-CZ" dirty="0" err="1"/>
              <a:t>Nimwegen</a:t>
            </a:r>
            <a:r>
              <a:rPr lang="cs-CZ" dirty="0"/>
              <a:t> na řece </a:t>
            </a:r>
            <a:r>
              <a:rPr lang="cs-CZ" dirty="0" err="1"/>
              <a:t>Waal</a:t>
            </a:r>
            <a:r>
              <a:rPr lang="cs-CZ" dirty="0"/>
              <a:t>, kde tábořili v královském paláci, ale za slib, že odejdou, od obléhání upustil. Oni však palác vypálili a přesunuli se pouze na řeku Rýn. </a:t>
            </a:r>
            <a:endParaRPr lang="cs-CZ" dirty="0" smtClean="0"/>
          </a:p>
          <a:p>
            <a:r>
              <a:rPr lang="cs-CZ" dirty="0" smtClean="0"/>
              <a:t>Podruhé </a:t>
            </a:r>
            <a:r>
              <a:rPr lang="cs-CZ" dirty="0"/>
              <a:t>proti nim v témž roce táhl Ludvík k </a:t>
            </a:r>
            <a:r>
              <a:rPr lang="cs-CZ" dirty="0" err="1"/>
              <a:t>Lavier</a:t>
            </a:r>
            <a:r>
              <a:rPr lang="cs-CZ" dirty="0"/>
              <a:t> na </a:t>
            </a:r>
            <a:r>
              <a:rPr lang="cs-CZ" dirty="0" err="1"/>
              <a:t>Sommě</a:t>
            </a:r>
            <a:r>
              <a:rPr lang="cs-CZ" dirty="0"/>
              <a:t> a u vesnice </a:t>
            </a:r>
            <a:r>
              <a:rPr lang="cs-CZ" dirty="0" err="1"/>
              <a:t>Soucout</a:t>
            </a:r>
            <a:r>
              <a:rPr lang="cs-CZ" dirty="0"/>
              <a:t> s nimi svedl úspěšnou bitvu, o které byla dokonce složena píseň. </a:t>
            </a:r>
            <a:endParaRPr lang="cs-CZ" dirty="0" smtClean="0"/>
          </a:p>
        </p:txBody>
      </p:sp>
    </p:spTree>
    <p:extLst>
      <p:ext uri="{BB962C8B-B14F-4D97-AF65-F5344CB8AC3E}">
        <p14:creationId xmlns:p14="http://schemas.microsoft.com/office/powerpoint/2010/main" val="275470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339181"/>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401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89673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Zanedlouho se ovšem Vikingové do Ludvíkova království, které plenili už od roku 879, vrátili. Za jejich druhého útoku lehla popelem města Kolín a Bonn v Porýní spolu s přiléhajícími pevnostmi, kterými byly </a:t>
            </a:r>
            <a:r>
              <a:rPr lang="cs-CZ" dirty="0" err="1"/>
              <a:t>Zülpich</a:t>
            </a:r>
            <a:r>
              <a:rPr lang="cs-CZ" dirty="0"/>
              <a:t>, </a:t>
            </a:r>
            <a:r>
              <a:rPr lang="cs-CZ" dirty="0" err="1"/>
              <a:t>Jülich</a:t>
            </a:r>
            <a:r>
              <a:rPr lang="cs-CZ" dirty="0"/>
              <a:t> a </a:t>
            </a:r>
            <a:r>
              <a:rPr lang="cs-CZ" dirty="0" err="1"/>
              <a:t>Neuss</a:t>
            </a:r>
            <a:r>
              <a:rPr lang="cs-CZ" dirty="0"/>
              <a:t>. Poté vypálili známý královský palác v Cáchách, v jehož královské kapli si zřídili stáj pro koně, a některé kláštery, mezi nimi i </a:t>
            </a:r>
            <a:r>
              <a:rPr lang="cs-CZ" dirty="0" err="1"/>
              <a:t>prümský</a:t>
            </a:r>
            <a:r>
              <a:rPr lang="cs-CZ" dirty="0"/>
              <a:t>. Vikinská aktivita na území rozdělené franské říše vrcholila. </a:t>
            </a:r>
          </a:p>
          <a:p>
            <a:endParaRPr lang="cs-CZ" dirty="0"/>
          </a:p>
        </p:txBody>
      </p:sp>
    </p:spTree>
    <p:extLst>
      <p:ext uri="{BB962C8B-B14F-4D97-AF65-F5344CB8AC3E}">
        <p14:creationId xmlns:p14="http://schemas.microsoft.com/office/powerpoint/2010/main" val="185253860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 Ludvík III. proti nim vytáhl s vojáky, „které momentálně mohl sehnat“, a na radu svých rádců vystavěl dřevěnou pevnost na místě zvaném </a:t>
            </a:r>
            <a:r>
              <a:rPr lang="cs-CZ" dirty="0" err="1"/>
              <a:t>Etrun</a:t>
            </a:r>
            <a:r>
              <a:rPr lang="cs-CZ" dirty="0"/>
              <a:t> na Šeldě</a:t>
            </a:r>
            <a:r>
              <a:rPr lang="cs-CZ" dirty="0" smtClean="0"/>
              <a:t>. </a:t>
            </a:r>
            <a:r>
              <a:rPr lang="cs-CZ" dirty="0"/>
              <a:t>Z análů se ovšem také dovídáme, že Ludvík neměl, komu by ochranu nové pevnosti na Šeldě </a:t>
            </a:r>
            <a:r>
              <a:rPr lang="cs-CZ" dirty="0" smtClean="0"/>
              <a:t>svěřil.</a:t>
            </a:r>
          </a:p>
          <a:p>
            <a:r>
              <a:rPr lang="cs-CZ" dirty="0" smtClean="0"/>
              <a:t> </a:t>
            </a:r>
            <a:r>
              <a:rPr lang="cs-CZ" dirty="0"/>
              <a:t>I dobrá péče o obranu území </a:t>
            </a:r>
            <a:r>
              <a:rPr lang="cs-CZ" dirty="0" smtClean="0"/>
              <a:t>ztroskotávala </a:t>
            </a:r>
            <a:r>
              <a:rPr lang="cs-CZ" dirty="0"/>
              <a:t>na tom, že království nemělo větší stálou armádu</a:t>
            </a:r>
            <a:r>
              <a:rPr lang="cs-CZ" dirty="0" smtClean="0"/>
              <a:t>. </a:t>
            </a:r>
            <a:r>
              <a:rPr lang="cs-CZ" dirty="0"/>
              <a:t>Boje o moc, systém vojenství, kdy králové stavěli armády pomocí svých vazalů a neměli k dispozici okamžitě pohotové a silné stálé vojsko, nedostatek královských, tedy státních prostředků na vlastní armádu a na výstavbu opevnění, byly jedněmi z důležitých důvodů, proč se „vikinská éra“ na území říše tak úspěšně rozvíjela</a:t>
            </a:r>
          </a:p>
        </p:txBody>
      </p:sp>
    </p:spTree>
    <p:extLst>
      <p:ext uri="{BB962C8B-B14F-4D97-AF65-F5344CB8AC3E}">
        <p14:creationId xmlns:p14="http://schemas.microsoft.com/office/powerpoint/2010/main" val="30218089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této situaci různá poselstva přicházela za Karlem Tlustým (císařem říše římské od roku 881), který se v té době zdržoval v Itálii, a žádala ho, aby se spěšně vrátil a přispěl na pomoc říši, „spějící k zániku, která se bez své hlavy stala hříčkou nepřátel“ (</a:t>
            </a:r>
            <a:r>
              <a:rPr lang="cs-CZ" dirty="0" err="1"/>
              <a:t>ut</a:t>
            </a:r>
            <a:r>
              <a:rPr lang="cs-CZ" dirty="0"/>
              <a:t>… </a:t>
            </a:r>
            <a:r>
              <a:rPr lang="cs-CZ" dirty="0" err="1"/>
              <a:t>festinaret</a:t>
            </a:r>
            <a:r>
              <a:rPr lang="cs-CZ" dirty="0"/>
              <a:t> et </a:t>
            </a:r>
            <a:r>
              <a:rPr lang="cs-CZ" dirty="0" err="1"/>
              <a:t>periclitanti</a:t>
            </a:r>
            <a:r>
              <a:rPr lang="cs-CZ" dirty="0"/>
              <a:t> </a:t>
            </a:r>
            <a:r>
              <a:rPr lang="cs-CZ" dirty="0" err="1"/>
              <a:t>imperio</a:t>
            </a:r>
            <a:r>
              <a:rPr lang="cs-CZ" dirty="0"/>
              <a:t> </a:t>
            </a:r>
            <a:r>
              <a:rPr lang="cs-CZ" dirty="0" err="1"/>
              <a:t>succurreret</a:t>
            </a:r>
            <a:r>
              <a:rPr lang="cs-CZ" dirty="0"/>
              <a:t>, </a:t>
            </a:r>
            <a:r>
              <a:rPr lang="cs-CZ" dirty="0" err="1"/>
              <a:t>quod</a:t>
            </a:r>
            <a:r>
              <a:rPr lang="cs-CZ" dirty="0"/>
              <a:t> </a:t>
            </a:r>
            <a:r>
              <a:rPr lang="cs-CZ" dirty="0" err="1"/>
              <a:t>capite</a:t>
            </a:r>
            <a:r>
              <a:rPr lang="cs-CZ" dirty="0"/>
              <a:t> </a:t>
            </a:r>
            <a:r>
              <a:rPr lang="cs-CZ" dirty="0" err="1"/>
              <a:t>amisso</a:t>
            </a:r>
            <a:r>
              <a:rPr lang="cs-CZ" dirty="0"/>
              <a:t> </a:t>
            </a:r>
            <a:r>
              <a:rPr lang="cs-CZ" dirty="0" err="1"/>
              <a:t>ludibrio</a:t>
            </a:r>
            <a:r>
              <a:rPr lang="cs-CZ" dirty="0"/>
              <a:t> </a:t>
            </a:r>
            <a:r>
              <a:rPr lang="cs-CZ" dirty="0" err="1"/>
              <a:t>hostibus</a:t>
            </a:r>
            <a:r>
              <a:rPr lang="cs-CZ" dirty="0"/>
              <a:t> </a:t>
            </a:r>
            <a:r>
              <a:rPr lang="cs-CZ" dirty="0" err="1"/>
              <a:t>erat</a:t>
            </a:r>
            <a:r>
              <a:rPr lang="cs-CZ" dirty="0" smtClean="0"/>
              <a:t>.) </a:t>
            </a:r>
            <a:r>
              <a:rPr lang="cs-CZ" dirty="0"/>
              <a:t>Císař tohoto volání </a:t>
            </a:r>
            <a:r>
              <a:rPr lang="cs-CZ" dirty="0" smtClean="0"/>
              <a:t>uposlechl.</a:t>
            </a:r>
            <a:endParaRPr lang="cs-CZ" dirty="0"/>
          </a:p>
        </p:txBody>
      </p:sp>
    </p:spTree>
    <p:extLst>
      <p:ext uri="{BB962C8B-B14F-4D97-AF65-F5344CB8AC3E}">
        <p14:creationId xmlns:p14="http://schemas.microsoft.com/office/powerpoint/2010/main" val="25103258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Společně potom vytáhli Frankové</a:t>
            </a:r>
            <a:r>
              <a:rPr lang="cs-CZ" dirty="0" smtClean="0"/>
              <a:t>, </a:t>
            </a:r>
            <a:r>
              <a:rPr lang="cs-CZ" dirty="0"/>
              <a:t>Bavoři, Alamani, Durynkové a Sasové i italští Langobardi. Normany oblehli v jejich pevnosti </a:t>
            </a:r>
            <a:r>
              <a:rPr lang="cs-CZ" dirty="0" err="1"/>
              <a:t>Alsloo</a:t>
            </a:r>
            <a:r>
              <a:rPr lang="cs-CZ" dirty="0"/>
              <a:t>, kde jim veleli </a:t>
            </a:r>
            <a:r>
              <a:rPr lang="cs-CZ" dirty="0" err="1"/>
              <a:t>Godefrid</a:t>
            </a:r>
            <a:r>
              <a:rPr lang="cs-CZ" dirty="0"/>
              <a:t> a </a:t>
            </a:r>
            <a:r>
              <a:rPr lang="cs-CZ" dirty="0" err="1" smtClean="0"/>
              <a:t>Sigifrid</a:t>
            </a:r>
            <a:r>
              <a:rPr lang="cs-CZ" dirty="0"/>
              <a:t>. Když už mělo být opevnění dobyto, jeden z císařových rádců, biskup </a:t>
            </a:r>
            <a:r>
              <a:rPr lang="cs-CZ" dirty="0" err="1"/>
              <a:t>Liutart</a:t>
            </a:r>
            <a:r>
              <a:rPr lang="cs-CZ" dirty="0"/>
              <a:t> a s ním hrabě </a:t>
            </a:r>
            <a:r>
              <a:rPr lang="cs-CZ" dirty="0" err="1"/>
              <a:t>Wigbert</a:t>
            </a:r>
            <a:r>
              <a:rPr lang="cs-CZ" dirty="0"/>
              <a:t> přišli k císaři, aby mu poradili. </a:t>
            </a:r>
            <a:r>
              <a:rPr lang="cs-CZ" dirty="0" err="1"/>
              <a:t>Liutart</a:t>
            </a:r>
            <a:r>
              <a:rPr lang="cs-CZ" dirty="0"/>
              <a:t> byl prý podplacen penězi Normanů a navzdory ostatním rádcům císaře přesvědčil, aby pevnost nedobýval, a představil mu také velitele </a:t>
            </a:r>
            <a:r>
              <a:rPr lang="cs-CZ" dirty="0" err="1"/>
              <a:t>Godefrida</a:t>
            </a:r>
            <a:r>
              <a:rPr lang="cs-CZ" dirty="0"/>
              <a:t>. O</a:t>
            </a:r>
            <a:r>
              <a:rPr lang="cs-CZ" dirty="0" smtClean="0"/>
              <a:t>bě </a:t>
            </a:r>
            <a:r>
              <a:rPr lang="cs-CZ" dirty="0"/>
              <a:t>strany si vyměnily rukojmí a uzavřely mír</a:t>
            </a:r>
            <a:r>
              <a:rPr lang="cs-CZ" dirty="0" smtClean="0"/>
              <a:t>.</a:t>
            </a:r>
          </a:p>
        </p:txBody>
      </p:sp>
    </p:spTree>
    <p:extLst>
      <p:ext uri="{BB962C8B-B14F-4D97-AF65-F5344CB8AC3E}">
        <p14:creationId xmlns:p14="http://schemas.microsoft.com/office/powerpoint/2010/main" val="6681405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Normani pověsili podle svého zvyku ve výši štít, který měl být znamením míru, a otevřeli brány pevnosti. </a:t>
            </a:r>
          </a:p>
          <a:p>
            <a:r>
              <a:rPr lang="cs-CZ" dirty="0"/>
              <a:t>Frankové vstoupili dovnitř. Někteří za obchodem, jiní aby z vojenského hlediska posoudili podmínky tohoto místa. Normani ale sundali štít míru, uzavřeli brány a všechny císařovy muže, kteří byli uvnitř, buď pobili, nebo spoutali železnými řetězy a zadrželi je kvůli výkupnému. </a:t>
            </a:r>
          </a:p>
          <a:p>
            <a:endParaRPr lang="cs-CZ" dirty="0"/>
          </a:p>
        </p:txBody>
      </p:sp>
    </p:spTree>
    <p:extLst>
      <p:ext uri="{BB962C8B-B14F-4D97-AF65-F5344CB8AC3E}">
        <p14:creationId xmlns:p14="http://schemas.microsoft.com/office/powerpoint/2010/main" val="12735667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Částku, kterou císař Normanům zaplatil a která nebyla v rámci vikinské éry zdaleka první, můžeme porovnat s poplatky, které východořímská říše v 5. století odváděla Hunům. </a:t>
            </a:r>
            <a:endParaRPr lang="cs-CZ" dirty="0" smtClean="0"/>
          </a:p>
          <a:p>
            <a:r>
              <a:rPr lang="cs-CZ" dirty="0" smtClean="0"/>
              <a:t>Nejvyšší </a:t>
            </a:r>
            <a:r>
              <a:rPr lang="cs-CZ" dirty="0"/>
              <a:t>byly tyto poplatky po roce 447. Historik </a:t>
            </a:r>
            <a:r>
              <a:rPr lang="cs-CZ" dirty="0" err="1"/>
              <a:t>Priskos</a:t>
            </a:r>
            <a:r>
              <a:rPr lang="cs-CZ" dirty="0"/>
              <a:t> píše, jak kvůli nim byla zrušen všechna daňová privilegia, a mnozí bohatí lidé spáchali dokonce ze zoufalství sebevraždu. </a:t>
            </a:r>
            <a:r>
              <a:rPr lang="cs-CZ" dirty="0" err="1"/>
              <a:t>Východořímané</a:t>
            </a:r>
            <a:r>
              <a:rPr lang="cs-CZ" dirty="0"/>
              <a:t> měli tenkráte odvést jednorázovou sumu 6000 solidů a každoročně odvádět 2100 liber zlata.493 Z jedné zlaté libry se razilo 72 solidů, šlo tedy ročně o více než 151 000 těchto zlatých mincí. Jednorázově tedy císař Karel Tlustý zaplatil Vikingům opravdu </a:t>
            </a:r>
            <a:r>
              <a:rPr lang="cs-CZ" dirty="0" smtClean="0"/>
              <a:t>hodně.</a:t>
            </a:r>
            <a:endParaRPr lang="cs-CZ" dirty="0"/>
          </a:p>
        </p:txBody>
      </p:sp>
    </p:spTree>
    <p:extLst>
      <p:ext uri="{BB962C8B-B14F-4D97-AF65-F5344CB8AC3E}">
        <p14:creationId xmlns:p14="http://schemas.microsoft.com/office/powerpoint/2010/main" val="35929034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Okolo Normanů </a:t>
            </a:r>
            <a:r>
              <a:rPr lang="cs-CZ" dirty="0" smtClean="0"/>
              <a:t>se </a:t>
            </a:r>
            <a:r>
              <a:rPr lang="cs-CZ" dirty="0"/>
              <a:t>soustřeďovaly různé hrdinské </a:t>
            </a:r>
            <a:r>
              <a:rPr lang="cs-CZ" dirty="0" smtClean="0"/>
              <a:t>historky. </a:t>
            </a:r>
            <a:r>
              <a:rPr lang="cs-CZ" dirty="0"/>
              <a:t>Jednu z nich vypráví kronikář Regino z </a:t>
            </a:r>
            <a:r>
              <a:rPr lang="cs-CZ" dirty="0" err="1"/>
              <a:t>Prümu</a:t>
            </a:r>
            <a:r>
              <a:rPr lang="cs-CZ" dirty="0"/>
              <a:t> a týká se bretaňského vladaře </a:t>
            </a:r>
            <a:r>
              <a:rPr lang="cs-CZ" dirty="0" err="1"/>
              <a:t>Salomona</a:t>
            </a:r>
            <a:r>
              <a:rPr lang="cs-CZ" dirty="0"/>
              <a:t> a dalšího zdejšího velmože </a:t>
            </a:r>
            <a:r>
              <a:rPr lang="cs-CZ" dirty="0" err="1"/>
              <a:t>Vurfanda</a:t>
            </a:r>
            <a:r>
              <a:rPr lang="cs-CZ" dirty="0"/>
              <a:t>: Když </a:t>
            </a:r>
            <a:r>
              <a:rPr lang="cs-CZ" dirty="0" err="1"/>
              <a:t>Salomon</a:t>
            </a:r>
            <a:r>
              <a:rPr lang="cs-CZ" dirty="0"/>
              <a:t>, který chtěl ochránit proti Normanům hranice svého území, již dlouho obléhal normanské lodi a mezi vojskem se hovořilo o tom, jak jsou tito nepřátelé stateční, </a:t>
            </a:r>
            <a:r>
              <a:rPr lang="cs-CZ" dirty="0" err="1"/>
              <a:t>Vurfand</a:t>
            </a:r>
            <a:r>
              <a:rPr lang="cs-CZ" dirty="0"/>
              <a:t> řekl, že když ostatní bretaňské vojsko odtáhne, on jenom se svými lidmi tam zůstane a tři dny se proti Normanům dokáže udržet. </a:t>
            </a:r>
            <a:r>
              <a:rPr lang="cs-CZ" dirty="0" smtClean="0"/>
              <a:t>Když </a:t>
            </a:r>
            <a:r>
              <a:rPr lang="cs-CZ" dirty="0"/>
              <a:t>tam opravdu dorazil, ba dokonce řeku přešel, a oni viděli jeho odvahu, nezaútočili na něho a nechali jej, aby se i svými průvodci vrátil </a:t>
            </a:r>
            <a:r>
              <a:rPr lang="cs-CZ" dirty="0" smtClean="0"/>
              <a:t>zpět.</a:t>
            </a:r>
          </a:p>
          <a:p>
            <a:r>
              <a:rPr lang="cs-CZ" dirty="0" smtClean="0"/>
              <a:t> Normani </a:t>
            </a:r>
            <a:r>
              <a:rPr lang="cs-CZ" dirty="0"/>
              <a:t>se však v zemi chovali skutečně barbarsky, a většinou už vůbec ne rytířsky. Na všech prostranstvích prý byly mrtvoly kněží, vznešených i prostých laiků, žen, dětí i kojenců. Nebylo prý cesty nebo místa, kde by neleželi mrtví. (Non </a:t>
            </a:r>
            <a:r>
              <a:rPr lang="cs-CZ" dirty="0" err="1"/>
              <a:t>enim</a:t>
            </a:r>
            <a:r>
              <a:rPr lang="cs-CZ" dirty="0"/>
              <a:t> </a:t>
            </a:r>
            <a:r>
              <a:rPr lang="cs-CZ" dirty="0" err="1"/>
              <a:t>erat</a:t>
            </a:r>
            <a:r>
              <a:rPr lang="cs-CZ" dirty="0"/>
              <a:t> via vel </a:t>
            </a:r>
            <a:r>
              <a:rPr lang="cs-CZ" dirty="0" err="1"/>
              <a:t>locus</a:t>
            </a:r>
            <a:r>
              <a:rPr lang="cs-CZ" dirty="0"/>
              <a:t>, quo ne </a:t>
            </a:r>
            <a:r>
              <a:rPr lang="cs-CZ" dirty="0" err="1"/>
              <a:t>iacerent</a:t>
            </a:r>
            <a:r>
              <a:rPr lang="cs-CZ" dirty="0"/>
              <a:t> </a:t>
            </a:r>
            <a:r>
              <a:rPr lang="cs-CZ" dirty="0" err="1"/>
              <a:t>mortui</a:t>
            </a:r>
            <a:endParaRPr lang="cs-CZ" dirty="0"/>
          </a:p>
        </p:txBody>
      </p:sp>
    </p:spTree>
    <p:extLst>
      <p:ext uri="{BB962C8B-B14F-4D97-AF65-F5344CB8AC3E}">
        <p14:creationId xmlns:p14="http://schemas.microsoft.com/office/powerpoint/2010/main" val="40369711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Přibývá opevněných </a:t>
            </a:r>
            <a:r>
              <a:rPr lang="cs-CZ" smtClean="0"/>
              <a:t>normanských sídel</a:t>
            </a:r>
            <a:endParaRPr lang="cs-CZ" dirty="0"/>
          </a:p>
        </p:txBody>
      </p:sp>
      <p:sp>
        <p:nvSpPr>
          <p:cNvPr id="3" name="Zástupný symbol pro obsah 2"/>
          <p:cNvSpPr>
            <a:spLocks noGrp="1"/>
          </p:cNvSpPr>
          <p:nvPr>
            <p:ph idx="1"/>
          </p:nvPr>
        </p:nvSpPr>
        <p:spPr/>
        <p:txBody>
          <a:bodyPr>
            <a:normAutofit fontScale="92500"/>
          </a:bodyPr>
          <a:lstStyle/>
          <a:p>
            <a:r>
              <a:rPr lang="cs-CZ" dirty="0"/>
              <a:t>V červenci roku 885 se Normani uchýlili do Rouenu, který si začali opevňovat. </a:t>
            </a:r>
            <a:endParaRPr lang="cs-CZ" dirty="0" smtClean="0"/>
          </a:p>
          <a:p>
            <a:r>
              <a:rPr lang="cs-CZ" dirty="0" smtClean="0"/>
              <a:t>Z </a:t>
            </a:r>
            <a:r>
              <a:rPr lang="cs-CZ" dirty="0" err="1"/>
              <a:t>Neustrie</a:t>
            </a:r>
            <a:r>
              <a:rPr lang="cs-CZ" dirty="0"/>
              <a:t> a Burgundska bylo sebráno vojsko, které s nimi však opět nic nepořídilo. </a:t>
            </a:r>
            <a:r>
              <a:rPr lang="cs-CZ" dirty="0" smtClean="0"/>
              <a:t>Paříž </a:t>
            </a:r>
            <a:r>
              <a:rPr lang="cs-CZ" dirty="0"/>
              <a:t>v té době opevňoval tamější biskup a zároveň </a:t>
            </a:r>
            <a:r>
              <a:rPr lang="cs-CZ" dirty="0" err="1"/>
              <a:t>arcikancléř</a:t>
            </a:r>
            <a:r>
              <a:rPr lang="cs-CZ" dirty="0"/>
              <a:t> říše </a:t>
            </a:r>
            <a:r>
              <a:rPr lang="cs-CZ" dirty="0" err="1"/>
              <a:t>Gauzlin</a:t>
            </a:r>
            <a:r>
              <a:rPr lang="cs-CZ" dirty="0"/>
              <a:t> a pařížský hrabě </a:t>
            </a:r>
            <a:r>
              <a:rPr lang="cs-CZ" dirty="0" smtClean="0"/>
              <a:t>Odo.</a:t>
            </a:r>
          </a:p>
          <a:p>
            <a:r>
              <a:rPr lang="cs-CZ" dirty="0" smtClean="0"/>
              <a:t>Jeho </a:t>
            </a:r>
            <a:r>
              <a:rPr lang="cs-CZ" dirty="0"/>
              <a:t>úspěchům byla věnována </a:t>
            </a:r>
            <a:r>
              <a:rPr lang="cs-CZ" dirty="0" smtClean="0"/>
              <a:t>báseň </a:t>
            </a:r>
            <a:r>
              <a:rPr lang="cs-CZ" dirty="0"/>
              <a:t>„De </a:t>
            </a:r>
            <a:r>
              <a:rPr lang="cs-CZ" dirty="0" err="1"/>
              <a:t>bellis</a:t>
            </a:r>
            <a:r>
              <a:rPr lang="cs-CZ" dirty="0"/>
              <a:t> </a:t>
            </a:r>
            <a:r>
              <a:rPr lang="cs-CZ" dirty="0" err="1"/>
              <a:t>Parisiacae</a:t>
            </a:r>
            <a:r>
              <a:rPr lang="cs-CZ" dirty="0"/>
              <a:t> </a:t>
            </a:r>
            <a:r>
              <a:rPr lang="cs-CZ" dirty="0" err="1"/>
              <a:t>urbis</a:t>
            </a:r>
            <a:r>
              <a:rPr lang="cs-CZ" dirty="0"/>
              <a:t>“. </a:t>
            </a:r>
            <a:endParaRPr lang="cs-CZ" dirty="0" smtClean="0"/>
          </a:p>
          <a:p>
            <a:r>
              <a:rPr lang="cs-CZ" dirty="0" smtClean="0"/>
              <a:t>Hrad </a:t>
            </a:r>
            <a:r>
              <a:rPr lang="cs-CZ" dirty="0"/>
              <a:t>na řece </a:t>
            </a:r>
            <a:r>
              <a:rPr lang="cs-CZ" dirty="0" err="1" smtClean="0"/>
              <a:t>Oise</a:t>
            </a:r>
            <a:r>
              <a:rPr lang="cs-CZ" dirty="0" smtClean="0"/>
              <a:t>, a poté začínají dobývat Paříž</a:t>
            </a:r>
            <a:endParaRPr lang="cs-CZ" dirty="0"/>
          </a:p>
        </p:txBody>
      </p:sp>
    </p:spTree>
    <p:extLst>
      <p:ext uri="{BB962C8B-B14F-4D97-AF65-F5344CB8AC3E}">
        <p14:creationId xmlns:p14="http://schemas.microsoft.com/office/powerpoint/2010/main" val="1547461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Roku 887 prý Normani kraje, kde se zdržovali, přeměnili v pustinu</a:t>
            </a:r>
            <a:r>
              <a:rPr lang="cs-CZ" dirty="0" smtClean="0"/>
              <a:t>.</a:t>
            </a:r>
          </a:p>
          <a:p>
            <a:r>
              <a:rPr lang="cs-CZ" dirty="0" smtClean="0"/>
              <a:t> Události </a:t>
            </a:r>
            <a:r>
              <a:rPr lang="cs-CZ" dirty="0"/>
              <a:t>konečně vedly alespoň k nějakému radikálnímu </a:t>
            </a:r>
            <a:r>
              <a:rPr lang="cs-CZ" dirty="0" smtClean="0"/>
              <a:t>řešení; </a:t>
            </a:r>
            <a:r>
              <a:rPr lang="cs-CZ" dirty="0"/>
              <a:t>velmoži se vzbouřili proti panovníkovi, </a:t>
            </a:r>
            <a:r>
              <a:rPr lang="cs-CZ" dirty="0" smtClean="0"/>
              <a:t>vyhnali </a:t>
            </a:r>
            <a:r>
              <a:rPr lang="cs-CZ" dirty="0"/>
              <a:t>Karla Tlustého z království a na východofranský trůn dosadili roku 887 Arnulfa </a:t>
            </a:r>
            <a:r>
              <a:rPr lang="cs-CZ" dirty="0" smtClean="0"/>
              <a:t>Korutanského. </a:t>
            </a:r>
          </a:p>
          <a:p>
            <a:r>
              <a:rPr lang="cs-CZ" dirty="0" smtClean="0"/>
              <a:t>Jiní </a:t>
            </a:r>
            <a:r>
              <a:rPr lang="cs-CZ" dirty="0"/>
              <a:t>Frankové, zejména z Burgundska, chtěli mít ovšem králem </a:t>
            </a:r>
            <a:r>
              <a:rPr lang="cs-CZ" dirty="0" err="1"/>
              <a:t>Widona</a:t>
            </a:r>
            <a:r>
              <a:rPr lang="cs-CZ" dirty="0"/>
              <a:t> ze </a:t>
            </a:r>
            <a:r>
              <a:rPr lang="cs-CZ" dirty="0" err="1"/>
              <a:t>Spoleta</a:t>
            </a:r>
            <a:r>
              <a:rPr lang="cs-CZ" dirty="0"/>
              <a:t>, </a:t>
            </a:r>
            <a:r>
              <a:rPr lang="cs-CZ" dirty="0" smtClean="0"/>
              <a:t>jiní </a:t>
            </a:r>
            <a:r>
              <a:rPr lang="cs-CZ" dirty="0"/>
              <a:t>pak </a:t>
            </a:r>
            <a:r>
              <a:rPr lang="cs-CZ" dirty="0" smtClean="0"/>
              <a:t>Odona. </a:t>
            </a:r>
            <a:r>
              <a:rPr lang="cs-CZ" dirty="0"/>
              <a:t>Nastaly opět zmatky, které Normanům přišly </a:t>
            </a:r>
            <a:r>
              <a:rPr lang="cs-CZ" dirty="0" smtClean="0"/>
              <a:t>vhod.</a:t>
            </a:r>
            <a:endParaRPr lang="cs-CZ" dirty="0"/>
          </a:p>
        </p:txBody>
      </p:sp>
    </p:spTree>
    <p:extLst>
      <p:ext uri="{BB962C8B-B14F-4D97-AF65-F5344CB8AC3E}">
        <p14:creationId xmlns:p14="http://schemas.microsoft.com/office/powerpoint/2010/main" val="34027623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Nový </a:t>
            </a:r>
            <a:r>
              <a:rPr lang="cs-CZ" dirty="0" err="1"/>
              <a:t>neustrijský</a:t>
            </a:r>
            <a:r>
              <a:rPr lang="cs-CZ" dirty="0"/>
              <a:t> král Odo způsobil Dánům v tomto roce, který byl prvním rokem jeho vlády, větší </a:t>
            </a:r>
            <a:r>
              <a:rPr lang="cs-CZ" dirty="0" smtClean="0"/>
              <a:t>porážku </a:t>
            </a:r>
            <a:r>
              <a:rPr lang="cs-CZ" dirty="0"/>
              <a:t>v bitvě u </a:t>
            </a:r>
            <a:r>
              <a:rPr lang="cs-CZ" dirty="0" err="1"/>
              <a:t>Mountfaucon</a:t>
            </a:r>
            <a:r>
              <a:rPr lang="cs-CZ" dirty="0"/>
              <a:t> v </a:t>
            </a:r>
            <a:r>
              <a:rPr lang="cs-CZ" dirty="0" err="1"/>
              <a:t>Picardii</a:t>
            </a:r>
            <a:r>
              <a:rPr lang="cs-CZ" dirty="0"/>
              <a:t>. Šlo o velmi významnou a nebezpečnou skupinu Dánů, kteří měli svou základnu v </a:t>
            </a:r>
            <a:r>
              <a:rPr lang="cs-CZ" dirty="0" err="1"/>
              <a:t>Löwen</a:t>
            </a:r>
            <a:r>
              <a:rPr lang="cs-CZ" dirty="0"/>
              <a:t> v Belgii, byl to však pouze částečný úspěch v jedné </a:t>
            </a:r>
            <a:r>
              <a:rPr lang="cs-CZ" dirty="0" smtClean="0"/>
              <a:t>oblasti.</a:t>
            </a:r>
            <a:endParaRPr lang="cs-CZ" dirty="0"/>
          </a:p>
        </p:txBody>
      </p:sp>
    </p:spTree>
    <p:extLst>
      <p:ext uri="{BB962C8B-B14F-4D97-AF65-F5344CB8AC3E}">
        <p14:creationId xmlns:p14="http://schemas.microsoft.com/office/powerpoint/2010/main" val="932351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Prameny evropského kontinentu neumožňují vždy spolehlivě </a:t>
            </a:r>
            <a:r>
              <a:rPr lang="cs-CZ" dirty="0" smtClean="0"/>
              <a:t>zjistit</a:t>
            </a:r>
            <a:r>
              <a:rPr lang="cs-CZ" dirty="0"/>
              <a:t>, jak velká množství Skandinávců útočila.</a:t>
            </a:r>
          </a:p>
          <a:p>
            <a:r>
              <a:rPr lang="cs-CZ" dirty="0"/>
              <a:t> Anglosaské prameny rozlišují mezi pojmy </a:t>
            </a:r>
            <a:r>
              <a:rPr lang="cs-CZ" b="1" dirty="0" err="1"/>
              <a:t>here</a:t>
            </a:r>
            <a:r>
              <a:rPr lang="cs-CZ" dirty="0"/>
              <a:t> – což znamená bojovníky na tažení za kořistí, ozbrojené lupičské bandy – a </a:t>
            </a:r>
            <a:r>
              <a:rPr lang="cs-CZ" b="1" dirty="0" err="1"/>
              <a:t>fyrd</a:t>
            </a:r>
            <a:r>
              <a:rPr lang="cs-CZ" dirty="0"/>
              <a:t> pro větší armádní uskupení. </a:t>
            </a:r>
          </a:p>
          <a:p>
            <a:r>
              <a:rPr lang="cs-CZ" dirty="0" smtClean="0"/>
              <a:t>Přesto: společnost vikinské doby nebyla společenství </a:t>
            </a:r>
            <a:r>
              <a:rPr lang="cs-CZ" dirty="0"/>
              <a:t>nájezdníků a ozbrojených lupičů. </a:t>
            </a:r>
          </a:p>
          <a:p>
            <a:r>
              <a:rPr lang="cs-CZ" dirty="0"/>
              <a:t>Srovnejme:  </a:t>
            </a:r>
            <a:r>
              <a:rPr lang="cs-CZ" dirty="0" err="1"/>
              <a:t>Caes.Bell</a:t>
            </a:r>
            <a:r>
              <a:rPr lang="cs-CZ" dirty="0"/>
              <a:t>. Gall. VI 22.</a:t>
            </a:r>
          </a:p>
          <a:p>
            <a:endParaRPr lang="cs-CZ" dirty="0"/>
          </a:p>
        </p:txBody>
      </p:sp>
    </p:spTree>
    <p:extLst>
      <p:ext uri="{BB962C8B-B14F-4D97-AF65-F5344CB8AC3E}">
        <p14:creationId xmlns:p14="http://schemas.microsoft.com/office/powerpoint/2010/main" val="20859663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 </a:t>
            </a:r>
            <a:r>
              <a:rPr lang="cs-CZ" dirty="0"/>
              <a:t>K r. 889 se Regino z </a:t>
            </a:r>
            <a:r>
              <a:rPr lang="cs-CZ" dirty="0" err="1"/>
              <a:t>Prümu</a:t>
            </a:r>
            <a:r>
              <a:rPr lang="cs-CZ" dirty="0"/>
              <a:t> rozepisuje o dalším hrozivém nepříteli, Maďarech, kteří se ve franských análech poprvé objevili k r. 862. Zděšení, jež způsobili, bylo podobné tomu, které panovalo po vpádu Hunů do Evropy: </a:t>
            </a:r>
            <a:endParaRPr lang="cs-CZ" dirty="0" smtClean="0"/>
          </a:p>
          <a:p>
            <a:r>
              <a:rPr lang="cs-CZ" dirty="0" err="1"/>
              <a:t>G</a:t>
            </a:r>
            <a:r>
              <a:rPr lang="cs-CZ" dirty="0" err="1" smtClean="0"/>
              <a:t>ens</a:t>
            </a:r>
            <a:r>
              <a:rPr lang="cs-CZ" dirty="0" smtClean="0"/>
              <a:t> </a:t>
            </a:r>
            <a:r>
              <a:rPr lang="cs-CZ" dirty="0" err="1"/>
              <a:t>Hungarium</a:t>
            </a:r>
            <a:r>
              <a:rPr lang="cs-CZ" dirty="0"/>
              <a:t> </a:t>
            </a:r>
            <a:r>
              <a:rPr lang="cs-CZ" dirty="0" err="1"/>
              <a:t>ferocissima</a:t>
            </a:r>
            <a:r>
              <a:rPr lang="cs-CZ" dirty="0"/>
              <a:t> et omni </a:t>
            </a:r>
            <a:r>
              <a:rPr lang="cs-CZ" dirty="0" err="1"/>
              <a:t>belua</a:t>
            </a:r>
            <a:r>
              <a:rPr lang="cs-CZ" dirty="0"/>
              <a:t> </a:t>
            </a:r>
            <a:r>
              <a:rPr lang="cs-CZ" dirty="0" err="1"/>
              <a:t>crudelior</a:t>
            </a:r>
            <a:r>
              <a:rPr lang="cs-CZ" dirty="0"/>
              <a:t>, retro ante </a:t>
            </a:r>
            <a:r>
              <a:rPr lang="cs-CZ" dirty="0" err="1"/>
              <a:t>seculis</a:t>
            </a:r>
            <a:r>
              <a:rPr lang="cs-CZ" dirty="0"/>
              <a:t> ideo </a:t>
            </a:r>
            <a:r>
              <a:rPr lang="cs-CZ" dirty="0" err="1"/>
              <a:t>inaudita</a:t>
            </a:r>
            <a:r>
              <a:rPr lang="cs-CZ" dirty="0"/>
              <a:t> </a:t>
            </a:r>
            <a:r>
              <a:rPr lang="cs-CZ" dirty="0" err="1"/>
              <a:t>quia</a:t>
            </a:r>
            <a:r>
              <a:rPr lang="cs-CZ" dirty="0"/>
              <a:t> </a:t>
            </a:r>
            <a:r>
              <a:rPr lang="cs-CZ" dirty="0" err="1"/>
              <a:t>nec</a:t>
            </a:r>
            <a:r>
              <a:rPr lang="cs-CZ" dirty="0"/>
              <a:t> </a:t>
            </a:r>
            <a:r>
              <a:rPr lang="cs-CZ" dirty="0" err="1"/>
              <a:t>nominata</a:t>
            </a:r>
            <a:r>
              <a:rPr lang="cs-CZ" dirty="0"/>
              <a:t>, a </a:t>
            </a:r>
            <a:r>
              <a:rPr lang="cs-CZ" dirty="0" err="1"/>
              <a:t>Scythicis</a:t>
            </a:r>
            <a:r>
              <a:rPr lang="cs-CZ" dirty="0"/>
              <a:t> </a:t>
            </a:r>
            <a:r>
              <a:rPr lang="cs-CZ" dirty="0" err="1"/>
              <a:t>regnis</a:t>
            </a:r>
            <a:r>
              <a:rPr lang="cs-CZ" dirty="0"/>
              <a:t> et a </a:t>
            </a:r>
            <a:r>
              <a:rPr lang="cs-CZ" dirty="0" err="1"/>
              <a:t>paludibus</a:t>
            </a:r>
            <a:r>
              <a:rPr lang="cs-CZ" dirty="0"/>
              <a:t>, </a:t>
            </a:r>
            <a:r>
              <a:rPr lang="cs-CZ" dirty="0" err="1"/>
              <a:t>quas</a:t>
            </a:r>
            <a:r>
              <a:rPr lang="cs-CZ" dirty="0"/>
              <a:t> </a:t>
            </a:r>
            <a:r>
              <a:rPr lang="cs-CZ" dirty="0" err="1"/>
              <a:t>Thanais</a:t>
            </a:r>
            <a:r>
              <a:rPr lang="cs-CZ" dirty="0"/>
              <a:t> sua </a:t>
            </a:r>
            <a:r>
              <a:rPr lang="cs-CZ" dirty="0" err="1"/>
              <a:t>refusione</a:t>
            </a:r>
            <a:r>
              <a:rPr lang="cs-CZ" dirty="0"/>
              <a:t> in </a:t>
            </a:r>
            <a:r>
              <a:rPr lang="cs-CZ" dirty="0" err="1"/>
              <a:t>inmensum</a:t>
            </a:r>
            <a:r>
              <a:rPr lang="cs-CZ" dirty="0"/>
              <a:t> </a:t>
            </a:r>
            <a:r>
              <a:rPr lang="cs-CZ" dirty="0" err="1"/>
              <a:t>porrigit</a:t>
            </a:r>
            <a:r>
              <a:rPr lang="cs-CZ" dirty="0"/>
              <a:t>, </a:t>
            </a:r>
            <a:r>
              <a:rPr lang="cs-CZ" dirty="0" err="1"/>
              <a:t>egressa</a:t>
            </a:r>
            <a:r>
              <a:rPr lang="cs-CZ" dirty="0"/>
              <a:t> </a:t>
            </a:r>
            <a:r>
              <a:rPr lang="cs-CZ" dirty="0" err="1"/>
              <a:t>est</a:t>
            </a:r>
            <a:r>
              <a:rPr lang="cs-CZ" dirty="0"/>
              <a:t>. </a:t>
            </a:r>
            <a:endParaRPr lang="cs-CZ" dirty="0" smtClean="0"/>
          </a:p>
        </p:txBody>
      </p:sp>
    </p:spTree>
    <p:extLst>
      <p:ext uri="{BB962C8B-B14F-4D97-AF65-F5344CB8AC3E}">
        <p14:creationId xmlns:p14="http://schemas.microsoft.com/office/powerpoint/2010/main" val="21429294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Vrcholné období normanského nebezpečí v říši se pomalu chýlilo ke konci. Přispěly k tomu mnohé okolnosti, z nichž jednou byly i neúspěchy u Paříže, ty další však byly závažnější. </a:t>
            </a:r>
            <a:endParaRPr lang="cs-CZ" dirty="0" smtClean="0"/>
          </a:p>
          <a:p>
            <a:r>
              <a:rPr lang="cs-CZ" dirty="0" smtClean="0"/>
              <a:t>Roku </a:t>
            </a:r>
            <a:r>
              <a:rPr lang="cs-CZ" dirty="0"/>
              <a:t>890 se Bretoncům podařilo vyhnat Normany z Bretaně. Odešli na Seinu a odsud na řeku </a:t>
            </a:r>
            <a:r>
              <a:rPr lang="cs-CZ" dirty="0" err="1"/>
              <a:t>Oisu</a:t>
            </a:r>
            <a:r>
              <a:rPr lang="cs-CZ" dirty="0"/>
              <a:t>, kde přezimovali v </a:t>
            </a:r>
            <a:r>
              <a:rPr lang="cs-CZ" dirty="0" err="1"/>
              <a:t>Nimwegen</a:t>
            </a:r>
            <a:r>
              <a:rPr lang="cs-CZ" dirty="0"/>
              <a:t> v dnešním Holandsku. </a:t>
            </a:r>
            <a:endParaRPr lang="cs-CZ" dirty="0" smtClean="0"/>
          </a:p>
          <a:p>
            <a:r>
              <a:rPr lang="cs-CZ" dirty="0" smtClean="0"/>
              <a:t>Dánský </a:t>
            </a:r>
            <a:r>
              <a:rPr lang="cs-CZ" dirty="0"/>
              <a:t>vůdce </a:t>
            </a:r>
            <a:r>
              <a:rPr lang="cs-CZ" dirty="0" err="1"/>
              <a:t>Hastein</a:t>
            </a:r>
            <a:r>
              <a:rPr lang="cs-CZ" dirty="0"/>
              <a:t> se svou skupinou Normanů se opevnil na řece </a:t>
            </a:r>
            <a:r>
              <a:rPr lang="cs-CZ" dirty="0" err="1"/>
              <a:t>Sommě</a:t>
            </a:r>
            <a:r>
              <a:rPr lang="cs-CZ" dirty="0"/>
              <a:t>, odkud ohrožoval opevněný klášter sv. </a:t>
            </a:r>
            <a:r>
              <a:rPr lang="cs-CZ" dirty="0" err="1"/>
              <a:t>Vedasta</a:t>
            </a:r>
            <a:r>
              <a:rPr lang="cs-CZ" dirty="0"/>
              <a:t>; jeho opat </a:t>
            </a:r>
            <a:r>
              <a:rPr lang="cs-CZ" dirty="0" err="1"/>
              <a:t>Hrodulf</a:t>
            </a:r>
            <a:r>
              <a:rPr lang="cs-CZ" dirty="0"/>
              <a:t> jej však častými výpady dokázal udržovat v potřebné </a:t>
            </a:r>
            <a:r>
              <a:rPr lang="cs-CZ" dirty="0" smtClean="0"/>
              <a:t>vzdálenosti.</a:t>
            </a:r>
          </a:p>
        </p:txBody>
      </p:sp>
    </p:spTree>
    <p:extLst>
      <p:ext uri="{BB962C8B-B14F-4D97-AF65-F5344CB8AC3E}">
        <p14:creationId xmlns:p14="http://schemas.microsoft.com/office/powerpoint/2010/main" val="206633282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r. 891 byli Frankové Normany nejprve poraženi.</a:t>
            </a:r>
          </a:p>
          <a:p>
            <a:r>
              <a:rPr lang="cs-CZ" dirty="0" smtClean="0"/>
              <a:t>Král </a:t>
            </a:r>
            <a:r>
              <a:rPr lang="cs-CZ" dirty="0"/>
              <a:t>a příští císař Arnulf </a:t>
            </a:r>
            <a:r>
              <a:rPr lang="cs-CZ" dirty="0" smtClean="0"/>
              <a:t>vytáhl </a:t>
            </a:r>
            <a:r>
              <a:rPr lang="cs-CZ" dirty="0"/>
              <a:t>osobně proti </a:t>
            </a:r>
            <a:r>
              <a:rPr lang="cs-CZ" dirty="0" smtClean="0"/>
              <a:t>Normanům k </a:t>
            </a:r>
            <a:r>
              <a:rPr lang="cs-CZ" dirty="0" err="1"/>
              <a:t>Löwen</a:t>
            </a:r>
            <a:r>
              <a:rPr lang="cs-CZ" dirty="0"/>
              <a:t>, kde měli vystavěno opevnění ze dřeva a hlíny, jaké pro ně podle dobových pramenů bylo typické. </a:t>
            </a:r>
            <a:endParaRPr lang="cs-CZ" dirty="0" smtClean="0"/>
          </a:p>
          <a:p>
            <a:r>
              <a:rPr lang="cs-CZ" dirty="0" smtClean="0"/>
              <a:t>Dráždili </a:t>
            </a:r>
            <a:r>
              <a:rPr lang="cs-CZ" dirty="0"/>
              <a:t>královo vojsko posměšky a urážkami: aby si prý vzpomněli na bitvu u </a:t>
            </a:r>
            <a:r>
              <a:rPr lang="cs-CZ" dirty="0" err="1" smtClean="0"/>
              <a:t>Gullie</a:t>
            </a:r>
            <a:r>
              <a:rPr lang="cs-CZ" dirty="0" smtClean="0"/>
              <a:t>.</a:t>
            </a:r>
          </a:p>
          <a:p>
            <a:r>
              <a:rPr lang="cs-CZ" dirty="0"/>
              <a:t> Po tvrdém boji však Frankové zvítězili a Normani hledali spásu v útěku a v </a:t>
            </a:r>
            <a:r>
              <a:rPr lang="cs-CZ" dirty="0" smtClean="0"/>
              <a:t>řece, kde tonuli. </a:t>
            </a:r>
            <a:r>
              <a:rPr lang="cs-CZ" dirty="0"/>
              <a:t>Bylo jich prý tolik, že mrtvoly zahradily řeku a objevilo se suché </a:t>
            </a:r>
            <a:r>
              <a:rPr lang="cs-CZ" dirty="0" smtClean="0"/>
              <a:t>koryto. </a:t>
            </a:r>
            <a:endParaRPr lang="cs-CZ" dirty="0"/>
          </a:p>
        </p:txBody>
      </p:sp>
    </p:spTree>
    <p:extLst>
      <p:ext uri="{BB962C8B-B14F-4D97-AF65-F5344CB8AC3E}">
        <p14:creationId xmlns:p14="http://schemas.microsoft.com/office/powerpoint/2010/main" val="14867289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Kromě </a:t>
            </a:r>
            <a:r>
              <a:rPr lang="cs-CZ" dirty="0"/>
              <a:t>toho přišel domácím vladařům na pomoc paradoxně i hlad, který v letech 891/892 panoval v celé říši. Většina Normanů, tábořících na Seině, kvůli drastické nouzi v zemi raději odtáhla. Přistoupili na nabídku míru a tributu, kterou jim učinil král Odo, a s podzimem vypluli na moře, aby se obrátili do </a:t>
            </a:r>
            <a:r>
              <a:rPr lang="cs-CZ" dirty="0" smtClean="0"/>
              <a:t>Británie.</a:t>
            </a:r>
            <a:endParaRPr lang="cs-CZ" dirty="0"/>
          </a:p>
        </p:txBody>
      </p:sp>
    </p:spTree>
    <p:extLst>
      <p:ext uri="{BB962C8B-B14F-4D97-AF65-F5344CB8AC3E}">
        <p14:creationId xmlns:p14="http://schemas.microsoft.com/office/powerpoint/2010/main" val="17379250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Rozhodující </a:t>
            </a:r>
            <a:r>
              <a:rPr lang="cs-CZ" dirty="0"/>
              <a:t>porážka Normanů z tábora v </a:t>
            </a:r>
            <a:r>
              <a:rPr lang="cs-CZ" dirty="0" err="1"/>
              <a:t>Löwen</a:t>
            </a:r>
            <a:r>
              <a:rPr lang="cs-CZ" dirty="0"/>
              <a:t>, kde se udrželi od roku 884, a odchod většiny těch, kteří ohrožovali oblasti kolem Seiny, znamenaly v podstatě konec větších vikinských vojenských aktivit v karlovské říši. </a:t>
            </a:r>
            <a:endParaRPr lang="cs-CZ" dirty="0" smtClean="0"/>
          </a:p>
          <a:p>
            <a:r>
              <a:rPr lang="cs-CZ" dirty="0" smtClean="0"/>
              <a:t>V </a:t>
            </a:r>
            <a:r>
              <a:rPr lang="cs-CZ" dirty="0"/>
              <a:t>ústí Seiny a Loiry zůstaly ještě určité skupiny Vikingů, z nichž ta, zdržující se na Seině, byla pravděpodobně norská. Podle islandských ság je vedl </a:t>
            </a:r>
            <a:r>
              <a:rPr lang="cs-CZ" dirty="0" err="1"/>
              <a:t>Hrólf</a:t>
            </a:r>
            <a:r>
              <a:rPr lang="cs-CZ" dirty="0"/>
              <a:t> </a:t>
            </a:r>
            <a:r>
              <a:rPr lang="cs-CZ" dirty="0" err="1"/>
              <a:t>Göngr</a:t>
            </a:r>
            <a:r>
              <a:rPr lang="cs-CZ" dirty="0"/>
              <a:t>, </a:t>
            </a:r>
            <a:r>
              <a:rPr lang="cs-CZ" dirty="0" smtClean="0"/>
              <a:t>známější </a:t>
            </a:r>
            <a:r>
              <a:rPr lang="cs-CZ" dirty="0"/>
              <a:t>pod jménem </a:t>
            </a:r>
            <a:r>
              <a:rPr lang="cs-CZ" dirty="0" err="1" smtClean="0"/>
              <a:t>Rollo</a:t>
            </a:r>
            <a:r>
              <a:rPr lang="cs-CZ" dirty="0" smtClean="0"/>
              <a:t>. </a:t>
            </a:r>
            <a:endParaRPr lang="cs-CZ" dirty="0"/>
          </a:p>
        </p:txBody>
      </p:sp>
    </p:spTree>
    <p:extLst>
      <p:ext uri="{BB962C8B-B14F-4D97-AF65-F5344CB8AC3E}">
        <p14:creationId xmlns:p14="http://schemas.microsoft.com/office/powerpoint/2010/main" val="36696031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S</a:t>
            </a:r>
            <a:r>
              <a:rPr lang="cs-CZ" dirty="0" smtClean="0"/>
              <a:t>mlouva s </a:t>
            </a:r>
            <a:r>
              <a:rPr lang="cs-CZ" dirty="0"/>
              <a:t>Karlem </a:t>
            </a:r>
            <a:r>
              <a:rPr lang="cs-CZ" dirty="0" smtClean="0"/>
              <a:t>Prosťáčkem  </a:t>
            </a:r>
            <a:r>
              <a:rPr lang="cs-CZ" dirty="0"/>
              <a:t>911. </a:t>
            </a:r>
            <a:endParaRPr lang="cs-CZ" dirty="0" smtClean="0"/>
          </a:p>
          <a:p>
            <a:r>
              <a:rPr lang="cs-CZ" dirty="0" smtClean="0"/>
              <a:t>Podmínkou </a:t>
            </a:r>
            <a:r>
              <a:rPr lang="cs-CZ" dirty="0"/>
              <a:t>usazení Vikingů, kteří ve většině pocházeli z Dánska, třebaže jejich předák byl Nor, a kteří oblast Normandie stejně již pravděpodobně ovládali, bylo, že ji budou bránit proti dalším nájezdníkům a stanou se křesťany. </a:t>
            </a:r>
            <a:r>
              <a:rPr lang="cs-CZ" dirty="0" err="1"/>
              <a:t>Rollo</a:t>
            </a:r>
            <a:r>
              <a:rPr lang="cs-CZ" dirty="0"/>
              <a:t> po křtu přijal jméno </a:t>
            </a:r>
            <a:r>
              <a:rPr lang="cs-CZ" dirty="0" smtClean="0"/>
              <a:t>Robert.</a:t>
            </a:r>
            <a:endParaRPr lang="cs-CZ" dirty="0"/>
          </a:p>
        </p:txBody>
      </p:sp>
    </p:spTree>
    <p:extLst>
      <p:ext uri="{BB962C8B-B14F-4D97-AF65-F5344CB8AC3E}">
        <p14:creationId xmlns:p14="http://schemas.microsoft.com/office/powerpoint/2010/main" val="20514818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Na základě listiny z roku 918 se Normani v Normandii usídlili na půdě. </a:t>
            </a:r>
            <a:endParaRPr lang="cs-CZ" dirty="0" smtClean="0"/>
          </a:p>
          <a:p>
            <a:r>
              <a:rPr lang="cs-CZ" dirty="0" smtClean="0"/>
              <a:t>Jejich </a:t>
            </a:r>
            <a:r>
              <a:rPr lang="cs-CZ" dirty="0"/>
              <a:t>oblast byla nejprve hrabstvím, ale </a:t>
            </a:r>
            <a:r>
              <a:rPr lang="cs-CZ" dirty="0" err="1"/>
              <a:t>Rollonův</a:t>
            </a:r>
            <a:r>
              <a:rPr lang="cs-CZ" dirty="0"/>
              <a:t> vnuk Richard II. z ní učinil vévodství a dodal jí tak značné samostatnosti. </a:t>
            </a:r>
            <a:endParaRPr lang="cs-CZ" dirty="0" smtClean="0"/>
          </a:p>
          <a:p>
            <a:r>
              <a:rPr lang="cs-CZ" dirty="0" smtClean="0"/>
              <a:t>Typický </a:t>
            </a:r>
            <a:r>
              <a:rPr lang="cs-CZ" dirty="0"/>
              <a:t>sněm svobodných vikinských mužů, </a:t>
            </a:r>
            <a:r>
              <a:rPr lang="cs-CZ" dirty="0" err="1"/>
              <a:t>thing</a:t>
            </a:r>
            <a:r>
              <a:rPr lang="cs-CZ" dirty="0"/>
              <a:t>, se konal pouze tam, kde v podstatě nežili původní keltští obyvatelé. Jinak nedocházelo k žádnému oddělování obou společností, třebaže </a:t>
            </a:r>
            <a:r>
              <a:rPr lang="cs-CZ" dirty="0" err="1"/>
              <a:t>Rollo</a:t>
            </a:r>
            <a:r>
              <a:rPr lang="cs-CZ" dirty="0"/>
              <a:t> z přidělené půdy rozdával samozřejmě nejvíc svým významným bojovníkům. </a:t>
            </a:r>
            <a:endParaRPr lang="cs-CZ" dirty="0" smtClean="0"/>
          </a:p>
          <a:p>
            <a:r>
              <a:rPr lang="cs-CZ" dirty="0" smtClean="0"/>
              <a:t>Domácí </a:t>
            </a:r>
            <a:r>
              <a:rPr lang="cs-CZ" dirty="0"/>
              <a:t>šlechtu si normanští vládcové zavázali lenními svazky okolo roku </a:t>
            </a:r>
            <a:r>
              <a:rPr lang="cs-CZ" dirty="0" smtClean="0"/>
              <a:t>1030.</a:t>
            </a:r>
            <a:endParaRPr lang="cs-CZ" dirty="0"/>
          </a:p>
        </p:txBody>
      </p:sp>
    </p:spTree>
    <p:extLst>
      <p:ext uri="{BB962C8B-B14F-4D97-AF65-F5344CB8AC3E}">
        <p14:creationId xmlns:p14="http://schemas.microsoft.com/office/powerpoint/2010/main" val="27684319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Hospodářsky důležitá tu byla výroba soli a rybolov, který byl také regulován speciálními skandinávskými předpisy. </a:t>
            </a:r>
            <a:endParaRPr lang="cs-CZ" dirty="0" smtClean="0"/>
          </a:p>
          <a:p>
            <a:r>
              <a:rPr lang="cs-CZ" dirty="0" smtClean="0"/>
              <a:t>Jinak </a:t>
            </a:r>
            <a:r>
              <a:rPr lang="cs-CZ" dirty="0"/>
              <a:t>se </a:t>
            </a:r>
            <a:r>
              <a:rPr lang="cs-CZ" dirty="0" err="1"/>
              <a:t>Rollo</a:t>
            </a:r>
            <a:r>
              <a:rPr lang="cs-CZ" dirty="0"/>
              <a:t> už od počátku snažil spíše přizpůsobovat karolinskému systému správy. Od začátku 11. století se stále více stíral normanský ráz oblasti a zcela převládl i jazyk domácího obyvatelstva</a:t>
            </a:r>
            <a:r>
              <a:rPr lang="cs-CZ" dirty="0" smtClean="0"/>
              <a:t>.</a:t>
            </a:r>
          </a:p>
          <a:p>
            <a:r>
              <a:rPr lang="cs-CZ" dirty="0" smtClean="0"/>
              <a:t> </a:t>
            </a:r>
            <a:r>
              <a:rPr lang="cs-CZ" dirty="0"/>
              <a:t>Z Normandie vyšly vlny osídlení jižní Itálie a Sicílie a jedním z jejích vévodů byl také Vilém řečený Dobyvatel, vítěz od </a:t>
            </a:r>
            <a:r>
              <a:rPr lang="cs-CZ" dirty="0" err="1"/>
              <a:t>Hastingsu</a:t>
            </a:r>
            <a:r>
              <a:rPr lang="cs-CZ" dirty="0"/>
              <a:t> z roku </a:t>
            </a:r>
            <a:r>
              <a:rPr lang="cs-CZ" dirty="0" smtClean="0"/>
              <a:t>1066.</a:t>
            </a:r>
            <a:endParaRPr lang="cs-CZ" dirty="0"/>
          </a:p>
        </p:txBody>
      </p:sp>
    </p:spTree>
    <p:extLst>
      <p:ext uri="{BB962C8B-B14F-4D97-AF65-F5344CB8AC3E}">
        <p14:creationId xmlns:p14="http://schemas.microsoft.com/office/powerpoint/2010/main" val="12986125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Bretaň</a:t>
            </a:r>
            <a:r>
              <a:rPr lang="cs-CZ" dirty="0"/>
              <a:t> vyhlásila roku 840, po smrti císaře Ludvíka Pobožného, samostatnost. Boj na dvou frontách byl však pro její vladaře velmi obtížný – území se snažili znova získat Karlovci a nově Normani. Ti po celé řadě útoků oblast roku 919 obsadili, ale na rozdíl od Normandie se zde udrželi pouze dvacet </a:t>
            </a:r>
            <a:r>
              <a:rPr lang="cs-CZ" dirty="0" smtClean="0"/>
              <a:t>let.</a:t>
            </a:r>
            <a:endParaRPr lang="cs-CZ" dirty="0"/>
          </a:p>
        </p:txBody>
      </p:sp>
    </p:spTree>
    <p:extLst>
      <p:ext uri="{BB962C8B-B14F-4D97-AF65-F5344CB8AC3E}">
        <p14:creationId xmlns:p14="http://schemas.microsoft.com/office/powerpoint/2010/main" val="42354018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Na teritoriu říše zůstaly dva houfce smluvně neusídlených Vikingů. Jedním z nich byli Normané usazení v Rouenu na Seině a další sídlili v ústí Loiry. O těch slyšíme jako o plenitelích ještě i v první polovině 10. století. </a:t>
            </a:r>
            <a:endParaRPr lang="cs-CZ" dirty="0" smtClean="0"/>
          </a:p>
          <a:p>
            <a:r>
              <a:rPr lang="cs-CZ" dirty="0" smtClean="0"/>
              <a:t>Častěji </a:t>
            </a:r>
            <a:r>
              <a:rPr lang="cs-CZ" dirty="0"/>
              <a:t>nežli dřív se je však dařilo porážet nebo se stávali spojenci franských </a:t>
            </a:r>
            <a:r>
              <a:rPr lang="cs-CZ" dirty="0" smtClean="0"/>
              <a:t>mocných.</a:t>
            </a:r>
          </a:p>
          <a:p>
            <a:r>
              <a:rPr lang="cs-CZ" dirty="0" smtClean="0"/>
              <a:t>Dřívější </a:t>
            </a:r>
            <a:r>
              <a:rPr lang="cs-CZ" dirty="0"/>
              <a:t>velká vojska z kritického období vikinských vpádů, jako bylo </a:t>
            </a:r>
            <a:r>
              <a:rPr lang="cs-CZ" dirty="0" err="1"/>
              <a:t>Godefridovo</a:t>
            </a:r>
            <a:r>
              <a:rPr lang="cs-CZ" dirty="0"/>
              <a:t> a </a:t>
            </a:r>
            <a:r>
              <a:rPr lang="cs-CZ" dirty="0" err="1"/>
              <a:t>Sigifridovo</a:t>
            </a:r>
            <a:r>
              <a:rPr lang="cs-CZ" dirty="0"/>
              <a:t>, </a:t>
            </a:r>
            <a:r>
              <a:rPr lang="cs-CZ" dirty="0" err="1"/>
              <a:t>Rodulfovo</a:t>
            </a:r>
            <a:r>
              <a:rPr lang="cs-CZ" dirty="0"/>
              <a:t>, či </a:t>
            </a:r>
            <a:r>
              <a:rPr lang="cs-CZ" dirty="0" err="1"/>
              <a:t>Hasteinovo</a:t>
            </a:r>
            <a:r>
              <a:rPr lang="cs-CZ" dirty="0"/>
              <a:t>, která se dokázala na území říše udržet po celá desetiletí, byla úspěšně poražena nebo </a:t>
            </a:r>
            <a:r>
              <a:rPr lang="cs-CZ" dirty="0" smtClean="0"/>
              <a:t>odtáhla.</a:t>
            </a:r>
            <a:endParaRPr lang="cs-CZ" dirty="0"/>
          </a:p>
        </p:txBody>
      </p:sp>
    </p:spTree>
    <p:extLst>
      <p:ext uri="{BB962C8B-B14F-4D97-AF65-F5344CB8AC3E}">
        <p14:creationId xmlns:p14="http://schemas.microsoft.com/office/powerpoint/2010/main" val="192021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Caes</a:t>
            </a:r>
            <a:r>
              <a:rPr lang="cs-CZ" dirty="0"/>
              <a:t>. Bell. Gall. VI 23, 1-7: </a:t>
            </a:r>
            <a:r>
              <a:rPr lang="cs-CZ" i="1" dirty="0" err="1"/>
              <a:t>Latrocinia</a:t>
            </a:r>
            <a:r>
              <a:rPr lang="cs-CZ" i="1" dirty="0"/>
              <a:t> </a:t>
            </a:r>
            <a:r>
              <a:rPr lang="cs-CZ" i="1" dirty="0" err="1"/>
              <a:t>nullam</a:t>
            </a:r>
            <a:r>
              <a:rPr lang="cs-CZ" i="1" dirty="0"/>
              <a:t> </a:t>
            </a:r>
            <a:r>
              <a:rPr lang="cs-CZ" i="1" dirty="0" err="1"/>
              <a:t>habent</a:t>
            </a:r>
            <a:r>
              <a:rPr lang="cs-CZ" i="1" dirty="0"/>
              <a:t> </a:t>
            </a:r>
            <a:r>
              <a:rPr lang="cs-CZ" i="1" dirty="0" err="1"/>
              <a:t>infamiam</a:t>
            </a:r>
            <a:r>
              <a:rPr lang="cs-CZ" i="1" dirty="0"/>
              <a:t>, </a:t>
            </a:r>
            <a:r>
              <a:rPr lang="cs-CZ" i="1" dirty="0" err="1"/>
              <a:t>quae</a:t>
            </a:r>
            <a:r>
              <a:rPr lang="cs-CZ" i="1" dirty="0"/>
              <a:t> extra fines </a:t>
            </a:r>
            <a:r>
              <a:rPr lang="cs-CZ" i="1" dirty="0" err="1"/>
              <a:t>cuiusque</a:t>
            </a:r>
            <a:r>
              <a:rPr lang="cs-CZ" i="1" dirty="0"/>
              <a:t> </a:t>
            </a:r>
            <a:r>
              <a:rPr lang="cs-CZ" i="1" dirty="0" err="1"/>
              <a:t>civitatis</a:t>
            </a:r>
            <a:r>
              <a:rPr lang="cs-CZ" i="1" dirty="0"/>
              <a:t> </a:t>
            </a:r>
            <a:r>
              <a:rPr lang="cs-CZ" i="1" dirty="0" err="1"/>
              <a:t>fiunt</a:t>
            </a:r>
            <a:r>
              <a:rPr lang="cs-CZ" i="1" dirty="0"/>
              <a:t>; </a:t>
            </a:r>
            <a:r>
              <a:rPr lang="cs-CZ" i="1" dirty="0" err="1"/>
              <a:t>Atque</a:t>
            </a:r>
            <a:r>
              <a:rPr lang="cs-CZ" i="1" dirty="0"/>
              <a:t> </a:t>
            </a:r>
            <a:r>
              <a:rPr lang="cs-CZ" i="1" dirty="0" err="1"/>
              <a:t>ubi</a:t>
            </a:r>
            <a:r>
              <a:rPr lang="cs-CZ" i="1" dirty="0"/>
              <a:t> </a:t>
            </a:r>
            <a:r>
              <a:rPr lang="cs-CZ" i="1" dirty="0" err="1"/>
              <a:t>quis</a:t>
            </a:r>
            <a:r>
              <a:rPr lang="cs-CZ" i="1" dirty="0"/>
              <a:t> ex </a:t>
            </a:r>
            <a:r>
              <a:rPr lang="cs-CZ" i="1" dirty="0" err="1"/>
              <a:t>principibus</a:t>
            </a:r>
            <a:r>
              <a:rPr lang="cs-CZ" i="1" dirty="0"/>
              <a:t> in </a:t>
            </a:r>
            <a:r>
              <a:rPr lang="cs-CZ" i="1" dirty="0" err="1"/>
              <a:t>concilio</a:t>
            </a:r>
            <a:r>
              <a:rPr lang="cs-CZ" i="1" dirty="0"/>
              <a:t> </a:t>
            </a:r>
            <a:r>
              <a:rPr lang="cs-CZ" i="1" dirty="0" err="1"/>
              <a:t>dixit</a:t>
            </a:r>
            <a:r>
              <a:rPr lang="cs-CZ" i="1" dirty="0"/>
              <a:t> se ducem </a:t>
            </a:r>
            <a:r>
              <a:rPr lang="cs-CZ" i="1" dirty="0" err="1"/>
              <a:t>fore</a:t>
            </a:r>
            <a:r>
              <a:rPr lang="cs-CZ" i="1" dirty="0"/>
              <a:t>, qui </a:t>
            </a:r>
            <a:r>
              <a:rPr lang="cs-CZ" i="1" dirty="0" err="1"/>
              <a:t>sequi</a:t>
            </a:r>
            <a:r>
              <a:rPr lang="cs-CZ" i="1" dirty="0"/>
              <a:t> </a:t>
            </a:r>
            <a:r>
              <a:rPr lang="cs-CZ" i="1" dirty="0" err="1"/>
              <a:t>velint</a:t>
            </a:r>
            <a:r>
              <a:rPr lang="cs-CZ" i="1" dirty="0"/>
              <a:t>, </a:t>
            </a:r>
            <a:r>
              <a:rPr lang="cs-CZ" i="1" dirty="0" err="1"/>
              <a:t>profiteantur</a:t>
            </a:r>
            <a:r>
              <a:rPr lang="cs-CZ" i="1" dirty="0"/>
              <a:t>, </a:t>
            </a:r>
            <a:r>
              <a:rPr lang="cs-CZ" i="1" dirty="0" err="1"/>
              <a:t>consurgunt</a:t>
            </a:r>
            <a:r>
              <a:rPr lang="cs-CZ" i="1" dirty="0"/>
              <a:t> </a:t>
            </a:r>
            <a:r>
              <a:rPr lang="cs-CZ" i="1" dirty="0" err="1"/>
              <a:t>ii</a:t>
            </a:r>
            <a:r>
              <a:rPr lang="cs-CZ" i="1" dirty="0"/>
              <a:t>, qui et </a:t>
            </a:r>
            <a:r>
              <a:rPr lang="cs-CZ" i="1" dirty="0" err="1"/>
              <a:t>causam</a:t>
            </a:r>
            <a:r>
              <a:rPr lang="cs-CZ" i="1" dirty="0"/>
              <a:t> et </a:t>
            </a:r>
            <a:r>
              <a:rPr lang="cs-CZ" i="1" dirty="0" err="1"/>
              <a:t>hominem</a:t>
            </a:r>
            <a:r>
              <a:rPr lang="cs-CZ" i="1" dirty="0"/>
              <a:t> </a:t>
            </a:r>
            <a:r>
              <a:rPr lang="cs-CZ" i="1" dirty="0" err="1"/>
              <a:t>probant</a:t>
            </a:r>
            <a:r>
              <a:rPr lang="cs-CZ" i="1" dirty="0"/>
              <a:t>… </a:t>
            </a:r>
            <a:endParaRPr lang="cs-CZ" dirty="0"/>
          </a:p>
          <a:p>
            <a:endParaRPr lang="cs-CZ" dirty="0"/>
          </a:p>
        </p:txBody>
      </p:sp>
    </p:spTree>
    <p:extLst>
      <p:ext uri="{BB962C8B-B14F-4D97-AF65-F5344CB8AC3E}">
        <p14:creationId xmlns:p14="http://schemas.microsoft.com/office/powerpoint/2010/main" val="260795426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805925"/>
            <a:ext cx="8229600" cy="4114512"/>
          </a:xfrm>
        </p:spPr>
        <p:txBody>
          <a:bodyPr>
            <a:normAutofit fontScale="70000" lnSpcReduction="20000"/>
          </a:bodyPr>
          <a:lstStyle/>
          <a:p>
            <a:r>
              <a:rPr lang="cs-CZ" dirty="0"/>
              <a:t>Skandinávci sami viděli občas současný svět násilí jinou optikou, a ne máme přitom na mysli jen jejich hrdinské písně a básně skaldů. Uveďme pro to alespoň několik příkladů. </a:t>
            </a:r>
            <a:endParaRPr lang="cs-CZ" dirty="0" smtClean="0"/>
          </a:p>
          <a:p>
            <a:r>
              <a:rPr lang="cs-CZ" dirty="0" smtClean="0"/>
              <a:t>Dánský </a:t>
            </a:r>
            <a:r>
              <a:rPr lang="cs-CZ" dirty="0"/>
              <a:t>kronikář </a:t>
            </a:r>
            <a:r>
              <a:rPr lang="cs-CZ" dirty="0" err="1"/>
              <a:t>Saxo</a:t>
            </a:r>
            <a:r>
              <a:rPr lang="cs-CZ" dirty="0"/>
              <a:t> </a:t>
            </a:r>
            <a:r>
              <a:rPr lang="cs-CZ" dirty="0" err="1"/>
              <a:t>Grammaticus</a:t>
            </a:r>
            <a:r>
              <a:rPr lang="cs-CZ" dirty="0"/>
              <a:t> v práci Gesta </a:t>
            </a:r>
            <a:r>
              <a:rPr lang="cs-CZ" dirty="0" err="1"/>
              <a:t>Danorum</a:t>
            </a:r>
            <a:r>
              <a:rPr lang="cs-CZ" dirty="0"/>
              <a:t> píše např. o jistém dánském králi </a:t>
            </a:r>
            <a:r>
              <a:rPr lang="cs-CZ" dirty="0" err="1"/>
              <a:t>Fródim</a:t>
            </a:r>
            <a:r>
              <a:rPr lang="cs-CZ" dirty="0"/>
              <a:t> a jeho bojích se Slovany, Frísy a Sasy. Vydal se na oceán a nejprve se střetl s fríským pirátem </a:t>
            </a:r>
            <a:r>
              <a:rPr lang="cs-CZ" dirty="0" err="1"/>
              <a:t>Vithonem</a:t>
            </a:r>
            <a:r>
              <a:rPr lang="cs-CZ" dirty="0"/>
              <a:t>. Porazil jej i saského předáka </a:t>
            </a:r>
            <a:r>
              <a:rPr lang="cs-CZ" dirty="0" err="1"/>
              <a:t>Hundinga</a:t>
            </a:r>
            <a:r>
              <a:rPr lang="cs-CZ" dirty="0"/>
              <a:t> a vyrval Jutsko ze saské </a:t>
            </a:r>
            <a:r>
              <a:rPr lang="cs-CZ" dirty="0" smtClean="0"/>
              <a:t>moci. </a:t>
            </a:r>
          </a:p>
          <a:p>
            <a:r>
              <a:rPr lang="cs-CZ" dirty="0" smtClean="0"/>
              <a:t>Podobně </a:t>
            </a:r>
            <a:r>
              <a:rPr lang="cs-CZ" dirty="0"/>
              <a:t>tomu podle jiného pramene bylo i v případě krále Dánů </a:t>
            </a:r>
            <a:r>
              <a:rPr lang="cs-CZ" dirty="0" err="1"/>
              <a:t>Wermunda</a:t>
            </a:r>
            <a:r>
              <a:rPr lang="cs-CZ" dirty="0"/>
              <a:t>, který onemocněl. Když se o jeho nemoci doslechl německý císař, zaměřili Němci, „nikdy nespokojení s rozsahem svých území, svou teutonskou pýchu a dravost proti Dánům</a:t>
            </a:r>
            <a:r>
              <a:rPr lang="cs-CZ" dirty="0" smtClean="0"/>
              <a:t>…“</a:t>
            </a:r>
            <a:endParaRPr lang="cs-CZ" dirty="0"/>
          </a:p>
        </p:txBody>
      </p:sp>
    </p:spTree>
    <p:extLst>
      <p:ext uri="{BB962C8B-B14F-4D97-AF65-F5344CB8AC3E}">
        <p14:creationId xmlns:p14="http://schemas.microsoft.com/office/powerpoint/2010/main" val="28138540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Lépe než Němci nedopadli ovšem ani Slované. Šlesvický vévoda </a:t>
            </a:r>
            <a:r>
              <a:rPr lang="cs-CZ" dirty="0" err="1"/>
              <a:t>Knut</a:t>
            </a:r>
            <a:r>
              <a:rPr lang="cs-CZ" dirty="0"/>
              <a:t> musel tvrdě zakročit proti jejich rozpínavosti a podrobit si je. I jim je v prameni vyčítána rabies, dravá touha po kořisti, stejně tak jako německému císaři</a:t>
            </a:r>
          </a:p>
          <a:p>
            <a:endParaRPr lang="cs-CZ" dirty="0"/>
          </a:p>
        </p:txBody>
      </p:sp>
    </p:spTree>
    <p:extLst>
      <p:ext uri="{BB962C8B-B14F-4D97-AF65-F5344CB8AC3E}">
        <p14:creationId xmlns:p14="http://schemas.microsoft.com/office/powerpoint/2010/main" val="368942663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BRITÁNIE, IRSKO, SKOTSKO </a:t>
            </a:r>
          </a:p>
        </p:txBody>
      </p:sp>
      <p:sp>
        <p:nvSpPr>
          <p:cNvPr id="3" name="Zástupný symbol pro obsah 2"/>
          <p:cNvSpPr>
            <a:spLocks noGrp="1"/>
          </p:cNvSpPr>
          <p:nvPr>
            <p:ph idx="1"/>
          </p:nvPr>
        </p:nvSpPr>
        <p:spPr/>
        <p:txBody>
          <a:bodyPr/>
          <a:lstStyle/>
          <a:p>
            <a:r>
              <a:rPr lang="cs-CZ" dirty="0"/>
              <a:t> Nejranější zpráva o nich je ovšem problematická. V době vlády krále </a:t>
            </a:r>
            <a:r>
              <a:rPr lang="cs-CZ" dirty="0" err="1"/>
              <a:t>Beorthrika</a:t>
            </a:r>
            <a:r>
              <a:rPr lang="cs-CZ" dirty="0"/>
              <a:t> z Wessexu (786 –802) dopluly tři lodi severských Germánů k dnešnímu Portlandu a </a:t>
            </a:r>
            <a:r>
              <a:rPr lang="cs-CZ" dirty="0" err="1"/>
              <a:t>Dorsetu</a:t>
            </a:r>
            <a:r>
              <a:rPr lang="cs-CZ" dirty="0"/>
              <a:t>. Mezi nimi a domácími došlo k incidentu, při němž byl zabit jeden z králových úředníků</a:t>
            </a:r>
          </a:p>
        </p:txBody>
      </p:sp>
    </p:spTree>
    <p:extLst>
      <p:ext uri="{BB962C8B-B14F-4D97-AF65-F5344CB8AC3E}">
        <p14:creationId xmlns:p14="http://schemas.microsoft.com/office/powerpoint/2010/main" val="294377063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b/b7/Hadrian%27s_wall_at_Greenhead_Lough.jpg/800px-Hadrian%27s_wall_at_Greenhead_Lough.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15695800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V roce 793 tu Dánové vyplenili ostrovní klášter </a:t>
            </a:r>
            <a:r>
              <a:rPr lang="cs-CZ" dirty="0" err="1"/>
              <a:t>Lindisfarne</a:t>
            </a:r>
            <a:r>
              <a:rPr lang="cs-CZ" dirty="0"/>
              <a:t>, který byl roku 634 založen sv. </a:t>
            </a:r>
            <a:r>
              <a:rPr lang="cs-CZ" dirty="0" err="1"/>
              <a:t>Aidanem</a:t>
            </a:r>
            <a:r>
              <a:rPr lang="cs-CZ" dirty="0"/>
              <a:t> a proslul značným bohatstvím. </a:t>
            </a:r>
            <a:r>
              <a:rPr lang="cs-CZ" dirty="0" err="1"/>
              <a:t>Alcuin</a:t>
            </a:r>
            <a:r>
              <a:rPr lang="cs-CZ" dirty="0"/>
              <a:t> z Yorku popisuje tyto události následujícími slovy: „Je to už skoro 350 let, co my a naši předkové obýváme tuto krásnou vlast a nikdy předtím se taková hrůza v Británii neobjevila… Či snad si můžeme myslet, že na lid přišly krvavé tresty od Seveřanů?“</a:t>
            </a:r>
          </a:p>
        </p:txBody>
      </p:sp>
    </p:spTree>
    <p:extLst>
      <p:ext uri="{BB962C8B-B14F-4D97-AF65-F5344CB8AC3E}">
        <p14:creationId xmlns:p14="http://schemas.microsoft.com/office/powerpoint/2010/main" val="6767744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b/b0/Britain_peoples_circa_600_de.svg/578px-Britain_peoples_circa_600_de.sv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7695" y="1600200"/>
            <a:ext cx="3388609" cy="4525963"/>
          </a:xfrm>
          <a:prstGeom prst="rect">
            <a:avLst/>
          </a:prstGeom>
          <a:noFill/>
          <a:ln>
            <a:noFill/>
          </a:ln>
        </p:spPr>
      </p:pic>
    </p:spTree>
    <p:extLst>
      <p:ext uri="{BB962C8B-B14F-4D97-AF65-F5344CB8AC3E}">
        <p14:creationId xmlns:p14="http://schemas.microsoft.com/office/powerpoint/2010/main" val="23057110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Rané nájezdy na menší ostrovy</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Nájezdy na Hebridy začaly v roce 794, do Irska vpadli poprvé roku 796, kdy byl vypleněn známý klášter </a:t>
            </a:r>
            <a:r>
              <a:rPr lang="cs-CZ" dirty="0" err="1"/>
              <a:t>Jarrow</a:t>
            </a:r>
            <a:r>
              <a:rPr lang="cs-CZ" dirty="0" smtClean="0"/>
              <a:t>.</a:t>
            </a:r>
          </a:p>
          <a:p>
            <a:r>
              <a:rPr lang="cs-CZ" dirty="0"/>
              <a:t>Na ostrov Man zaútočili Vikingové poprvé o dva roky později než na Irsko. Nejpravděpodobněji ve 2. polovině 9. století se tu zformovalo vikinské království, které obsáhlo také další ostrovy v okolí. </a:t>
            </a:r>
            <a:endParaRPr lang="cs-CZ" dirty="0" smtClean="0"/>
          </a:p>
          <a:p>
            <a:r>
              <a:rPr lang="cs-CZ" dirty="0" smtClean="0"/>
              <a:t>Chudoba </a:t>
            </a:r>
            <a:r>
              <a:rPr lang="cs-CZ" dirty="0"/>
              <a:t>písemných pramenů o vikinské době na ostrově Man je tu vynahrazena množstvím nalezených runových křížů a vikinských hrobů</a:t>
            </a:r>
            <a:r>
              <a:rPr lang="cs-CZ" dirty="0" smtClean="0"/>
              <a:t>.</a:t>
            </a:r>
          </a:p>
          <a:p>
            <a:r>
              <a:rPr lang="cs-CZ" dirty="0" smtClean="0"/>
              <a:t> </a:t>
            </a:r>
            <a:r>
              <a:rPr lang="cs-CZ" dirty="0"/>
              <a:t>Rané kříže tu vytvářel vikinský umělec jménem </a:t>
            </a:r>
            <a:r>
              <a:rPr lang="cs-CZ" dirty="0" err="1"/>
              <a:t>Gaut</a:t>
            </a:r>
            <a:r>
              <a:rPr lang="cs-CZ" dirty="0"/>
              <a:t>, </a:t>
            </a:r>
            <a:r>
              <a:rPr lang="cs-CZ" dirty="0" smtClean="0"/>
              <a:t>který </a:t>
            </a:r>
            <a:r>
              <a:rPr lang="cs-CZ" dirty="0"/>
              <a:t>měl další pokračovatele. Tyto památky jsou skvělým svědectvím rychlého splývání kultury domácích obyvatel a Vikingů.</a:t>
            </a:r>
          </a:p>
        </p:txBody>
      </p:sp>
    </p:spTree>
    <p:extLst>
      <p:ext uri="{BB962C8B-B14F-4D97-AF65-F5344CB8AC3E}">
        <p14:creationId xmlns:p14="http://schemas.microsoft.com/office/powerpoint/2010/main" val="39038240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Orknejské a Shetlandské ostrovy byly Vikingy z Norska osídleny v průběhu 9. století. Na Orknejích se vytvořila vlastní vláda, vojenská i administrativní hierarchie, vydržovaná daněmi obyvatelstva, jejímž nejvyšším představitelem byl velmož s titulem </a:t>
            </a:r>
            <a:r>
              <a:rPr lang="cs-CZ" dirty="0" smtClean="0"/>
              <a:t>jarla.</a:t>
            </a:r>
          </a:p>
          <a:p>
            <a:r>
              <a:rPr lang="cs-CZ" dirty="0" smtClean="0"/>
              <a:t>Rodovou </a:t>
            </a:r>
            <a:r>
              <a:rPr lang="cs-CZ" dirty="0"/>
              <a:t>linii zdejších jarlů založil v době vlády norského krále Haralda Krásnovlasého </a:t>
            </a:r>
            <a:r>
              <a:rPr lang="cs-CZ" dirty="0" err="1"/>
              <a:t>Einar</a:t>
            </a:r>
            <a:r>
              <a:rPr lang="cs-CZ" dirty="0"/>
              <a:t>, zvaný </a:t>
            </a:r>
            <a:r>
              <a:rPr lang="cs-CZ" dirty="0" smtClean="0"/>
              <a:t>Rašelina.</a:t>
            </a:r>
          </a:p>
          <a:p>
            <a:r>
              <a:rPr lang="cs-CZ" dirty="0"/>
              <a:t>Orkneje byly důležitou a strategicky výhodnou námořní základnou.</a:t>
            </a:r>
          </a:p>
        </p:txBody>
      </p:sp>
    </p:spTree>
    <p:extLst>
      <p:ext uri="{BB962C8B-B14F-4D97-AF65-F5344CB8AC3E}">
        <p14:creationId xmlns:p14="http://schemas.microsoft.com/office/powerpoint/2010/main" val="11622456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err="1" smtClean="0"/>
              <a:t>Faerské</a:t>
            </a:r>
            <a:r>
              <a:rPr lang="cs-CZ" dirty="0" smtClean="0"/>
              <a:t> </a:t>
            </a:r>
            <a:r>
              <a:rPr lang="cs-CZ" dirty="0"/>
              <a:t>ostrovy byly v 9. století osídleny rovněž z Norska, pravděpodobně za Haralda </a:t>
            </a:r>
            <a:r>
              <a:rPr lang="cs-CZ" dirty="0" smtClean="0"/>
              <a:t>Krásnovlasého</a:t>
            </a:r>
          </a:p>
          <a:p>
            <a:r>
              <a:rPr lang="cs-CZ" dirty="0" smtClean="0"/>
              <a:t>Jejich </a:t>
            </a:r>
            <a:r>
              <a:rPr lang="cs-CZ" dirty="0"/>
              <a:t>obyvatelé udržovali velmi čilé kontakty s okolním světem, zejména proto, že jejich ekonomika nebyla soběstačná, třebaže se tu úspěšně daly chovat ovce, kozy, hovězí dobytek i vepři. Sídlilo tady množství lovných ptáků a potravu obyvatel vhodně doplňovaly plody moře. </a:t>
            </a:r>
            <a:endParaRPr lang="cs-CZ" dirty="0" smtClean="0"/>
          </a:p>
          <a:p>
            <a:r>
              <a:rPr lang="cs-CZ" dirty="0" smtClean="0"/>
              <a:t>Zato </a:t>
            </a:r>
            <a:r>
              <a:rPr lang="cs-CZ" dirty="0"/>
              <a:t>byl na ostrovech nedostatek dřeva a obilninám se tady rovněž příliš nedařilo. Společný </a:t>
            </a:r>
            <a:r>
              <a:rPr lang="cs-CZ" dirty="0" err="1"/>
              <a:t>thing</a:t>
            </a:r>
            <a:r>
              <a:rPr lang="cs-CZ" dirty="0"/>
              <a:t> se konal na místě, které má podle něj název – </a:t>
            </a:r>
            <a:r>
              <a:rPr lang="cs-CZ" dirty="0" err="1"/>
              <a:t>Tinganes</a:t>
            </a:r>
            <a:r>
              <a:rPr lang="cs-CZ" dirty="0"/>
              <a:t>, a nejstarší zdejší kostel je datován do roku 1060.</a:t>
            </a:r>
          </a:p>
        </p:txBody>
      </p:sp>
    </p:spTree>
    <p:extLst>
      <p:ext uri="{BB962C8B-B14F-4D97-AF65-F5344CB8AC3E}">
        <p14:creationId xmlns:p14="http://schemas.microsoft.com/office/powerpoint/2010/main" val="19673304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 samotné Británii byl od nájezdu v roce 794 zhruba po čtyřicet let </a:t>
            </a:r>
            <a:r>
              <a:rPr lang="cs-CZ" dirty="0" smtClean="0"/>
              <a:t>klid.</a:t>
            </a:r>
          </a:p>
          <a:p>
            <a:r>
              <a:rPr lang="cs-CZ" dirty="0" smtClean="0"/>
              <a:t>Roku </a:t>
            </a:r>
            <a:r>
              <a:rPr lang="cs-CZ" dirty="0"/>
              <a:t>834 nebo 835 však vpády začaly nanovo a následovalo naopak asi čtyřicet let plenění. I zde se ovšem Vikingové stávali spojenci ve vnitřních sporech mezi anglosaskými </a:t>
            </a:r>
            <a:r>
              <a:rPr lang="cs-CZ" dirty="0" smtClean="0"/>
              <a:t>králi. </a:t>
            </a:r>
            <a:r>
              <a:rPr lang="cs-CZ" dirty="0"/>
              <a:t>Partikulární zájmy nejednou převažovaly, stejně tak jako u vladařů karolinské říše</a:t>
            </a:r>
            <a:r>
              <a:rPr lang="cs-CZ" dirty="0" smtClean="0"/>
              <a:t>.</a:t>
            </a:r>
          </a:p>
          <a:p>
            <a:r>
              <a:rPr lang="cs-CZ" dirty="0" smtClean="0"/>
              <a:t> </a:t>
            </a:r>
            <a:r>
              <a:rPr lang="cs-CZ" dirty="0"/>
              <a:t>K roku 844 udávají </a:t>
            </a:r>
            <a:r>
              <a:rPr lang="cs-CZ" dirty="0" err="1"/>
              <a:t>Annales</a:t>
            </a:r>
            <a:r>
              <a:rPr lang="cs-CZ" dirty="0"/>
              <a:t> </a:t>
            </a:r>
            <a:r>
              <a:rPr lang="cs-CZ" dirty="0" err="1"/>
              <a:t>Bertininiani</a:t>
            </a:r>
            <a:r>
              <a:rPr lang="cs-CZ" dirty="0"/>
              <a:t>, které sledovaly působení Normanů v širším rozsahu, že se Vikingové po svém vítězství na území Británie po libosti zmocňovali půdy (</a:t>
            </a:r>
            <a:r>
              <a:rPr lang="cs-CZ" dirty="0" err="1"/>
              <a:t>terra</a:t>
            </a:r>
            <a:r>
              <a:rPr lang="cs-CZ" dirty="0"/>
              <a:t> pro </a:t>
            </a:r>
            <a:r>
              <a:rPr lang="cs-CZ" dirty="0" err="1"/>
              <a:t>libitu</a:t>
            </a:r>
            <a:r>
              <a:rPr lang="cs-CZ" dirty="0"/>
              <a:t> </a:t>
            </a:r>
            <a:r>
              <a:rPr lang="cs-CZ" dirty="0" err="1"/>
              <a:t>potiuntur</a:t>
            </a:r>
            <a:r>
              <a:rPr lang="cs-CZ" dirty="0"/>
              <a:t>), nešlo však zřejmě o dlouhodobější usídlení, protože roku 851 byli naopak zase </a:t>
            </a:r>
            <a:r>
              <a:rPr lang="cs-CZ" dirty="0" smtClean="0"/>
              <a:t>poraženi.</a:t>
            </a:r>
            <a:endParaRPr lang="cs-CZ" dirty="0"/>
          </a:p>
        </p:txBody>
      </p:sp>
    </p:spTree>
    <p:extLst>
      <p:ext uri="{BB962C8B-B14F-4D97-AF65-F5344CB8AC3E}">
        <p14:creationId xmlns:p14="http://schemas.microsoft.com/office/powerpoint/2010/main" val="61255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NEJSTARŠÍ ZPRÁVY O GERMÁNSKÉM SEVERU</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a:t>Pobaltí a Skandinávie:  už kolem přelomu n. l. a poté již hojněji od 1. století po Kr. </a:t>
            </a:r>
          </a:p>
          <a:p>
            <a:r>
              <a:rPr lang="cs-CZ" dirty="0"/>
              <a:t>Císař Octavianus Augustus (27 př. Kr. až 14 po Kr.): Res </a:t>
            </a:r>
            <a:r>
              <a:rPr lang="cs-CZ" dirty="0" err="1"/>
              <a:t>gestae</a:t>
            </a:r>
            <a:r>
              <a:rPr lang="cs-CZ" dirty="0"/>
              <a:t> </a:t>
            </a:r>
            <a:r>
              <a:rPr lang="cs-CZ" dirty="0" err="1"/>
              <a:t>divi</a:t>
            </a:r>
            <a:r>
              <a:rPr lang="cs-CZ" dirty="0"/>
              <a:t> </a:t>
            </a:r>
            <a:r>
              <a:rPr lang="cs-CZ" dirty="0" smtClean="0"/>
              <a:t>Augusti: </a:t>
            </a:r>
            <a:r>
              <a:rPr lang="cs-CZ" dirty="0"/>
              <a:t>že jeho loďstvo doplulo až ke hranicím </a:t>
            </a:r>
            <a:r>
              <a:rPr lang="cs-CZ" dirty="0" err="1"/>
              <a:t>Kimbrů</a:t>
            </a:r>
            <a:r>
              <a:rPr lang="cs-CZ" dirty="0"/>
              <a:t>. </a:t>
            </a:r>
          </a:p>
          <a:p>
            <a:endParaRPr lang="cs-CZ" dirty="0"/>
          </a:p>
        </p:txBody>
      </p:sp>
    </p:spTree>
    <p:extLst>
      <p:ext uri="{BB962C8B-B14F-4D97-AF65-F5344CB8AC3E}">
        <p14:creationId xmlns:p14="http://schemas.microsoft.com/office/powerpoint/2010/main" val="131946553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 roce 850 Normané poprvé prokazatelně v Británii přezimovali, a to na ostrově </a:t>
            </a:r>
            <a:r>
              <a:rPr lang="cs-CZ" dirty="0" err="1"/>
              <a:t>Thanet</a:t>
            </a:r>
            <a:r>
              <a:rPr lang="cs-CZ" dirty="0"/>
              <a:t>. Odsud se jim po řece Temži otevírala cesta k plenění např. v Canterbury, </a:t>
            </a:r>
            <a:r>
              <a:rPr lang="cs-CZ" dirty="0" smtClean="0"/>
              <a:t>nebo </a:t>
            </a:r>
            <a:r>
              <a:rPr lang="cs-CZ" dirty="0"/>
              <a:t>ve Winchesteru, který byl rovněž důležitým politickým a náboženským centrem. Brzy si k přezimování upravili také lokalitu </a:t>
            </a:r>
            <a:r>
              <a:rPr lang="cs-CZ" dirty="0" err="1" smtClean="0"/>
              <a:t>Sheppey</a:t>
            </a:r>
            <a:r>
              <a:rPr lang="cs-CZ" dirty="0" smtClean="0"/>
              <a:t> </a:t>
            </a:r>
            <a:r>
              <a:rPr lang="cs-CZ" dirty="0"/>
              <a:t>a velká </a:t>
            </a:r>
            <a:r>
              <a:rPr lang="cs-CZ" dirty="0" smtClean="0"/>
              <a:t>vikinská </a:t>
            </a:r>
            <a:r>
              <a:rPr lang="cs-CZ" dirty="0"/>
              <a:t>flotila přezimovala v království East </a:t>
            </a:r>
            <a:r>
              <a:rPr lang="cs-CZ" dirty="0" err="1"/>
              <a:t>Anglia</a:t>
            </a:r>
            <a:r>
              <a:rPr lang="cs-CZ" dirty="0"/>
              <a:t>. </a:t>
            </a:r>
            <a:endParaRPr lang="cs-CZ" dirty="0" smtClean="0"/>
          </a:p>
          <a:p>
            <a:r>
              <a:rPr lang="cs-CZ" dirty="0" smtClean="0"/>
              <a:t>Vedli </a:t>
            </a:r>
            <a:r>
              <a:rPr lang="cs-CZ" dirty="0"/>
              <a:t>ji proslulí norští </a:t>
            </a:r>
            <a:r>
              <a:rPr lang="cs-CZ" dirty="0" smtClean="0"/>
              <a:t>Vikingové</a:t>
            </a:r>
            <a:r>
              <a:rPr lang="cs-CZ" dirty="0"/>
              <a:t>, bratři </a:t>
            </a:r>
            <a:r>
              <a:rPr lang="cs-CZ" dirty="0" err="1"/>
              <a:t>Ívar</a:t>
            </a:r>
            <a:r>
              <a:rPr lang="cs-CZ" dirty="0"/>
              <a:t>, řečený Bez kostí, a </a:t>
            </a:r>
            <a:r>
              <a:rPr lang="cs-CZ" dirty="0" err="1"/>
              <a:t>Hálfdan</a:t>
            </a:r>
            <a:r>
              <a:rPr lang="cs-CZ" dirty="0"/>
              <a:t>, synové </a:t>
            </a:r>
            <a:r>
              <a:rPr lang="cs-CZ" dirty="0" err="1"/>
              <a:t>Ragnallovi</a:t>
            </a:r>
            <a:r>
              <a:rPr lang="cs-CZ" dirty="0"/>
              <a:t>. Kromě toho napadali Británii také Normané, kteří zkoušeli své štěstí i v karlovské říši.</a:t>
            </a:r>
          </a:p>
        </p:txBody>
      </p:sp>
    </p:spTree>
    <p:extLst>
      <p:ext uri="{BB962C8B-B14F-4D97-AF65-F5344CB8AC3E}">
        <p14:creationId xmlns:p14="http://schemas.microsoft.com/office/powerpoint/2010/main" val="270471229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této době nešlo již o útoky malých skupin kořistníků, ale různých spojených vikinských flotil a vojsk, které domácí dobové prameny nazývají „Velká armáda“, micel </a:t>
            </a:r>
            <a:r>
              <a:rPr lang="cs-CZ" dirty="0" err="1" smtClean="0"/>
              <a:t>here</a:t>
            </a:r>
            <a:r>
              <a:rPr lang="cs-CZ" dirty="0" smtClean="0"/>
              <a:t>. </a:t>
            </a:r>
            <a:r>
              <a:rPr lang="cs-CZ" dirty="0"/>
              <a:t>Její hroby, obsahující typické přídavky koní a psů, byly objeveny např. nedaleko města </a:t>
            </a:r>
            <a:r>
              <a:rPr lang="cs-CZ" dirty="0" smtClean="0"/>
              <a:t>Derby.</a:t>
            </a:r>
            <a:endParaRPr lang="cs-CZ" dirty="0"/>
          </a:p>
        </p:txBody>
      </p:sp>
    </p:spTree>
    <p:extLst>
      <p:ext uri="{BB962C8B-B14F-4D97-AF65-F5344CB8AC3E}">
        <p14:creationId xmlns:p14="http://schemas.microsoft.com/office/powerpoint/2010/main" val="34346067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Kromě plenění se nájezdníci v Británii obohacovali také vymáháním tributů za mír – období této zvýšené aktivity dobyvatelů odpovídají poklady stříbrných mincí. </a:t>
            </a:r>
            <a:endParaRPr lang="cs-CZ" dirty="0" smtClean="0"/>
          </a:p>
          <a:p>
            <a:r>
              <a:rPr lang="cs-CZ" dirty="0" smtClean="0"/>
              <a:t>V </a:t>
            </a:r>
            <a:r>
              <a:rPr lang="cs-CZ" dirty="0"/>
              <a:t>roce 865 </a:t>
            </a:r>
            <a:r>
              <a:rPr lang="cs-CZ" dirty="0" err="1"/>
              <a:t>např</a:t>
            </a:r>
            <a:r>
              <a:rPr lang="cs-CZ" dirty="0"/>
              <a:t> donutili platit tribut království East </a:t>
            </a:r>
            <a:r>
              <a:rPr lang="cs-CZ" dirty="0" err="1"/>
              <a:t>Anglia</a:t>
            </a:r>
            <a:r>
              <a:rPr lang="cs-CZ" dirty="0"/>
              <a:t>, a nebyl samozřejmě jediný. Tributům se tady říkalo „</a:t>
            </a:r>
            <a:r>
              <a:rPr lang="cs-CZ" dirty="0" err="1"/>
              <a:t>Danegeld</a:t>
            </a:r>
            <a:r>
              <a:rPr lang="cs-CZ" dirty="0"/>
              <a:t>“, a ten vůbec nejvyšší z nich byl vybrán vlastně až v pozdním vikinském věku, roku 1018, a šlo o obrovskou sumu 82 500 liber </a:t>
            </a:r>
            <a:r>
              <a:rPr lang="cs-CZ" dirty="0" smtClean="0"/>
              <a:t>stříbra.</a:t>
            </a:r>
          </a:p>
          <a:p>
            <a:r>
              <a:rPr lang="cs-CZ" dirty="0" smtClean="0"/>
              <a:t>Jedním </a:t>
            </a:r>
            <a:r>
              <a:rPr lang="cs-CZ" dirty="0"/>
              <a:t>z oblíbených druhů tributů, neplacených v penězích, bylo odvádění koní, které Vikingové potřebovali pro svou </a:t>
            </a:r>
            <a:r>
              <a:rPr lang="cs-CZ" dirty="0" smtClean="0"/>
              <a:t>jízdu.</a:t>
            </a:r>
            <a:endParaRPr lang="cs-CZ" dirty="0"/>
          </a:p>
        </p:txBody>
      </p:sp>
    </p:spTree>
    <p:extLst>
      <p:ext uri="{BB962C8B-B14F-4D97-AF65-F5344CB8AC3E}">
        <p14:creationId xmlns:p14="http://schemas.microsoft.com/office/powerpoint/2010/main" val="9034923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Roku 865 zahájili Vikingové nové vpády do </a:t>
            </a:r>
            <a:r>
              <a:rPr lang="cs-CZ" dirty="0" err="1" smtClean="0"/>
              <a:t>Northumbrie</a:t>
            </a:r>
            <a:r>
              <a:rPr lang="cs-CZ" dirty="0" smtClean="0"/>
              <a:t>. </a:t>
            </a:r>
            <a:r>
              <a:rPr lang="cs-CZ" dirty="0"/>
              <a:t>Zde se jim podařilo usídlit v dalším velkém centru a sídle arcibiskupství, </a:t>
            </a:r>
            <a:r>
              <a:rPr lang="cs-CZ" b="1" dirty="0"/>
              <a:t>Yorku,</a:t>
            </a:r>
            <a:r>
              <a:rPr lang="cs-CZ" dirty="0"/>
              <a:t> kde vytvořili jedno ze svých později velmi významných raných království. </a:t>
            </a:r>
          </a:p>
          <a:p>
            <a:r>
              <a:rPr lang="cs-CZ" dirty="0" err="1" smtClean="0"/>
              <a:t>Mercie</a:t>
            </a:r>
            <a:r>
              <a:rPr lang="cs-CZ" dirty="0"/>
              <a:t>, kde získali a opevnili si </a:t>
            </a:r>
            <a:r>
              <a:rPr lang="cs-CZ" dirty="0" err="1"/>
              <a:t>Nottingham</a:t>
            </a:r>
            <a:r>
              <a:rPr lang="cs-CZ" dirty="0"/>
              <a:t>, ležící na řece </a:t>
            </a:r>
            <a:r>
              <a:rPr lang="cs-CZ" dirty="0" err="1"/>
              <a:t>Trent</a:t>
            </a:r>
            <a:r>
              <a:rPr lang="cs-CZ" dirty="0"/>
              <a:t>, v němž vojska </a:t>
            </a:r>
            <a:r>
              <a:rPr lang="cs-CZ" dirty="0" err="1" smtClean="0"/>
              <a:t>Ívara</a:t>
            </a:r>
            <a:r>
              <a:rPr lang="cs-CZ" dirty="0" smtClean="0"/>
              <a:t> </a:t>
            </a:r>
            <a:r>
              <a:rPr lang="cs-CZ" dirty="0"/>
              <a:t>a </a:t>
            </a:r>
            <a:r>
              <a:rPr lang="cs-CZ" dirty="0" err="1"/>
              <a:t>Hálfdana</a:t>
            </a:r>
            <a:r>
              <a:rPr lang="cs-CZ" dirty="0"/>
              <a:t> v letech 867– 868 přezimovala, a odkud je ani spojené síly </a:t>
            </a:r>
            <a:r>
              <a:rPr lang="cs-CZ" dirty="0" err="1"/>
              <a:t>Mercie</a:t>
            </a:r>
            <a:r>
              <a:rPr lang="cs-CZ" dirty="0"/>
              <a:t> a Wessexu nedokázaly vypudit. </a:t>
            </a:r>
            <a:endParaRPr lang="cs-CZ" dirty="0" smtClean="0"/>
          </a:p>
          <a:p>
            <a:r>
              <a:rPr lang="cs-CZ" dirty="0" smtClean="0"/>
              <a:t>Když </a:t>
            </a:r>
            <a:r>
              <a:rPr lang="cs-CZ" dirty="0"/>
              <a:t>se „Velké armádě“ roku 869 podařilo porazit krále East Anglie Edmunda, kterého normanští velitelé, bratři </a:t>
            </a:r>
            <a:r>
              <a:rPr lang="cs-CZ" dirty="0" err="1"/>
              <a:t>Ívar</a:t>
            </a:r>
            <a:r>
              <a:rPr lang="cs-CZ" dirty="0"/>
              <a:t> a </a:t>
            </a:r>
            <a:r>
              <a:rPr lang="cs-CZ" dirty="0" err="1"/>
              <a:t>Ubba</a:t>
            </a:r>
            <a:r>
              <a:rPr lang="cs-CZ" dirty="0"/>
              <a:t> (</a:t>
            </a:r>
            <a:r>
              <a:rPr lang="cs-CZ" dirty="0" err="1"/>
              <a:t>Ubbi</a:t>
            </a:r>
            <a:r>
              <a:rPr lang="cs-CZ" dirty="0"/>
              <a:t>) údajně obětovali </a:t>
            </a:r>
            <a:r>
              <a:rPr lang="cs-CZ" dirty="0" err="1" smtClean="0"/>
              <a:t>Ódinovi</a:t>
            </a:r>
            <a:r>
              <a:rPr lang="cs-CZ" dirty="0" smtClean="0"/>
              <a:t>, ovládli </a:t>
            </a:r>
            <a:r>
              <a:rPr lang="cs-CZ" dirty="0"/>
              <a:t>Normané území od Yorku na jih až po ústí řeky Temže. Jediným anglosaským královstvím, které jim tehdy dokázalo úspěšněji vzdorovat, byl Wessex, i tomu se však od nich dostalo řady </a:t>
            </a:r>
            <a:r>
              <a:rPr lang="cs-CZ" dirty="0" smtClean="0"/>
              <a:t>porážek.</a:t>
            </a:r>
            <a:endParaRPr lang="cs-CZ" dirty="0"/>
          </a:p>
        </p:txBody>
      </p:sp>
    </p:spTree>
    <p:extLst>
      <p:ext uri="{BB962C8B-B14F-4D97-AF65-F5344CB8AC3E}">
        <p14:creationId xmlns:p14="http://schemas.microsoft.com/office/powerpoint/2010/main" val="75480421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Způsoby kolonizace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Vikingové zakládali své přezimovací tábory (zvané zde </a:t>
            </a:r>
            <a:r>
              <a:rPr lang="cs-CZ" b="1" dirty="0" err="1"/>
              <a:t>longphort</a:t>
            </a:r>
            <a:r>
              <a:rPr lang="cs-CZ" dirty="0"/>
              <a:t>) na místech, která už byla určitými centry domácí vlády, takže tu mohli očekávat shromážděné zásoby potravin. </a:t>
            </a:r>
            <a:endParaRPr lang="cs-CZ" dirty="0" smtClean="0"/>
          </a:p>
          <a:p>
            <a:r>
              <a:rPr lang="cs-CZ" dirty="0" smtClean="0"/>
              <a:t>Nachází </a:t>
            </a:r>
            <a:r>
              <a:rPr lang="cs-CZ" dirty="0"/>
              <a:t>se v nich množství zbraní, ale zabývali se tady i kovovýrobou, obchodem, jak o tom svědčí nálezy vah nebo mincí, volný čas trávili hraním stolních her a doprovázely je i jejich </a:t>
            </a:r>
            <a:r>
              <a:rPr lang="cs-CZ" dirty="0" smtClean="0"/>
              <a:t>ženy.</a:t>
            </a:r>
          </a:p>
          <a:p>
            <a:r>
              <a:rPr lang="cs-CZ" dirty="0"/>
              <a:t>N</a:t>
            </a:r>
            <a:r>
              <a:rPr lang="cs-CZ" dirty="0" smtClean="0"/>
              <a:t>ěkdy  se tábory stávaly </a:t>
            </a:r>
            <a:r>
              <a:rPr lang="cs-CZ" dirty="0"/>
              <a:t>základy vikinských měst. Nejvíce vikinských táborů v Anglii se nachází v její jižní a střední části. Nejseverněji ležel tábor na řece </a:t>
            </a:r>
            <a:r>
              <a:rPr lang="cs-CZ" dirty="0" err="1"/>
              <a:t>Tyne</a:t>
            </a:r>
            <a:r>
              <a:rPr lang="cs-CZ" dirty="0"/>
              <a:t>, pak následoval York a jižněji již mnoho lokalit, jako např. už vzpomínaný </a:t>
            </a:r>
            <a:r>
              <a:rPr lang="cs-CZ" dirty="0" err="1"/>
              <a:t>Nottingham</a:t>
            </a:r>
            <a:r>
              <a:rPr lang="cs-CZ" dirty="0"/>
              <a:t>, dále Cambridge, </a:t>
            </a:r>
            <a:r>
              <a:rPr lang="cs-CZ" dirty="0" err="1"/>
              <a:t>Exeter</a:t>
            </a:r>
            <a:r>
              <a:rPr lang="cs-CZ" dirty="0"/>
              <a:t> nebo Londýn. </a:t>
            </a:r>
            <a:endParaRPr lang="cs-CZ" dirty="0" smtClean="0"/>
          </a:p>
          <a:p>
            <a:r>
              <a:rPr lang="cs-CZ" dirty="0" smtClean="0"/>
              <a:t>V </a:t>
            </a:r>
            <a:r>
              <a:rPr lang="cs-CZ" dirty="0"/>
              <a:t>Irsku se zimoviště soustřeďovala na východním pobřeží.</a:t>
            </a:r>
          </a:p>
        </p:txBody>
      </p:sp>
    </p:spTree>
    <p:extLst>
      <p:ext uri="{BB962C8B-B14F-4D97-AF65-F5344CB8AC3E}">
        <p14:creationId xmlns:p14="http://schemas.microsoft.com/office/powerpoint/2010/main" val="203198037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York : emporium </a:t>
            </a:r>
            <a:r>
              <a:rPr lang="cs-CZ" dirty="0" err="1"/>
              <a:t>terrae</a:t>
            </a:r>
            <a:r>
              <a:rPr lang="cs-CZ" dirty="0"/>
              <a:t> </a:t>
            </a:r>
            <a:r>
              <a:rPr lang="cs-CZ" dirty="0" err="1"/>
              <a:t>commune</a:t>
            </a:r>
            <a:r>
              <a:rPr lang="cs-CZ" dirty="0"/>
              <a:t> </a:t>
            </a:r>
            <a:r>
              <a:rPr lang="cs-CZ" dirty="0" err="1" smtClean="0"/>
              <a:t>marisque</a:t>
            </a:r>
            <a:r>
              <a:rPr lang="cs-CZ" dirty="0" smtClean="0"/>
              <a:t>.</a:t>
            </a:r>
          </a:p>
          <a:p>
            <a:r>
              <a:rPr lang="cs-CZ" dirty="0" smtClean="0"/>
              <a:t> </a:t>
            </a:r>
            <a:r>
              <a:rPr lang="cs-CZ" dirty="0"/>
              <a:t>Mezi lety 876 –927, a poté s určitými přerušeními až do roku 954 byl, </a:t>
            </a:r>
            <a:r>
              <a:rPr lang="cs-CZ" dirty="0" smtClean="0"/>
              <a:t>někdy </a:t>
            </a:r>
            <a:r>
              <a:rPr lang="cs-CZ" dirty="0"/>
              <a:t>společně s irským Dublinem</a:t>
            </a:r>
            <a:r>
              <a:rPr lang="cs-CZ" dirty="0" smtClean="0"/>
              <a:t>, centrem </a:t>
            </a:r>
            <a:r>
              <a:rPr lang="cs-CZ" dirty="0"/>
              <a:t>význačného vikinského království, nacházejícího se v Severním a Irském moři. Zvláště dobrá spolupráce mezi dobyvateli a domácím obyvatelstvem zde panovala za vlády christianizovaného Dána </a:t>
            </a:r>
            <a:r>
              <a:rPr lang="cs-CZ" dirty="0" err="1"/>
              <a:t>Guthfritha</a:t>
            </a:r>
            <a:r>
              <a:rPr lang="cs-CZ" dirty="0"/>
              <a:t>, který v Yorku vládl v letech </a:t>
            </a:r>
            <a:r>
              <a:rPr lang="cs-CZ" dirty="0" smtClean="0"/>
              <a:t>882–884.</a:t>
            </a:r>
            <a:endParaRPr lang="cs-CZ" dirty="0"/>
          </a:p>
        </p:txBody>
      </p:sp>
    </p:spTree>
    <p:extLst>
      <p:ext uri="{BB962C8B-B14F-4D97-AF65-F5344CB8AC3E}">
        <p14:creationId xmlns:p14="http://schemas.microsoft.com/office/powerpoint/2010/main" val="5255790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 10. století odsud pochází mince s křesťanským nápisem, motivem </a:t>
            </a:r>
            <a:r>
              <a:rPr lang="cs-CZ" dirty="0" err="1"/>
              <a:t>Tórova</a:t>
            </a:r>
            <a:r>
              <a:rPr lang="cs-CZ" dirty="0"/>
              <a:t> kladiva a vikinského </a:t>
            </a:r>
            <a:r>
              <a:rPr lang="cs-CZ" dirty="0" smtClean="0"/>
              <a:t>meče.</a:t>
            </a:r>
          </a:p>
          <a:p>
            <a:r>
              <a:rPr lang="cs-CZ"/>
              <a:t>Poklad z Yorku z doby kolem roku 920 tvořily předměty z oblastí od Irska po Afghánistán, věci křesťanského, muslimského i „pohanského“ </a:t>
            </a:r>
            <a:r>
              <a:rPr lang="cs-CZ" smtClean="0"/>
              <a:t>původu.</a:t>
            </a:r>
            <a:endParaRPr lang="cs-CZ" dirty="0"/>
          </a:p>
        </p:txBody>
      </p:sp>
    </p:spTree>
    <p:extLst>
      <p:ext uri="{BB962C8B-B14F-4D97-AF65-F5344CB8AC3E}">
        <p14:creationId xmlns:p14="http://schemas.microsoft.com/office/powerpoint/2010/main" val="403913763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Období Velké armády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N</a:t>
            </a:r>
            <a:r>
              <a:rPr lang="cs-CZ" dirty="0" smtClean="0"/>
              <a:t>ejméně </a:t>
            </a:r>
            <a:r>
              <a:rPr lang="cs-CZ" dirty="0"/>
              <a:t>od 10. století existovala Normany osídlená </a:t>
            </a:r>
            <a:r>
              <a:rPr lang="cs-CZ" dirty="0" smtClean="0"/>
              <a:t>oblast </a:t>
            </a:r>
            <a:r>
              <a:rPr lang="cs-CZ" dirty="0"/>
              <a:t>zvaná</a:t>
            </a:r>
            <a:r>
              <a:rPr lang="cs-CZ" b="1" dirty="0"/>
              <a:t> </a:t>
            </a:r>
            <a:r>
              <a:rPr lang="cs-CZ" b="1" dirty="0" err="1"/>
              <a:t>Five</a:t>
            </a:r>
            <a:r>
              <a:rPr lang="cs-CZ" b="1" dirty="0"/>
              <a:t> </a:t>
            </a:r>
            <a:r>
              <a:rPr lang="cs-CZ" b="1" dirty="0" err="1"/>
              <a:t>Boroughs</a:t>
            </a:r>
            <a:r>
              <a:rPr lang="cs-CZ" dirty="0" smtClean="0"/>
              <a:t>.</a:t>
            </a:r>
          </a:p>
          <a:p>
            <a:r>
              <a:rPr lang="cs-CZ" dirty="0"/>
              <a:t>Název „</a:t>
            </a:r>
            <a:r>
              <a:rPr lang="cs-CZ" b="1" dirty="0" err="1"/>
              <a:t>Danelaw</a:t>
            </a:r>
            <a:r>
              <a:rPr lang="cs-CZ" dirty="0"/>
              <a:t>“ se používal pro oblast osídlenou Normany na severovýchod od linie Temže-Lea-</a:t>
            </a:r>
            <a:r>
              <a:rPr lang="cs-CZ" dirty="0" err="1"/>
              <a:t>Bedford</a:t>
            </a:r>
            <a:r>
              <a:rPr lang="cs-CZ" dirty="0"/>
              <a:t>-</a:t>
            </a:r>
            <a:r>
              <a:rPr lang="cs-CZ" dirty="0" err="1"/>
              <a:t>Ouse</a:t>
            </a:r>
            <a:r>
              <a:rPr lang="cs-CZ" dirty="0"/>
              <a:t> a </a:t>
            </a:r>
            <a:r>
              <a:rPr lang="cs-CZ" dirty="0" err="1"/>
              <a:t>Watling</a:t>
            </a:r>
            <a:r>
              <a:rPr lang="cs-CZ" dirty="0"/>
              <a:t> </a:t>
            </a:r>
            <a:r>
              <a:rPr lang="cs-CZ" dirty="0" smtClean="0"/>
              <a:t>Street.</a:t>
            </a:r>
          </a:p>
          <a:p>
            <a:r>
              <a:rPr lang="cs-CZ" dirty="0" smtClean="0"/>
              <a:t> Právní </a:t>
            </a:r>
            <a:r>
              <a:rPr lang="cs-CZ" dirty="0"/>
              <a:t>kompilace arcibiskupa </a:t>
            </a:r>
            <a:r>
              <a:rPr lang="cs-CZ" dirty="0" err="1"/>
              <a:t>Wulfstana</a:t>
            </a:r>
            <a:r>
              <a:rPr lang="cs-CZ" dirty="0"/>
              <a:t> z </a:t>
            </a:r>
            <a:r>
              <a:rPr lang="cs-CZ" dirty="0" smtClean="0"/>
              <a:t>Yorku: společné </a:t>
            </a:r>
            <a:r>
              <a:rPr lang="cs-CZ" dirty="0"/>
              <a:t>zákony anglického krále Edwarda a Normana </a:t>
            </a:r>
            <a:r>
              <a:rPr lang="cs-CZ" dirty="0" err="1" smtClean="0"/>
              <a:t>Guthruma</a:t>
            </a:r>
            <a:r>
              <a:rPr lang="cs-CZ" dirty="0" smtClean="0"/>
              <a:t>. Angličtí </a:t>
            </a:r>
            <a:r>
              <a:rPr lang="cs-CZ" dirty="0"/>
              <a:t>králové oblast </a:t>
            </a:r>
            <a:r>
              <a:rPr lang="cs-CZ" dirty="0" err="1"/>
              <a:t>Danelaw</a:t>
            </a:r>
            <a:r>
              <a:rPr lang="cs-CZ" dirty="0"/>
              <a:t> postupně chápali jako určitou specifickou provincii v rámci svého království, a stejně tak se </a:t>
            </a:r>
            <a:r>
              <a:rPr lang="cs-CZ" dirty="0" smtClean="0"/>
              <a:t>cítili </a:t>
            </a:r>
            <a:r>
              <a:rPr lang="cs-CZ" dirty="0"/>
              <a:t>i zdejší </a:t>
            </a:r>
            <a:r>
              <a:rPr lang="cs-CZ" dirty="0" smtClean="0"/>
              <a:t>Normani.</a:t>
            </a:r>
          </a:p>
          <a:p>
            <a:r>
              <a:rPr lang="cs-CZ" dirty="0" smtClean="0"/>
              <a:t>Království </a:t>
            </a:r>
            <a:r>
              <a:rPr lang="cs-CZ" dirty="0" err="1" smtClean="0"/>
              <a:t>yorkské</a:t>
            </a:r>
            <a:r>
              <a:rPr lang="cs-CZ" smtClean="0"/>
              <a:t>.</a:t>
            </a:r>
            <a:endParaRPr lang="cs-CZ" dirty="0"/>
          </a:p>
        </p:txBody>
      </p:sp>
    </p:spTree>
    <p:extLst>
      <p:ext uri="{BB962C8B-B14F-4D97-AF65-F5344CB8AC3E}">
        <p14:creationId xmlns:p14="http://schemas.microsoft.com/office/powerpoint/2010/main" val="28523214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6537" y="1839119"/>
            <a:ext cx="3590925" cy="4048125"/>
          </a:xfrm>
        </p:spPr>
      </p:pic>
    </p:spTree>
    <p:extLst>
      <p:ext uri="{BB962C8B-B14F-4D97-AF65-F5344CB8AC3E}">
        <p14:creationId xmlns:p14="http://schemas.microsoft.com/office/powerpoint/2010/main" val="297961293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875" y="2053431"/>
            <a:ext cx="4286250" cy="3619500"/>
          </a:xfrm>
        </p:spPr>
      </p:pic>
    </p:spTree>
    <p:extLst>
      <p:ext uri="{BB962C8B-B14F-4D97-AF65-F5344CB8AC3E}">
        <p14:creationId xmlns:p14="http://schemas.microsoft.com/office/powerpoint/2010/main" val="135036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5122" name="Picture 2" descr="C:\Users\bednarikova\Pictures\Germánské kme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76287"/>
            <a:ext cx="7620000" cy="53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6158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Místní </a:t>
            </a:r>
            <a:r>
              <a:rPr lang="cs-CZ" dirty="0"/>
              <a:t>jména na území britských ostrovů. Sedm set jich má např. skandinávskou koncovku -by, 500 místních jmen končí na -</a:t>
            </a:r>
            <a:r>
              <a:rPr lang="cs-CZ" dirty="0" err="1"/>
              <a:t>thorp</a:t>
            </a:r>
            <a:r>
              <a:rPr lang="cs-CZ" dirty="0"/>
              <a:t>, jiná začínají skandinávským osobním jménem, apod.</a:t>
            </a:r>
          </a:p>
        </p:txBody>
      </p:sp>
    </p:spTree>
    <p:extLst>
      <p:ext uri="{BB962C8B-B14F-4D97-AF65-F5344CB8AC3E}">
        <p14:creationId xmlns:p14="http://schemas.microsoft.com/office/powerpoint/2010/main" val="20291419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Určitým </a:t>
            </a:r>
            <a:r>
              <a:rPr lang="cs-CZ" b="1" dirty="0"/>
              <a:t>mezníkem </a:t>
            </a:r>
            <a:r>
              <a:rPr lang="cs-CZ" dirty="0" smtClean="0"/>
              <a:t>byly </a:t>
            </a:r>
            <a:r>
              <a:rPr lang="cs-CZ" dirty="0"/>
              <a:t>úspěšné boje </a:t>
            </a:r>
            <a:r>
              <a:rPr lang="cs-CZ" dirty="0" err="1"/>
              <a:t>wessexských</a:t>
            </a:r>
            <a:r>
              <a:rPr lang="cs-CZ" dirty="0"/>
              <a:t> králů Edwarda a </a:t>
            </a:r>
            <a:r>
              <a:rPr lang="cs-CZ" dirty="0" err="1"/>
              <a:t>Aethelstana</a:t>
            </a:r>
            <a:r>
              <a:rPr lang="cs-CZ" dirty="0"/>
              <a:t>, z nichž druhý se stal prvním úspěšným sjednotitelem Anglie, když (v roce 937) porazil koalici vikinských, skotských a </a:t>
            </a:r>
            <a:r>
              <a:rPr lang="cs-CZ" dirty="0" err="1"/>
              <a:t>welšských</a:t>
            </a:r>
            <a:r>
              <a:rPr lang="cs-CZ" dirty="0"/>
              <a:t> spojenců v bitvě u </a:t>
            </a:r>
            <a:r>
              <a:rPr lang="cs-CZ" dirty="0" err="1"/>
              <a:t>Brunanburhu</a:t>
            </a:r>
            <a:r>
              <a:rPr lang="cs-CZ" dirty="0"/>
              <a:t> (snad nynější </a:t>
            </a:r>
            <a:r>
              <a:rPr lang="cs-CZ" dirty="0" err="1"/>
              <a:t>Birrenswark</a:t>
            </a:r>
            <a:r>
              <a:rPr lang="cs-CZ" dirty="0"/>
              <a:t> v </a:t>
            </a:r>
            <a:r>
              <a:rPr lang="cs-CZ" dirty="0" err="1"/>
              <a:t>Dumfriesshire</a:t>
            </a:r>
            <a:r>
              <a:rPr lang="cs-CZ" dirty="0"/>
              <a:t>). </a:t>
            </a:r>
            <a:endParaRPr lang="cs-CZ" dirty="0" smtClean="0"/>
          </a:p>
          <a:p>
            <a:r>
              <a:rPr lang="cs-CZ" dirty="0" smtClean="0"/>
              <a:t>Po </a:t>
            </a:r>
            <a:r>
              <a:rPr lang="cs-CZ" dirty="0"/>
              <a:t>jeho smrti se ovšem území Yorku i </a:t>
            </a:r>
            <a:r>
              <a:rPr lang="cs-CZ" dirty="0" err="1"/>
              <a:t>Five</a:t>
            </a:r>
            <a:r>
              <a:rPr lang="cs-CZ" dirty="0"/>
              <a:t> </a:t>
            </a:r>
            <a:r>
              <a:rPr lang="cs-CZ" dirty="0" err="1"/>
              <a:t>Boroughs</a:t>
            </a:r>
            <a:r>
              <a:rPr lang="cs-CZ" dirty="0"/>
              <a:t> opět dostalo do normanských </a:t>
            </a:r>
            <a:r>
              <a:rPr lang="cs-CZ" dirty="0" smtClean="0"/>
              <a:t>rukou.</a:t>
            </a:r>
            <a:endParaRPr lang="cs-CZ" dirty="0"/>
          </a:p>
        </p:txBody>
      </p:sp>
    </p:spTree>
    <p:extLst>
      <p:ext uri="{BB962C8B-B14F-4D97-AF65-F5344CB8AC3E}">
        <p14:creationId xmlns:p14="http://schemas.microsoft.com/office/powerpoint/2010/main" val="163682179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b="1" dirty="0"/>
              <a:t>Erik</a:t>
            </a:r>
            <a:r>
              <a:rPr lang="cs-CZ" dirty="0"/>
              <a:t>, řečený Krvavá Sekyra, musel roku 936 uprchnout z Norska před králem </a:t>
            </a:r>
            <a:r>
              <a:rPr lang="cs-CZ" dirty="0" err="1"/>
              <a:t>Hákonem</a:t>
            </a:r>
            <a:r>
              <a:rPr lang="cs-CZ" dirty="0"/>
              <a:t> Dobrým a uchýlil se nejprve k Vikingům na Orkneje. Roku 948 byl </a:t>
            </a:r>
            <a:r>
              <a:rPr lang="cs-CZ" dirty="0" smtClean="0"/>
              <a:t>pozván</a:t>
            </a:r>
            <a:r>
              <a:rPr lang="cs-CZ" dirty="0"/>
              <a:t>, aby se ujal normansko-anglosaského království v </a:t>
            </a:r>
            <a:r>
              <a:rPr lang="cs-CZ" dirty="0" smtClean="0"/>
              <a:t>Yorku</a:t>
            </a:r>
            <a:r>
              <a:rPr lang="cs-CZ" dirty="0"/>
              <a:t>.</a:t>
            </a:r>
            <a:r>
              <a:rPr lang="cs-CZ" dirty="0" smtClean="0"/>
              <a:t> Biskup </a:t>
            </a:r>
            <a:r>
              <a:rPr lang="cs-CZ" dirty="0" err="1"/>
              <a:t>Wulfstan</a:t>
            </a:r>
            <a:r>
              <a:rPr lang="cs-CZ" dirty="0"/>
              <a:t>, hledající oporu proti rostoucí moci </a:t>
            </a:r>
            <a:r>
              <a:rPr lang="cs-CZ" dirty="0" err="1"/>
              <a:t>wessexských</a:t>
            </a:r>
            <a:r>
              <a:rPr lang="cs-CZ" dirty="0"/>
              <a:t> králů a proti arcibiskupské konkurenci v Canterbury. </a:t>
            </a:r>
            <a:endParaRPr lang="cs-CZ" dirty="0" smtClean="0"/>
          </a:p>
          <a:p>
            <a:r>
              <a:rPr lang="cs-CZ" dirty="0" smtClean="0"/>
              <a:t>Záhy </a:t>
            </a:r>
            <a:r>
              <a:rPr lang="cs-CZ" dirty="0"/>
              <a:t>byl Erik z Yorku vyhnán králem </a:t>
            </a:r>
            <a:r>
              <a:rPr lang="cs-CZ" dirty="0" err="1"/>
              <a:t>Eadredem</a:t>
            </a:r>
            <a:r>
              <a:rPr lang="cs-CZ" dirty="0"/>
              <a:t> z Wessexu, ale vlády ve městě se zmocnil další Norman, příslušník </a:t>
            </a:r>
            <a:r>
              <a:rPr lang="cs-CZ" dirty="0" err="1"/>
              <a:t>Ívarovy</a:t>
            </a:r>
            <a:r>
              <a:rPr lang="cs-CZ" dirty="0"/>
              <a:t> </a:t>
            </a:r>
            <a:r>
              <a:rPr lang="cs-CZ" dirty="0" smtClean="0"/>
              <a:t>dynastie </a:t>
            </a:r>
            <a:r>
              <a:rPr lang="cs-CZ" dirty="0"/>
              <a:t>Olaf IV. </a:t>
            </a:r>
            <a:r>
              <a:rPr lang="cs-CZ" dirty="0" err="1"/>
              <a:t>Kvarán</a:t>
            </a:r>
            <a:r>
              <a:rPr lang="cs-CZ" dirty="0"/>
              <a:t>. Od něj se arcibiskup brzy odklonil a zorganizoval proti němu </a:t>
            </a:r>
            <a:r>
              <a:rPr lang="cs-CZ" dirty="0" smtClean="0"/>
              <a:t>spiknutí. </a:t>
            </a:r>
            <a:endParaRPr lang="cs-CZ" dirty="0"/>
          </a:p>
        </p:txBody>
      </p:sp>
    </p:spTree>
    <p:extLst>
      <p:ext uri="{BB962C8B-B14F-4D97-AF65-F5344CB8AC3E}">
        <p14:creationId xmlns:p14="http://schemas.microsoft.com/office/powerpoint/2010/main" val="290042776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410" y="1600200"/>
            <a:ext cx="4325180" cy="4525963"/>
          </a:xfrm>
        </p:spPr>
      </p:pic>
    </p:spTree>
    <p:extLst>
      <p:ext uri="{BB962C8B-B14F-4D97-AF65-F5344CB8AC3E}">
        <p14:creationId xmlns:p14="http://schemas.microsoft.com/office/powerpoint/2010/main" val="23866009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Erik se sice ještě nakrátko do Yorku vrátil, ale po jeho smrti roku 954 se území na sever od řeky </a:t>
            </a:r>
            <a:r>
              <a:rPr lang="cs-CZ" dirty="0" err="1"/>
              <a:t>Humber</a:t>
            </a:r>
            <a:r>
              <a:rPr lang="cs-CZ" dirty="0"/>
              <a:t> a spolu s ním i Yorku zmocnil </a:t>
            </a:r>
            <a:r>
              <a:rPr lang="cs-CZ" dirty="0" smtClean="0"/>
              <a:t>Wessex.</a:t>
            </a:r>
          </a:p>
          <a:p>
            <a:r>
              <a:rPr lang="cs-CZ" dirty="0" smtClean="0"/>
              <a:t>Neznamená to, </a:t>
            </a:r>
            <a:r>
              <a:rPr lang="cs-CZ" dirty="0"/>
              <a:t>že by odsud odešli všichni Normani, hlavně ne ti, kteří tu byli usazeni na půdě nebo jako obchodníci a řemeslníci. </a:t>
            </a:r>
          </a:p>
        </p:txBody>
      </p:sp>
    </p:spTree>
    <p:extLst>
      <p:ext uri="{BB962C8B-B14F-4D97-AF65-F5344CB8AC3E}">
        <p14:creationId xmlns:p14="http://schemas.microsoft.com/office/powerpoint/2010/main" val="394889512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Výbojů do Británie se v této době účastnili </a:t>
            </a:r>
            <a:r>
              <a:rPr lang="cs-CZ" b="1" dirty="0"/>
              <a:t>příslušníci významných doma vládnoucích skandinávských královských dynastií. </a:t>
            </a:r>
            <a:endParaRPr lang="cs-CZ" b="1" dirty="0" smtClean="0"/>
          </a:p>
          <a:p>
            <a:r>
              <a:rPr lang="cs-CZ" dirty="0"/>
              <a:t>V</a:t>
            </a:r>
            <a:r>
              <a:rPr lang="cs-CZ" dirty="0" smtClean="0"/>
              <a:t>yužili </a:t>
            </a:r>
            <a:r>
              <a:rPr lang="cs-CZ" dirty="0"/>
              <a:t>politické </a:t>
            </a:r>
            <a:r>
              <a:rPr lang="cs-CZ" dirty="0" err="1" smtClean="0"/>
              <a:t>nestability:král</a:t>
            </a:r>
            <a:r>
              <a:rPr lang="cs-CZ" dirty="0" smtClean="0"/>
              <a:t> </a:t>
            </a:r>
            <a:r>
              <a:rPr lang="cs-CZ" b="1" dirty="0" err="1"/>
              <a:t>Aethelred</a:t>
            </a:r>
            <a:r>
              <a:rPr lang="cs-CZ" b="1" dirty="0"/>
              <a:t> II.</a:t>
            </a:r>
            <a:r>
              <a:rPr lang="cs-CZ" dirty="0"/>
              <a:t> (978 –1016) zavraždil svého dvanáctiletého bratra. </a:t>
            </a:r>
            <a:endParaRPr lang="cs-CZ" dirty="0" smtClean="0"/>
          </a:p>
          <a:p>
            <a:r>
              <a:rPr lang="cs-CZ" dirty="0" smtClean="0"/>
              <a:t>Útočili </a:t>
            </a:r>
            <a:r>
              <a:rPr lang="cs-CZ" dirty="0"/>
              <a:t>Norové (</a:t>
            </a:r>
            <a:r>
              <a:rPr lang="cs-CZ" dirty="0" err="1"/>
              <a:t>Gudröd</a:t>
            </a:r>
            <a:r>
              <a:rPr lang="cs-CZ" dirty="0"/>
              <a:t>, panovník ostrovů na západ od Británie od ostrova </a:t>
            </a:r>
            <a:r>
              <a:rPr lang="cs-CZ" dirty="0" err="1"/>
              <a:t>Lewis</a:t>
            </a:r>
            <a:r>
              <a:rPr lang="cs-CZ" dirty="0"/>
              <a:t> po Man, a král Olaf </a:t>
            </a:r>
            <a:r>
              <a:rPr lang="cs-CZ" dirty="0" err="1"/>
              <a:t>Tryggvason</a:t>
            </a:r>
            <a:r>
              <a:rPr lang="cs-CZ" dirty="0"/>
              <a:t>) i Dánové (král </a:t>
            </a:r>
            <a:r>
              <a:rPr lang="cs-CZ" dirty="0" err="1"/>
              <a:t>Svend</a:t>
            </a:r>
            <a:r>
              <a:rPr lang="cs-CZ" dirty="0"/>
              <a:t> S rozčísnutým vousem). Situace vedla k zaplacení řady poplatků z anglické </a:t>
            </a:r>
            <a:r>
              <a:rPr lang="cs-CZ" dirty="0" smtClean="0"/>
              <a:t>strany </a:t>
            </a:r>
            <a:r>
              <a:rPr lang="cs-CZ" dirty="0"/>
              <a:t>a roku 1013 </a:t>
            </a:r>
            <a:r>
              <a:rPr lang="cs-CZ" dirty="0" err="1"/>
              <a:t>Aethelred</a:t>
            </a:r>
            <a:r>
              <a:rPr lang="cs-CZ" dirty="0"/>
              <a:t> nařídil pobít všechny Normany, žijící v Anglii</a:t>
            </a:r>
            <a:r>
              <a:rPr lang="cs-CZ" dirty="0" smtClean="0"/>
              <a:t>.</a:t>
            </a:r>
          </a:p>
          <a:p>
            <a:r>
              <a:rPr lang="cs-CZ" dirty="0" err="1"/>
              <a:t>Svend</a:t>
            </a:r>
            <a:r>
              <a:rPr lang="cs-CZ" dirty="0"/>
              <a:t> </a:t>
            </a:r>
            <a:r>
              <a:rPr lang="cs-CZ" dirty="0" err="1"/>
              <a:t>Haraldsson</a:t>
            </a:r>
            <a:r>
              <a:rPr lang="cs-CZ" dirty="0"/>
              <a:t> jej se svou brannou mocí donutil odejít do exilu. </a:t>
            </a:r>
            <a:r>
              <a:rPr lang="cs-CZ" dirty="0" err="1"/>
              <a:t>Svendův</a:t>
            </a:r>
            <a:r>
              <a:rPr lang="cs-CZ" dirty="0"/>
              <a:t> syn</a:t>
            </a:r>
            <a:r>
              <a:rPr lang="cs-CZ" b="1" dirty="0"/>
              <a:t> </a:t>
            </a:r>
            <a:r>
              <a:rPr lang="cs-CZ" b="1" dirty="0" err="1"/>
              <a:t>Knut</a:t>
            </a:r>
            <a:r>
              <a:rPr lang="cs-CZ" b="1" dirty="0"/>
              <a:t>,</a:t>
            </a:r>
            <a:r>
              <a:rPr lang="cs-CZ" dirty="0"/>
              <a:t> pokládaný za krále v Anglii řádně zvoleného, zde vládl od roku 1016 až do roku </a:t>
            </a:r>
            <a:r>
              <a:rPr lang="cs-CZ" dirty="0" smtClean="0"/>
              <a:t>1035.</a:t>
            </a:r>
            <a:endParaRPr lang="cs-CZ" dirty="0"/>
          </a:p>
        </p:txBody>
      </p:sp>
    </p:spTree>
    <p:extLst>
      <p:ext uri="{BB962C8B-B14F-4D97-AF65-F5344CB8AC3E}">
        <p14:creationId xmlns:p14="http://schemas.microsoft.com/office/powerpoint/2010/main" val="11402984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Brzy </a:t>
            </a:r>
            <a:r>
              <a:rPr lang="cs-CZ" dirty="0"/>
              <a:t>poté, co zemřel král Edward Vyznavač (5. 1. 1066), začali mezi sebou předáci království soupeřit o moc </a:t>
            </a:r>
            <a:r>
              <a:rPr lang="cs-CZ" dirty="0" smtClean="0"/>
              <a:t>a vyhrál vévoda </a:t>
            </a:r>
            <a:r>
              <a:rPr lang="cs-CZ" dirty="0"/>
              <a:t>Harold. </a:t>
            </a:r>
            <a:endParaRPr lang="cs-CZ" dirty="0" smtClean="0"/>
          </a:p>
          <a:p>
            <a:r>
              <a:rPr lang="cs-CZ" dirty="0" smtClean="0"/>
              <a:t>Jeho </a:t>
            </a:r>
            <a:r>
              <a:rPr lang="cs-CZ" dirty="0"/>
              <a:t>bratr </a:t>
            </a:r>
            <a:r>
              <a:rPr lang="cs-CZ" dirty="0" err="1"/>
              <a:t>Tostin</a:t>
            </a:r>
            <a:r>
              <a:rPr lang="cs-CZ" dirty="0"/>
              <a:t> a na pomoc si přivedl Normany a také vojsko Skotů. </a:t>
            </a:r>
            <a:r>
              <a:rPr lang="cs-CZ" dirty="0" err="1"/>
              <a:t>Tostin</a:t>
            </a:r>
            <a:r>
              <a:rPr lang="cs-CZ" dirty="0"/>
              <a:t> padl, bitevní ztráty na obou stranách byly velké. </a:t>
            </a:r>
            <a:endParaRPr lang="cs-CZ" dirty="0" smtClean="0"/>
          </a:p>
          <a:p>
            <a:r>
              <a:rPr lang="cs-CZ" dirty="0" smtClean="0"/>
              <a:t>Sotva </a:t>
            </a:r>
            <a:r>
              <a:rPr lang="cs-CZ" dirty="0"/>
              <a:t>po osmi dnech pak </a:t>
            </a:r>
            <a:r>
              <a:rPr lang="cs-CZ" b="1" dirty="0"/>
              <a:t>Vilém, řečený </a:t>
            </a:r>
            <a:r>
              <a:rPr lang="cs-CZ" b="1" dirty="0" smtClean="0"/>
              <a:t>Bastard </a:t>
            </a:r>
            <a:r>
              <a:rPr lang="cs-CZ" dirty="0"/>
              <a:t>přeplul z Normandie, kde byl </a:t>
            </a:r>
            <a:r>
              <a:rPr lang="cs-CZ" dirty="0" smtClean="0"/>
              <a:t>vévodou. </a:t>
            </a:r>
            <a:r>
              <a:rPr lang="cs-CZ" dirty="0"/>
              <a:t>Anglosasové nejdříve zvítězili, ale poté byli v proslulé bitvě u </a:t>
            </a:r>
            <a:r>
              <a:rPr lang="cs-CZ" dirty="0" err="1"/>
              <a:t>Hastingsu</a:t>
            </a:r>
            <a:r>
              <a:rPr lang="cs-CZ" dirty="0"/>
              <a:t> roku 1066 </a:t>
            </a:r>
            <a:r>
              <a:rPr lang="cs-CZ" dirty="0" smtClean="0"/>
              <a:t>poraženi.</a:t>
            </a:r>
            <a:endParaRPr lang="cs-CZ" dirty="0"/>
          </a:p>
        </p:txBody>
      </p:sp>
    </p:spTree>
    <p:extLst>
      <p:ext uri="{BB962C8B-B14F-4D97-AF65-F5344CB8AC3E}">
        <p14:creationId xmlns:p14="http://schemas.microsoft.com/office/powerpoint/2010/main" val="26840451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684" y="2583021"/>
            <a:ext cx="5056632" cy="2560320"/>
          </a:xfrm>
        </p:spPr>
      </p:pic>
    </p:spTree>
    <p:extLst>
      <p:ext uri="{BB962C8B-B14F-4D97-AF65-F5344CB8AC3E}">
        <p14:creationId xmlns:p14="http://schemas.microsoft.com/office/powerpoint/2010/main" val="11080373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Mnohem </a:t>
            </a:r>
            <a:r>
              <a:rPr lang="cs-CZ" dirty="0"/>
              <a:t>důležitější byla integrace Skandinávců do anglosaské společnosti. </a:t>
            </a:r>
            <a:endParaRPr lang="cs-CZ" dirty="0" smtClean="0"/>
          </a:p>
          <a:p>
            <a:r>
              <a:rPr lang="cs-CZ" dirty="0"/>
              <a:t>V</a:t>
            </a:r>
            <a:r>
              <a:rPr lang="cs-CZ" dirty="0" smtClean="0"/>
              <a:t> </a:t>
            </a:r>
            <a:r>
              <a:rPr lang="cs-CZ" dirty="0"/>
              <a:t>oblasti </a:t>
            </a:r>
            <a:r>
              <a:rPr lang="cs-CZ" dirty="0" smtClean="0"/>
              <a:t>Yorku mnozí </a:t>
            </a:r>
            <a:r>
              <a:rPr lang="cs-CZ" dirty="0"/>
              <a:t>Normané už do konce 9. století přijali křesťanství. Mísili se s domácím obyvatelstvem, dobře spolupracovali s církví a území prosperovalo také hospodářsky. </a:t>
            </a:r>
            <a:endParaRPr lang="cs-CZ" dirty="0" smtClean="0"/>
          </a:p>
          <a:p>
            <a:r>
              <a:rPr lang="cs-CZ" dirty="0" err="1" smtClean="0"/>
              <a:t>Anglo</a:t>
            </a:r>
            <a:r>
              <a:rPr lang="cs-CZ" dirty="0" smtClean="0"/>
              <a:t>-normanské </a:t>
            </a:r>
            <a:r>
              <a:rPr lang="cs-CZ" dirty="0"/>
              <a:t>království v </a:t>
            </a:r>
            <a:r>
              <a:rPr lang="cs-CZ" dirty="0" err="1"/>
              <a:t>Northumbrii</a:t>
            </a:r>
            <a:r>
              <a:rPr lang="cs-CZ" dirty="0"/>
              <a:t> bylo např. v době, kdy mu vládl už vzpomenutý christianizovaný dánský král </a:t>
            </a:r>
            <a:r>
              <a:rPr lang="cs-CZ" dirty="0" err="1"/>
              <a:t>Guthfrith</a:t>
            </a:r>
            <a:r>
              <a:rPr lang="cs-CZ" dirty="0"/>
              <a:t>, úspěšnou mocenskou protiváhou sílícímu království </a:t>
            </a:r>
            <a:r>
              <a:rPr lang="cs-CZ" dirty="0" smtClean="0"/>
              <a:t>Wessexu.</a:t>
            </a:r>
            <a:endParaRPr lang="cs-CZ" dirty="0"/>
          </a:p>
        </p:txBody>
      </p:sp>
    </p:spTree>
    <p:extLst>
      <p:ext uri="{BB962C8B-B14F-4D97-AF65-F5344CB8AC3E}">
        <p14:creationId xmlns:p14="http://schemas.microsoft.com/office/powerpoint/2010/main" val="324956790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Skotsko</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 Od poloviny 9., nebo alespoň od počátku 10. století podléhalo normanské obyvatelstvo Skotska vládě norského jarla, sídlícího na </a:t>
            </a:r>
            <a:r>
              <a:rPr lang="cs-CZ" dirty="0" smtClean="0"/>
              <a:t>Orknejích.</a:t>
            </a:r>
          </a:p>
          <a:p>
            <a:r>
              <a:rPr lang="cs-CZ" dirty="0" smtClean="0"/>
              <a:t>Kolem </a:t>
            </a:r>
            <a:r>
              <a:rPr lang="cs-CZ" dirty="0"/>
              <a:t>poloviny 10. století existovala již význačná norská kolonie v oblasti </a:t>
            </a:r>
            <a:r>
              <a:rPr lang="cs-CZ" dirty="0" err="1"/>
              <a:t>Cumbrie</a:t>
            </a:r>
            <a:r>
              <a:rPr lang="cs-CZ" dirty="0"/>
              <a:t>. Žila zde smíšená norsko-gaelská populace, vedle Vikingů také tzv. </a:t>
            </a:r>
            <a:r>
              <a:rPr lang="cs-CZ" b="1" dirty="0"/>
              <a:t>Gaelové cizinci</a:t>
            </a:r>
            <a:r>
              <a:rPr lang="cs-CZ" dirty="0"/>
              <a:t>, kteří přijali norské zvyky a způsob života. Podobná smíšená populace sídlila od pozdního 9. století také na jihozápadě Skotska v oblasti </a:t>
            </a:r>
            <a:r>
              <a:rPr lang="cs-CZ" dirty="0" err="1"/>
              <a:t>Galloway</a:t>
            </a:r>
            <a:r>
              <a:rPr lang="cs-CZ" dirty="0"/>
              <a:t>. </a:t>
            </a:r>
            <a:endParaRPr lang="cs-CZ" dirty="0" smtClean="0"/>
          </a:p>
          <a:p>
            <a:r>
              <a:rPr lang="cs-CZ" dirty="0" smtClean="0"/>
              <a:t>Některé </a:t>
            </a:r>
            <a:r>
              <a:rPr lang="cs-CZ" dirty="0"/>
              <a:t>z projevů zdejšího umění přinášejí typický polyteisticko-monoteistický synkretismus. Na velkém kříži z </a:t>
            </a:r>
            <a:r>
              <a:rPr lang="cs-CZ" b="1" dirty="0" err="1"/>
              <a:t>Gosforthu</a:t>
            </a:r>
            <a:r>
              <a:rPr lang="cs-CZ" dirty="0"/>
              <a:t> v </a:t>
            </a:r>
            <a:r>
              <a:rPr lang="cs-CZ" dirty="0" err="1"/>
              <a:t>Cumbrii</a:t>
            </a:r>
            <a:r>
              <a:rPr lang="cs-CZ" dirty="0"/>
              <a:t> se například na přední straně nachází scéna ukřižování Krista, na druhé straně scéna </a:t>
            </a:r>
            <a:r>
              <a:rPr lang="cs-CZ" dirty="0" err="1" smtClean="0"/>
              <a:t>Ragnaröku</a:t>
            </a:r>
            <a:r>
              <a:rPr lang="cs-CZ" dirty="0" smtClean="0"/>
              <a:t>.</a:t>
            </a:r>
            <a:endParaRPr lang="cs-CZ" dirty="0"/>
          </a:p>
        </p:txBody>
      </p:sp>
    </p:spTree>
    <p:extLst>
      <p:ext uri="{BB962C8B-B14F-4D97-AF65-F5344CB8AC3E}">
        <p14:creationId xmlns:p14="http://schemas.microsoft.com/office/powerpoint/2010/main" val="88017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Tacitus</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Za </a:t>
            </a:r>
            <a:r>
              <a:rPr lang="cs-CZ" dirty="0" err="1"/>
              <a:t>Gotony</a:t>
            </a:r>
            <a:r>
              <a:rPr lang="cs-CZ" dirty="0"/>
              <a:t> (předky Gótů, v jeho době sídlícími u ústí Visly a částečně už i na východ od něho) jsou podle něj (směrem na západ) sídla </a:t>
            </a:r>
            <a:r>
              <a:rPr lang="cs-CZ" dirty="0" err="1"/>
              <a:t>Rugiů</a:t>
            </a:r>
            <a:r>
              <a:rPr lang="cs-CZ" dirty="0"/>
              <a:t> a </a:t>
            </a:r>
            <a:r>
              <a:rPr lang="cs-CZ" dirty="0" err="1"/>
              <a:t>Lemoviů</a:t>
            </a:r>
            <a:r>
              <a:rPr lang="cs-CZ" dirty="0"/>
              <a:t>, a po nich v jeho líčení následují </a:t>
            </a:r>
            <a:r>
              <a:rPr lang="cs-CZ" dirty="0" err="1" smtClean="0"/>
              <a:t>Suionové</a:t>
            </a:r>
            <a:r>
              <a:rPr lang="cs-CZ" dirty="0" smtClean="0"/>
              <a:t>. </a:t>
            </a:r>
            <a:endParaRPr lang="cs-CZ" dirty="0"/>
          </a:p>
          <a:p>
            <a:r>
              <a:rPr lang="cs-CZ" dirty="0" smtClean="0"/>
              <a:t>Kromě </a:t>
            </a:r>
            <a:r>
              <a:rPr lang="cs-CZ" dirty="0"/>
              <a:t>síly mužů a zbraní tohoto etnika </a:t>
            </a:r>
            <a:r>
              <a:rPr lang="cs-CZ" dirty="0" smtClean="0"/>
              <a:t>známa </a:t>
            </a:r>
            <a:r>
              <a:rPr lang="cs-CZ" dirty="0"/>
              <a:t>i síla loďstev </a:t>
            </a:r>
            <a:r>
              <a:rPr lang="cs-CZ" dirty="0" err="1" smtClean="0"/>
              <a:t>Suionů</a:t>
            </a:r>
            <a:r>
              <a:rPr lang="cs-CZ" dirty="0" smtClean="0"/>
              <a:t>.</a:t>
            </a:r>
          </a:p>
          <a:p>
            <a:r>
              <a:rPr lang="cs-CZ" dirty="0" smtClean="0"/>
              <a:t> </a:t>
            </a:r>
            <a:r>
              <a:rPr lang="cs-CZ" dirty="0"/>
              <a:t>Lodi byly odlišné od římských. Příď vybíhala na obě strany, takže mohly přistávat z obou konců, nepoužívaly tehdy ještě plachet,  vesla nebyla upevněna na bocích jako na triérách, byla volná a užívala se k veslování dopředu i dozadu. </a:t>
            </a:r>
          </a:p>
          <a:p>
            <a:endParaRPr lang="cs-CZ" dirty="0"/>
          </a:p>
        </p:txBody>
      </p:sp>
    </p:spTree>
    <p:extLst>
      <p:ext uri="{BB962C8B-B14F-4D97-AF65-F5344CB8AC3E}">
        <p14:creationId xmlns:p14="http://schemas.microsoft.com/office/powerpoint/2010/main" val="367387135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0" y="2019141"/>
            <a:ext cx="1524000" cy="3688080"/>
          </a:xfrm>
        </p:spPr>
      </p:pic>
    </p:spTree>
    <p:extLst>
      <p:ext uri="{BB962C8B-B14F-4D97-AF65-F5344CB8AC3E}">
        <p14:creationId xmlns:p14="http://schemas.microsoft.com/office/powerpoint/2010/main" val="11196500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Vliv Normanů na pevninské </a:t>
            </a:r>
            <a:r>
              <a:rPr lang="cs-CZ" dirty="0" smtClean="0"/>
              <a:t>Skotsko, a hlavně </a:t>
            </a:r>
            <a:r>
              <a:rPr lang="cs-CZ" dirty="0"/>
              <a:t>ostrovy, patřící k jeho území, byl </a:t>
            </a:r>
            <a:r>
              <a:rPr lang="cs-CZ" dirty="0" smtClean="0"/>
              <a:t>velký</a:t>
            </a:r>
            <a:r>
              <a:rPr lang="cs-CZ" dirty="0"/>
              <a:t>. Na skotských ostrovech (Orknejích a Shetlandách) se např. norský jazyk udržel až do konce 18. století a najde se tu veliké množství místních jmen skandinávského původu. Skandinávský termín pro svobodný statek, </a:t>
            </a:r>
            <a:r>
              <a:rPr lang="cs-CZ" dirty="0" err="1"/>
              <a:t>odal</a:t>
            </a:r>
            <a:r>
              <a:rPr lang="cs-CZ" dirty="0"/>
              <a:t>, se stal základem skotského slova </a:t>
            </a:r>
            <a:r>
              <a:rPr lang="cs-CZ" dirty="0" smtClean="0"/>
              <a:t>udal.</a:t>
            </a:r>
            <a:endParaRPr lang="cs-CZ" dirty="0"/>
          </a:p>
        </p:txBody>
      </p:sp>
    </p:spTree>
    <p:extLst>
      <p:ext uri="{BB962C8B-B14F-4D97-AF65-F5344CB8AC3E}">
        <p14:creationId xmlns:p14="http://schemas.microsoft.com/office/powerpoint/2010/main" val="127839262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Irsko</a:t>
            </a:r>
            <a:endParaRPr lang="cs-CZ" dirty="0"/>
          </a:p>
        </p:txBody>
      </p:sp>
      <p:sp>
        <p:nvSpPr>
          <p:cNvPr id="3" name="Zástupný symbol pro obsah 2"/>
          <p:cNvSpPr>
            <a:spLocks noGrp="1"/>
          </p:cNvSpPr>
          <p:nvPr>
            <p:ph idx="1"/>
          </p:nvPr>
        </p:nvSpPr>
        <p:spPr/>
        <p:txBody>
          <a:bodyPr>
            <a:normAutofit fontScale="92500"/>
          </a:bodyPr>
          <a:lstStyle/>
          <a:p>
            <a:r>
              <a:rPr lang="cs-CZ" b="1" dirty="0" err="1" smtClean="0"/>
              <a:t>Eriu</a:t>
            </a:r>
            <a:r>
              <a:rPr lang="cs-CZ" dirty="0" smtClean="0"/>
              <a:t>: Poprvé </a:t>
            </a:r>
            <a:r>
              <a:rPr lang="cs-CZ" dirty="0"/>
              <a:t>se tu </a:t>
            </a:r>
            <a:r>
              <a:rPr lang="cs-CZ" dirty="0" smtClean="0"/>
              <a:t> Normané vylodili </a:t>
            </a:r>
            <a:r>
              <a:rPr lang="cs-CZ" dirty="0"/>
              <a:t>roku 795. Výhodnou základnou pro útoky na tento ostrov se stala jejich sídliště na </a:t>
            </a:r>
            <a:r>
              <a:rPr lang="cs-CZ" dirty="0" smtClean="0"/>
              <a:t>Hebridách.</a:t>
            </a:r>
          </a:p>
          <a:p>
            <a:r>
              <a:rPr lang="cs-CZ" dirty="0" smtClean="0"/>
              <a:t> </a:t>
            </a:r>
            <a:r>
              <a:rPr lang="cs-CZ" dirty="0"/>
              <a:t>Ve 30. letech 9. století začaly být jejich útoky na Irsko hrozivější. </a:t>
            </a:r>
            <a:r>
              <a:rPr lang="cs-CZ" dirty="0" smtClean="0"/>
              <a:t>Např</a:t>
            </a:r>
            <a:r>
              <a:rPr lang="cs-CZ" dirty="0"/>
              <a:t>. v roce 832 za jediný měsíc třikrát za sebou plenili klášter v </a:t>
            </a:r>
            <a:r>
              <a:rPr lang="cs-CZ" dirty="0" err="1" smtClean="0"/>
              <a:t>Armaghu</a:t>
            </a:r>
            <a:r>
              <a:rPr lang="cs-CZ" dirty="0" smtClean="0"/>
              <a:t>. </a:t>
            </a:r>
          </a:p>
          <a:p>
            <a:r>
              <a:rPr lang="cs-CZ" dirty="0" smtClean="0"/>
              <a:t>Roku </a:t>
            </a:r>
            <a:r>
              <a:rPr lang="cs-CZ" dirty="0"/>
              <a:t>836 Vikingové v Irsku poprvé přezimovali. Z následujícího roku máme údaj o síle útoků z 30. let. Tehdy se vpádu účastnilo 3000 mužů</a:t>
            </a:r>
          </a:p>
        </p:txBody>
      </p:sp>
    </p:spTree>
    <p:extLst>
      <p:ext uri="{BB962C8B-B14F-4D97-AF65-F5344CB8AC3E}">
        <p14:creationId xmlns:p14="http://schemas.microsoft.com/office/powerpoint/2010/main" val="177811627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4504100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7652" y="1600200"/>
            <a:ext cx="3568695" cy="4525963"/>
          </a:xfrm>
        </p:spPr>
      </p:pic>
    </p:spTree>
    <p:extLst>
      <p:ext uri="{BB962C8B-B14F-4D97-AF65-F5344CB8AC3E}">
        <p14:creationId xmlns:p14="http://schemas.microsoft.com/office/powerpoint/2010/main" val="387260665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Nor </a:t>
            </a:r>
            <a:r>
              <a:rPr lang="cs-CZ" dirty="0" err="1" smtClean="0"/>
              <a:t>Thorgeis</a:t>
            </a:r>
            <a:r>
              <a:rPr lang="cs-CZ" dirty="0"/>
              <a:t>. </a:t>
            </a:r>
            <a:r>
              <a:rPr lang="cs-CZ" dirty="0" smtClean="0"/>
              <a:t>Nazýval </a:t>
            </a:r>
            <a:r>
              <a:rPr lang="cs-CZ" dirty="0"/>
              <a:t>se prý opatem kláštera v </a:t>
            </a:r>
            <a:r>
              <a:rPr lang="cs-CZ" dirty="0" err="1"/>
              <a:t>Armaghu</a:t>
            </a:r>
            <a:r>
              <a:rPr lang="cs-CZ" dirty="0"/>
              <a:t>, </a:t>
            </a:r>
            <a:r>
              <a:rPr lang="cs-CZ" dirty="0" smtClean="0"/>
              <a:t>manželka </a:t>
            </a:r>
            <a:r>
              <a:rPr lang="cs-CZ" dirty="0"/>
              <a:t>odříkávala u </a:t>
            </a:r>
            <a:r>
              <a:rPr lang="cs-CZ" dirty="0" smtClean="0"/>
              <a:t>oltáře </a:t>
            </a:r>
            <a:r>
              <a:rPr lang="cs-CZ" dirty="0"/>
              <a:t>zdejší katedrály pohanská zaklínadla. Celý ostrov se údajně pokusil přimět k uctívání </a:t>
            </a:r>
            <a:r>
              <a:rPr lang="cs-CZ" dirty="0" smtClean="0"/>
              <a:t>Tóra </a:t>
            </a:r>
            <a:r>
              <a:rPr lang="cs-CZ" dirty="0"/>
              <a:t>a zřídil tu </a:t>
            </a:r>
            <a:r>
              <a:rPr lang="cs-CZ" dirty="0" err="1"/>
              <a:t>Tórovu</a:t>
            </a:r>
            <a:r>
              <a:rPr lang="cs-CZ" dirty="0"/>
              <a:t> svatyni. </a:t>
            </a:r>
            <a:endParaRPr lang="cs-CZ" dirty="0" smtClean="0"/>
          </a:p>
          <a:p>
            <a:r>
              <a:rPr lang="cs-CZ" dirty="0" smtClean="0"/>
              <a:t>Podlehli </a:t>
            </a:r>
            <a:r>
              <a:rPr lang="cs-CZ" dirty="0"/>
              <a:t>však jen někteří, kterým se poté říkalo Gall-</a:t>
            </a:r>
            <a:r>
              <a:rPr lang="cs-CZ" dirty="0" err="1"/>
              <a:t>gaidil</a:t>
            </a:r>
            <a:r>
              <a:rPr lang="cs-CZ" dirty="0"/>
              <a:t> (v podstatě Irové cizinci). Mezi Normany rozlišovaly irské prameny takzvané „černé cizince“, Dány, a „bílé cizince“, jak nazývaly Nory.</a:t>
            </a:r>
          </a:p>
        </p:txBody>
      </p:sp>
    </p:spTree>
    <p:extLst>
      <p:ext uri="{BB962C8B-B14F-4D97-AF65-F5344CB8AC3E}">
        <p14:creationId xmlns:p14="http://schemas.microsoft.com/office/powerpoint/2010/main" val="222696821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Dublin</a:t>
            </a:r>
            <a:endParaRPr lang="cs-CZ" dirty="0"/>
          </a:p>
        </p:txBody>
      </p:sp>
      <p:sp>
        <p:nvSpPr>
          <p:cNvPr id="3" name="Zástupný symbol pro obsah 2"/>
          <p:cNvSpPr>
            <a:spLocks noGrp="1"/>
          </p:cNvSpPr>
          <p:nvPr>
            <p:ph idx="1"/>
          </p:nvPr>
        </p:nvSpPr>
        <p:spPr/>
        <p:txBody>
          <a:bodyPr>
            <a:normAutofit/>
          </a:bodyPr>
          <a:lstStyle/>
          <a:p>
            <a:r>
              <a:rPr lang="cs-CZ" dirty="0"/>
              <a:t> Roku 841 získali Norové Dublin, kde tenkrát </a:t>
            </a:r>
            <a:r>
              <a:rPr lang="cs-CZ" dirty="0" smtClean="0"/>
              <a:t>přezimovali.</a:t>
            </a:r>
          </a:p>
          <a:p>
            <a:r>
              <a:rPr lang="cs-CZ" dirty="0" smtClean="0"/>
              <a:t> Další </a:t>
            </a:r>
            <a:r>
              <a:rPr lang="cs-CZ" dirty="0"/>
              <a:t>základny si </a:t>
            </a:r>
            <a:r>
              <a:rPr lang="cs-CZ" dirty="0" smtClean="0"/>
              <a:t>zřídili </a:t>
            </a:r>
            <a:r>
              <a:rPr lang="cs-CZ" dirty="0"/>
              <a:t>v irském Limericku, </a:t>
            </a:r>
            <a:r>
              <a:rPr lang="cs-CZ" dirty="0" err="1"/>
              <a:t>Corku</a:t>
            </a:r>
            <a:r>
              <a:rPr lang="cs-CZ" dirty="0"/>
              <a:t>, </a:t>
            </a:r>
            <a:r>
              <a:rPr lang="cs-CZ" dirty="0" err="1"/>
              <a:t>Waterforsu</a:t>
            </a:r>
            <a:r>
              <a:rPr lang="cs-CZ" dirty="0"/>
              <a:t> a </a:t>
            </a:r>
            <a:r>
              <a:rPr lang="cs-CZ" dirty="0" err="1"/>
              <a:t>Wexfordu</a:t>
            </a:r>
            <a:r>
              <a:rPr lang="cs-CZ" dirty="0"/>
              <a:t>. Kromě již jmenovaných center byly archeologicky potvrzeny také jejich zimní tábory na </a:t>
            </a:r>
            <a:r>
              <a:rPr lang="cs-CZ" dirty="0" smtClean="0"/>
              <a:t>dalších lokalitách, jako např. obchodní </a:t>
            </a:r>
            <a:r>
              <a:rPr lang="cs-CZ" dirty="0" err="1" smtClean="0"/>
              <a:t>centruml</a:t>
            </a:r>
            <a:r>
              <a:rPr lang="cs-CZ" dirty="0" smtClean="0"/>
              <a:t> </a:t>
            </a:r>
            <a:r>
              <a:rPr lang="cs-CZ" dirty="0" err="1" smtClean="0"/>
              <a:t>Arklow</a:t>
            </a:r>
            <a:r>
              <a:rPr lang="cs-CZ" dirty="0" smtClean="0"/>
              <a:t>.</a:t>
            </a:r>
            <a:endParaRPr lang="cs-CZ" dirty="0"/>
          </a:p>
        </p:txBody>
      </p:sp>
    </p:spTree>
    <p:extLst>
      <p:ext uri="{BB962C8B-B14F-4D97-AF65-F5344CB8AC3E}">
        <p14:creationId xmlns:p14="http://schemas.microsoft.com/office/powerpoint/2010/main" val="124028532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0625" y="1953419"/>
            <a:ext cx="6762750" cy="3819525"/>
          </a:xfrm>
        </p:spPr>
      </p:pic>
    </p:spTree>
    <p:extLst>
      <p:ext uri="{BB962C8B-B14F-4D97-AF65-F5344CB8AC3E}">
        <p14:creationId xmlns:p14="http://schemas.microsoft.com/office/powerpoint/2010/main" val="35194302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 </a:t>
            </a:r>
            <a:r>
              <a:rPr lang="cs-CZ" dirty="0" smtClean="0"/>
              <a:t>    </a:t>
            </a:r>
            <a:r>
              <a:rPr lang="cs-CZ" b="1" dirty="0" err="1" smtClean="0"/>
              <a:t>Dubhlinn</a:t>
            </a:r>
            <a:r>
              <a:rPr lang="cs-CZ" b="1" dirty="0" smtClean="0"/>
              <a:t>:</a:t>
            </a:r>
            <a:r>
              <a:rPr lang="cs-CZ" dirty="0" smtClean="0"/>
              <a:t> Hned </a:t>
            </a:r>
            <a:r>
              <a:rPr lang="cs-CZ" dirty="0"/>
              <a:t>na počátku </a:t>
            </a:r>
            <a:r>
              <a:rPr lang="cs-CZ" dirty="0" smtClean="0"/>
              <a:t>Normané Dublin </a:t>
            </a:r>
            <a:r>
              <a:rPr lang="cs-CZ" dirty="0"/>
              <a:t>opevnili (roku 917 potom znova) a kolem roku 1000 tu vystavěli i most. </a:t>
            </a:r>
            <a:endParaRPr lang="cs-CZ" dirty="0" smtClean="0"/>
          </a:p>
          <a:p>
            <a:r>
              <a:rPr lang="cs-CZ" dirty="0"/>
              <a:t>S</a:t>
            </a:r>
            <a:r>
              <a:rPr lang="cs-CZ" dirty="0" smtClean="0"/>
              <a:t>tal </a:t>
            </a:r>
            <a:r>
              <a:rPr lang="cs-CZ" dirty="0" err="1"/>
              <a:t>protourbánním</a:t>
            </a:r>
            <a:r>
              <a:rPr lang="cs-CZ" dirty="0"/>
              <a:t> sídlištěm, do něhož plynulo bohatství z obchodu i výbojů. Norský předák </a:t>
            </a:r>
            <a:r>
              <a:rPr lang="cs-CZ" b="1" dirty="0" err="1"/>
              <a:t>Ívar</a:t>
            </a:r>
            <a:r>
              <a:rPr lang="cs-CZ" b="1" dirty="0"/>
              <a:t> I.</a:t>
            </a:r>
            <a:r>
              <a:rPr lang="cs-CZ" dirty="0"/>
              <a:t> (zemřel roku 873) zde založil velmi úspěšnou dynastii králů. Mezi významné činy příslušníků této dynastie patří získání vlády i v anglickém Yorku a spojení, třebas nikoli kontinuální, obou uvedených normanských </a:t>
            </a:r>
            <a:r>
              <a:rPr lang="cs-CZ" dirty="0" smtClean="0"/>
              <a:t>království.</a:t>
            </a:r>
            <a:endParaRPr lang="cs-CZ" dirty="0"/>
          </a:p>
        </p:txBody>
      </p:sp>
    </p:spTree>
    <p:extLst>
      <p:ext uri="{BB962C8B-B14F-4D97-AF65-F5344CB8AC3E}">
        <p14:creationId xmlns:p14="http://schemas.microsoft.com/office/powerpoint/2010/main" val="404335035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8563" y="1600200"/>
            <a:ext cx="6666874" cy="4525963"/>
          </a:xfrm>
        </p:spPr>
      </p:pic>
    </p:spTree>
    <p:extLst>
      <p:ext uri="{BB962C8B-B14F-4D97-AF65-F5344CB8AC3E}">
        <p14:creationId xmlns:p14="http://schemas.microsoft.com/office/powerpoint/2010/main" val="208362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71930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62500" lnSpcReduction="20000"/>
          </a:bodyPr>
          <a:lstStyle/>
          <a:p>
            <a:r>
              <a:rPr lang="cs-CZ" dirty="0" err="1" smtClean="0"/>
              <a:t>Ívar</a:t>
            </a:r>
            <a:r>
              <a:rPr lang="cs-CZ" dirty="0"/>
              <a:t> </a:t>
            </a:r>
            <a:r>
              <a:rPr lang="cs-CZ" dirty="0" smtClean="0"/>
              <a:t>dosáhl </a:t>
            </a:r>
            <a:r>
              <a:rPr lang="cs-CZ" dirty="0"/>
              <a:t>titulu „král všech Normanů v Irsku a Británii“, jak jej nazvaly Ulsterské anály. </a:t>
            </a:r>
            <a:endParaRPr lang="cs-CZ" dirty="0" smtClean="0"/>
          </a:p>
          <a:p>
            <a:r>
              <a:rPr lang="cs-CZ" dirty="0" smtClean="0"/>
              <a:t>Jeho </a:t>
            </a:r>
            <a:r>
              <a:rPr lang="cs-CZ" dirty="0"/>
              <a:t>syn </a:t>
            </a:r>
            <a:r>
              <a:rPr lang="cs-CZ" dirty="0" err="1"/>
              <a:t>Thorstein</a:t>
            </a:r>
            <a:r>
              <a:rPr lang="cs-CZ" dirty="0"/>
              <a:t> Rudý se prosazoval rovněž ve Skotsku a na skotských ostrovech. Zhruba deset let po </a:t>
            </a:r>
            <a:r>
              <a:rPr lang="cs-CZ" dirty="0" err="1"/>
              <a:t>Ívarově</a:t>
            </a:r>
            <a:r>
              <a:rPr lang="cs-CZ" dirty="0"/>
              <a:t> smrti však </a:t>
            </a:r>
            <a:r>
              <a:rPr lang="cs-CZ" dirty="0" smtClean="0"/>
              <a:t>irský </a:t>
            </a:r>
            <a:r>
              <a:rPr lang="cs-CZ" dirty="0"/>
              <a:t>král </a:t>
            </a:r>
            <a:r>
              <a:rPr lang="cs-CZ" dirty="0" err="1"/>
              <a:t>Cerball</a:t>
            </a:r>
            <a:r>
              <a:rPr lang="cs-CZ" dirty="0"/>
              <a:t> vypudil Nory z Dublinu na víc než dvě desetiletí. V této době jim panoval král </a:t>
            </a:r>
            <a:r>
              <a:rPr lang="cs-CZ" dirty="0" err="1"/>
              <a:t>Ragnall</a:t>
            </a:r>
            <a:r>
              <a:rPr lang="cs-CZ" dirty="0"/>
              <a:t>, který přesunul vládu do anglického </a:t>
            </a:r>
            <a:r>
              <a:rPr lang="cs-CZ" dirty="0" smtClean="0"/>
              <a:t>Yorku.</a:t>
            </a:r>
          </a:p>
          <a:p>
            <a:r>
              <a:rPr lang="cs-CZ" dirty="0" smtClean="0"/>
              <a:t> </a:t>
            </a:r>
            <a:r>
              <a:rPr lang="cs-CZ" dirty="0"/>
              <a:t>Po nuceném odchodu z Dublinu se Normané, kteří tu žili, totiž uchýlili buď do Británie, do Skotska, nebo na ostrov Man. Jejich ústup z Irska však netrval dlouho. </a:t>
            </a:r>
            <a:endParaRPr lang="cs-CZ" dirty="0" smtClean="0"/>
          </a:p>
          <a:p>
            <a:r>
              <a:rPr lang="cs-CZ" dirty="0" smtClean="0"/>
              <a:t>919 zvítězil </a:t>
            </a:r>
            <a:r>
              <a:rPr lang="cs-CZ" dirty="0" err="1" smtClean="0"/>
              <a:t>Sigtrygg</a:t>
            </a:r>
            <a:r>
              <a:rPr lang="cs-CZ" dirty="0" smtClean="0"/>
              <a:t> II. , pod </a:t>
            </a:r>
            <a:r>
              <a:rPr lang="cs-CZ" dirty="0"/>
              <a:t>svou vládou sjednotil všechny irské </a:t>
            </a:r>
            <a:r>
              <a:rPr lang="cs-CZ" dirty="0" smtClean="0"/>
              <a:t>Nory, </a:t>
            </a:r>
            <a:r>
              <a:rPr lang="cs-CZ" dirty="0"/>
              <a:t>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p:txBody>
      </p:sp>
    </p:spTree>
    <p:extLst>
      <p:ext uri="{BB962C8B-B14F-4D97-AF65-F5344CB8AC3E}">
        <p14:creationId xmlns:p14="http://schemas.microsoft.com/office/powerpoint/2010/main" val="322008402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Po nuceném odchodu z Dublinu se Normané, kteří tu žili, totiž uchýlili buď do Británie, do Skotska, nebo na ostrov Man. Jejich ústup z Irska však netrval dlouho. </a:t>
            </a:r>
          </a:p>
          <a:p>
            <a:r>
              <a:rPr lang="cs-CZ" dirty="0"/>
              <a:t>919 zvítězil </a:t>
            </a:r>
            <a:r>
              <a:rPr lang="cs-CZ" dirty="0" err="1"/>
              <a:t>Sigtrygg</a:t>
            </a:r>
            <a:r>
              <a:rPr lang="cs-CZ" dirty="0"/>
              <a:t> II. , pod svou vládou sjednotil všechny irské Nory, 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a:p>
            <a:endParaRPr lang="cs-CZ" dirty="0"/>
          </a:p>
        </p:txBody>
      </p:sp>
    </p:spTree>
    <p:extLst>
      <p:ext uri="{BB962C8B-B14F-4D97-AF65-F5344CB8AC3E}">
        <p14:creationId xmlns:p14="http://schemas.microsoft.com/office/powerpoint/2010/main" val="28256111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919 zvítězil </a:t>
            </a:r>
            <a:r>
              <a:rPr lang="cs-CZ" dirty="0" err="1"/>
              <a:t>Sigtrygg</a:t>
            </a:r>
            <a:r>
              <a:rPr lang="cs-CZ" dirty="0"/>
              <a:t> II. , pod svou vládou sjednotil všechny irské Nory, 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a:p>
            <a:endParaRPr lang="cs-CZ" dirty="0"/>
          </a:p>
        </p:txBody>
      </p:sp>
    </p:spTree>
    <p:extLst>
      <p:ext uri="{BB962C8B-B14F-4D97-AF65-F5344CB8AC3E}">
        <p14:creationId xmlns:p14="http://schemas.microsoft.com/office/powerpoint/2010/main" val="5736110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693" y="1600200"/>
            <a:ext cx="4054614" cy="4525963"/>
          </a:xfrm>
        </p:spPr>
      </p:pic>
    </p:spTree>
    <p:extLst>
      <p:ext uri="{BB962C8B-B14F-4D97-AF65-F5344CB8AC3E}">
        <p14:creationId xmlns:p14="http://schemas.microsoft.com/office/powerpoint/2010/main" val="223728568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 Dublinu zatím vládl jeho bratr </a:t>
            </a:r>
            <a:r>
              <a:rPr lang="cs-CZ" dirty="0" err="1" smtClean="0"/>
              <a:t>Guthfrith</a:t>
            </a:r>
            <a:r>
              <a:rPr lang="cs-CZ" dirty="0" smtClean="0"/>
              <a:t>, </a:t>
            </a:r>
            <a:r>
              <a:rPr lang="cs-CZ" dirty="0"/>
              <a:t>jenž zůstal pohanem a u domácího irského obyvatelstva často a ve velkém rozsahu plenil. Roku 921 se zase jednou rozhodl napadnout </a:t>
            </a:r>
            <a:r>
              <a:rPr lang="cs-CZ" dirty="0" err="1"/>
              <a:t>Armagh</a:t>
            </a:r>
            <a:r>
              <a:rPr lang="cs-CZ" dirty="0"/>
              <a:t>, a to v předvečer svátku sv. Martina, kdy zde bylo shromážděno mnoho lidí a dala se očekávat velká kořist. </a:t>
            </a:r>
            <a:endParaRPr lang="cs-CZ" dirty="0" smtClean="0"/>
          </a:p>
          <a:p>
            <a:r>
              <a:rPr lang="cs-CZ" dirty="0" smtClean="0"/>
              <a:t>Při </a:t>
            </a:r>
            <a:r>
              <a:rPr lang="cs-CZ" dirty="0"/>
              <a:t>dalším tažení jim způsobil velké ztráty irský král </a:t>
            </a:r>
            <a:r>
              <a:rPr lang="cs-CZ" dirty="0" err="1"/>
              <a:t>Muirchertag</a:t>
            </a:r>
            <a:r>
              <a:rPr lang="cs-CZ" dirty="0"/>
              <a:t> </a:t>
            </a:r>
            <a:r>
              <a:rPr lang="cs-CZ" dirty="0" err="1"/>
              <a:t>mac</a:t>
            </a:r>
            <a:r>
              <a:rPr lang="cs-CZ" dirty="0"/>
              <a:t> </a:t>
            </a:r>
            <a:r>
              <a:rPr lang="cs-CZ" dirty="0" err="1"/>
              <a:t>Niall</a:t>
            </a:r>
            <a:r>
              <a:rPr lang="cs-CZ" dirty="0"/>
              <a:t> z dynastie </a:t>
            </a:r>
            <a:r>
              <a:rPr lang="cs-CZ" dirty="0" err="1"/>
              <a:t>Uí</a:t>
            </a:r>
            <a:r>
              <a:rPr lang="cs-CZ" dirty="0"/>
              <a:t> </a:t>
            </a:r>
            <a:r>
              <a:rPr lang="cs-CZ" dirty="0" err="1" smtClean="0"/>
              <a:t>Néill</a:t>
            </a:r>
            <a:r>
              <a:rPr lang="cs-CZ" dirty="0" smtClean="0"/>
              <a:t>.</a:t>
            </a:r>
            <a:endParaRPr lang="cs-CZ" dirty="0"/>
          </a:p>
        </p:txBody>
      </p:sp>
    </p:spTree>
    <p:extLst>
      <p:ext uri="{BB962C8B-B14F-4D97-AF65-F5344CB8AC3E}">
        <p14:creationId xmlns:p14="http://schemas.microsoft.com/office/powerpoint/2010/main" val="36869058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Konkurencí norského panství v Dublinu se v téže době (roku 922) stalo území, které získal jiný norský </a:t>
            </a:r>
            <a:r>
              <a:rPr lang="cs-CZ" dirty="0" smtClean="0"/>
              <a:t>předák, </a:t>
            </a:r>
            <a:r>
              <a:rPr lang="cs-CZ" dirty="0" err="1"/>
              <a:t>Thormod</a:t>
            </a:r>
            <a:r>
              <a:rPr lang="cs-CZ" dirty="0"/>
              <a:t> </a:t>
            </a:r>
            <a:r>
              <a:rPr lang="cs-CZ" dirty="0" err="1"/>
              <a:t>Helgasson</a:t>
            </a:r>
            <a:r>
              <a:rPr lang="cs-CZ" dirty="0"/>
              <a:t>. Byla to oblast Limericku, odkud se daly kontrolovat důležité námořní obchodní </a:t>
            </a:r>
            <a:r>
              <a:rPr lang="cs-CZ" dirty="0" smtClean="0"/>
              <a:t>cesty.</a:t>
            </a:r>
            <a:endParaRPr lang="cs-CZ" dirty="0"/>
          </a:p>
        </p:txBody>
      </p:sp>
    </p:spTree>
    <p:extLst>
      <p:ext uri="{BB962C8B-B14F-4D97-AF65-F5344CB8AC3E}">
        <p14:creationId xmlns:p14="http://schemas.microsoft.com/office/powerpoint/2010/main" val="34093344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Olaf </a:t>
            </a:r>
            <a:r>
              <a:rPr lang="cs-CZ" dirty="0" err="1"/>
              <a:t>Guthfrithsson</a:t>
            </a:r>
            <a:r>
              <a:rPr lang="cs-CZ" dirty="0"/>
              <a:t> norské soupeře v Limericku </a:t>
            </a:r>
            <a:r>
              <a:rPr lang="cs-CZ" dirty="0" smtClean="0"/>
              <a:t>porazil </a:t>
            </a:r>
            <a:r>
              <a:rPr lang="cs-CZ" dirty="0"/>
              <a:t>(roku 937). Poté zaútočil na sever Anglie. Roku 939, po smrti </a:t>
            </a:r>
            <a:r>
              <a:rPr lang="cs-CZ" dirty="0" err="1"/>
              <a:t>wessexského</a:t>
            </a:r>
            <a:r>
              <a:rPr lang="cs-CZ" dirty="0"/>
              <a:t> krále </a:t>
            </a:r>
            <a:r>
              <a:rPr lang="cs-CZ" dirty="0" err="1"/>
              <a:t>Aethelstana</a:t>
            </a:r>
            <a:r>
              <a:rPr lang="cs-CZ" dirty="0"/>
              <a:t>, dobyl Yorku, </a:t>
            </a:r>
            <a:r>
              <a:rPr lang="cs-CZ" dirty="0" smtClean="0"/>
              <a:t>a </a:t>
            </a:r>
            <a:r>
              <a:rPr lang="cs-CZ" dirty="0"/>
              <a:t>o rok později ovládl oblast </a:t>
            </a:r>
            <a:r>
              <a:rPr lang="cs-CZ" dirty="0" err="1"/>
              <a:t>Five</a:t>
            </a:r>
            <a:r>
              <a:rPr lang="cs-CZ" dirty="0"/>
              <a:t> </a:t>
            </a:r>
            <a:r>
              <a:rPr lang="cs-CZ" dirty="0" err="1"/>
              <a:t>Boroughs</a:t>
            </a:r>
            <a:r>
              <a:rPr lang="cs-CZ" dirty="0"/>
              <a:t>. Snažil se také zabezpečit cesty vedoucí </a:t>
            </a:r>
            <a:r>
              <a:rPr lang="cs-CZ" dirty="0" smtClean="0"/>
              <a:t>Skotskem.</a:t>
            </a:r>
          </a:p>
          <a:p>
            <a:r>
              <a:rPr lang="cs-CZ" dirty="0" smtClean="0"/>
              <a:t>Toto </a:t>
            </a:r>
            <a:r>
              <a:rPr lang="cs-CZ" dirty="0"/>
              <a:t>období </a:t>
            </a:r>
            <a:r>
              <a:rPr lang="cs-CZ" dirty="0" smtClean="0"/>
              <a:t>bylo </a:t>
            </a:r>
            <a:r>
              <a:rPr lang="cs-CZ" dirty="0"/>
              <a:t>určitým vrcholem normanských úspěchů v Severním a Irském </a:t>
            </a:r>
            <a:r>
              <a:rPr lang="cs-CZ" dirty="0" smtClean="0"/>
              <a:t>moři.</a:t>
            </a:r>
            <a:endParaRPr lang="cs-CZ" dirty="0"/>
          </a:p>
        </p:txBody>
      </p:sp>
    </p:spTree>
    <p:extLst>
      <p:ext uri="{BB962C8B-B14F-4D97-AF65-F5344CB8AC3E}">
        <p14:creationId xmlns:p14="http://schemas.microsoft.com/office/powerpoint/2010/main" val="34516260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a:t>
            </a:r>
            <a:r>
              <a:rPr lang="cs-CZ" b="1" dirty="0"/>
              <a:t>Dublin</a:t>
            </a:r>
            <a:r>
              <a:rPr lang="cs-CZ" dirty="0"/>
              <a:t> za jejich vlády dosáhl obrovského hospodářského rozmachu. Na tehdejší dobu tu byla velmi vysoká koncentrace řemesel. Archeologie doložila v tomto raném městě zpracování železa, mědi, olova, jantaru, kůží, výstavbu lodí, </a:t>
            </a:r>
            <a:r>
              <a:rPr lang="cs-CZ" dirty="0" smtClean="0"/>
              <a:t>zpracování </a:t>
            </a:r>
            <a:r>
              <a:rPr lang="cs-CZ" dirty="0"/>
              <a:t>kostí a parohů, výrobu hřebenů, hrnčířství, přadláctví, tkalcovství, existovalo tady bednářské řemeslo, ba dokonce specializované dřevořezbářství, byl zde nalezen soustruh. </a:t>
            </a:r>
            <a:endParaRPr lang="cs-CZ" dirty="0" smtClean="0"/>
          </a:p>
          <a:p>
            <a:r>
              <a:rPr lang="cs-CZ" dirty="0" smtClean="0"/>
              <a:t>Obyvatelé </a:t>
            </a:r>
            <a:r>
              <a:rPr lang="cs-CZ" dirty="0"/>
              <a:t>se živili také lovem a rybolovem. </a:t>
            </a:r>
            <a:endParaRPr lang="cs-CZ" dirty="0" smtClean="0"/>
          </a:p>
        </p:txBody>
      </p:sp>
    </p:spTree>
    <p:extLst>
      <p:ext uri="{BB962C8B-B14F-4D97-AF65-F5344CB8AC3E}">
        <p14:creationId xmlns:p14="http://schemas.microsoft.com/office/powerpoint/2010/main" val="1585718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O bohatství Dublinu svědčí i rozsah dálkového obchodu, který sem dodával různé zboží, od toho běžného, jako byla např. keramika nebo sklo, až po zdobené meče, luxusní oděvy orientálního původu anebo mroží kly. O rozsahu obchodní činnosti svědčí i 250 nalezených závaží, celé váhy anebo jejich pozůstatky či poklady mincí. </a:t>
            </a:r>
          </a:p>
          <a:p>
            <a:r>
              <a:rPr lang="cs-CZ" dirty="0"/>
              <a:t>Nechybělo ani vyspělé zemědělské zázemí.</a:t>
            </a:r>
          </a:p>
          <a:p>
            <a:endParaRPr lang="cs-CZ" dirty="0"/>
          </a:p>
        </p:txBody>
      </p:sp>
    </p:spTree>
    <p:extLst>
      <p:ext uri="{BB962C8B-B14F-4D97-AF65-F5344CB8AC3E}">
        <p14:creationId xmlns:p14="http://schemas.microsoft.com/office/powerpoint/2010/main" val="37824747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Ke konci 10. století normanská vláda v Irsku prakticky </a:t>
            </a:r>
            <a:r>
              <a:rPr lang="cs-CZ" dirty="0" err="1" smtClean="0"/>
              <a:t>končila.Kolem</a:t>
            </a:r>
            <a:r>
              <a:rPr lang="cs-CZ" dirty="0" smtClean="0"/>
              <a:t> </a:t>
            </a:r>
            <a:r>
              <a:rPr lang="cs-CZ" dirty="0"/>
              <a:t>roku 1000 Irové vykáceli posvátný </a:t>
            </a:r>
            <a:r>
              <a:rPr lang="cs-CZ" dirty="0" err="1"/>
              <a:t>Thorův</a:t>
            </a:r>
            <a:r>
              <a:rPr lang="cs-CZ" dirty="0"/>
              <a:t> háj v Dublinu a Norové v Irsku se v pramenech brzy nato objevují jako křesťané. </a:t>
            </a:r>
            <a:endParaRPr lang="cs-CZ" dirty="0" smtClean="0"/>
          </a:p>
          <a:p>
            <a:r>
              <a:rPr lang="cs-CZ" dirty="0" smtClean="0"/>
              <a:t>V </a:t>
            </a:r>
            <a:r>
              <a:rPr lang="cs-CZ" dirty="0"/>
              <a:t>roce 1002 irský král Brian Boru poprvé sjednotil pod svou vládou celý ostrov, ba podrobil si i některá </a:t>
            </a:r>
            <a:r>
              <a:rPr lang="cs-CZ" dirty="0" smtClean="0"/>
              <a:t>další </a:t>
            </a:r>
            <a:r>
              <a:rPr lang="cs-CZ" dirty="0"/>
              <a:t>území mimo Irsko</a:t>
            </a:r>
            <a:r>
              <a:rPr lang="cs-CZ" dirty="0" smtClean="0"/>
              <a:t>.</a:t>
            </a:r>
          </a:p>
          <a:p>
            <a:r>
              <a:rPr lang="cs-CZ" dirty="0"/>
              <a:t>jednu třetinu svých příjmů z Walesu a Skotska věnoval na kulturu a školství.612 </a:t>
            </a:r>
            <a:endParaRPr lang="cs-CZ" dirty="0" smtClean="0"/>
          </a:p>
          <a:p>
            <a:r>
              <a:rPr lang="cs-CZ" dirty="0" smtClean="0"/>
              <a:t>V </a:t>
            </a:r>
            <a:r>
              <a:rPr lang="cs-CZ" dirty="0"/>
              <a:t>roce 1014 došlo k poslední krvavé porážce irských Normanů, konkrétně </a:t>
            </a:r>
            <a:r>
              <a:rPr lang="cs-CZ" dirty="0" err="1"/>
              <a:t>Sigtrygga</a:t>
            </a:r>
            <a:r>
              <a:rPr lang="cs-CZ" dirty="0"/>
              <a:t> IV., </a:t>
            </a:r>
            <a:r>
              <a:rPr lang="cs-CZ" dirty="0" smtClean="0"/>
              <a:t> </a:t>
            </a:r>
            <a:r>
              <a:rPr lang="cs-CZ" dirty="0"/>
              <a:t>který byl synem Olafa </a:t>
            </a:r>
            <a:r>
              <a:rPr lang="cs-CZ" dirty="0" err="1"/>
              <a:t>Kvarána</a:t>
            </a:r>
            <a:r>
              <a:rPr lang="cs-CZ" dirty="0"/>
              <a:t>. Odehrála se u </a:t>
            </a:r>
            <a:r>
              <a:rPr lang="cs-CZ" dirty="0" err="1" smtClean="0"/>
              <a:t>Clontarfu</a:t>
            </a:r>
            <a:r>
              <a:rPr lang="cs-CZ" dirty="0" smtClean="0"/>
              <a:t>.</a:t>
            </a:r>
            <a:endParaRPr lang="cs-CZ" dirty="0"/>
          </a:p>
        </p:txBody>
      </p:sp>
    </p:spTree>
    <p:extLst>
      <p:ext uri="{BB962C8B-B14F-4D97-AF65-F5344CB8AC3E}">
        <p14:creationId xmlns:p14="http://schemas.microsoft.com/office/powerpoint/2010/main" val="2171311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Germánská božstva u </a:t>
            </a:r>
            <a:r>
              <a:rPr lang="cs-CZ" dirty="0" err="1" smtClean="0"/>
              <a:t>Tacita</a:t>
            </a:r>
            <a:endParaRPr lang="cs-CZ" dirty="0"/>
          </a:p>
        </p:txBody>
      </p:sp>
      <p:sp>
        <p:nvSpPr>
          <p:cNvPr id="3" name="Zástupný symbol pro obsah 2"/>
          <p:cNvSpPr>
            <a:spLocks noGrp="1"/>
          </p:cNvSpPr>
          <p:nvPr>
            <p:ph idx="1"/>
          </p:nvPr>
        </p:nvSpPr>
        <p:spPr/>
        <p:txBody>
          <a:bodyPr/>
          <a:lstStyle/>
          <a:p>
            <a:r>
              <a:rPr lang="cs-CZ" dirty="0" err="1" smtClean="0"/>
              <a:t>Tuisto</a:t>
            </a:r>
            <a:r>
              <a:rPr lang="cs-CZ" dirty="0" smtClean="0"/>
              <a:t> (</a:t>
            </a:r>
            <a:r>
              <a:rPr lang="cs-CZ" dirty="0" err="1" smtClean="0"/>
              <a:t>Búri</a:t>
            </a:r>
            <a:r>
              <a:rPr lang="cs-CZ" dirty="0" smtClean="0"/>
              <a:t>)</a:t>
            </a:r>
          </a:p>
          <a:p>
            <a:r>
              <a:rPr lang="cs-CZ" dirty="0" err="1" smtClean="0"/>
              <a:t>Mannus</a:t>
            </a:r>
            <a:r>
              <a:rPr lang="cs-CZ" dirty="0" smtClean="0"/>
              <a:t> (Bor)</a:t>
            </a:r>
          </a:p>
          <a:p>
            <a:r>
              <a:rPr lang="cs-CZ" dirty="0" smtClean="0"/>
              <a:t>Tři synové (</a:t>
            </a:r>
            <a:r>
              <a:rPr lang="cs-CZ" dirty="0" err="1" smtClean="0"/>
              <a:t>Ódin</a:t>
            </a:r>
            <a:r>
              <a:rPr lang="cs-CZ" dirty="0" smtClean="0"/>
              <a:t>, Vili, </a:t>
            </a:r>
            <a:r>
              <a:rPr lang="cs-CZ" dirty="0" err="1" smtClean="0"/>
              <a:t>Vé</a:t>
            </a:r>
            <a:r>
              <a:rPr lang="cs-CZ" dirty="0" smtClean="0"/>
              <a:t>)</a:t>
            </a:r>
          </a:p>
          <a:p>
            <a:r>
              <a:rPr lang="cs-CZ" dirty="0" err="1" smtClean="0"/>
              <a:t>Mercurius</a:t>
            </a:r>
            <a:r>
              <a:rPr lang="cs-CZ" dirty="0" smtClean="0"/>
              <a:t>, </a:t>
            </a:r>
            <a:r>
              <a:rPr lang="cs-CZ" dirty="0" err="1" smtClean="0"/>
              <a:t>Hercules</a:t>
            </a:r>
            <a:r>
              <a:rPr lang="cs-CZ" dirty="0" smtClean="0"/>
              <a:t>, Mars (</a:t>
            </a:r>
            <a:r>
              <a:rPr lang="cs-CZ" dirty="0" err="1" smtClean="0"/>
              <a:t>Ódin</a:t>
            </a:r>
            <a:r>
              <a:rPr lang="cs-CZ" dirty="0" smtClean="0"/>
              <a:t>, Tór, </a:t>
            </a:r>
            <a:r>
              <a:rPr lang="cs-CZ" dirty="0" err="1" smtClean="0"/>
              <a:t>Týr</a:t>
            </a:r>
            <a:r>
              <a:rPr lang="cs-CZ" dirty="0" smtClean="0"/>
              <a:t>)</a:t>
            </a:r>
          </a:p>
          <a:p>
            <a:r>
              <a:rPr lang="cs-CZ" dirty="0" err="1" smtClean="0"/>
              <a:t>Nerthús</a:t>
            </a:r>
            <a:r>
              <a:rPr lang="cs-CZ" dirty="0" smtClean="0"/>
              <a:t> </a:t>
            </a:r>
          </a:p>
          <a:p>
            <a:r>
              <a:rPr lang="cs-CZ" dirty="0" err="1" smtClean="0"/>
              <a:t>Regnator</a:t>
            </a:r>
            <a:r>
              <a:rPr lang="cs-CZ" dirty="0" smtClean="0"/>
              <a:t> omnium deus (</a:t>
            </a:r>
            <a:r>
              <a:rPr lang="cs-CZ" dirty="0" err="1" smtClean="0"/>
              <a:t>Semnoni</a:t>
            </a:r>
            <a:r>
              <a:rPr lang="cs-CZ" dirty="0" smtClean="0"/>
              <a:t>)</a:t>
            </a:r>
            <a:endParaRPr lang="cs-CZ" dirty="0"/>
          </a:p>
        </p:txBody>
      </p:sp>
    </p:spTree>
    <p:extLst>
      <p:ext uri="{BB962C8B-B14F-4D97-AF65-F5344CB8AC3E}">
        <p14:creationId xmlns:p14="http://schemas.microsoft.com/office/powerpoint/2010/main" val="269357389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Dublinu </a:t>
            </a:r>
            <a:r>
              <a:rPr lang="cs-CZ" dirty="0" smtClean="0"/>
              <a:t>panovali často </a:t>
            </a:r>
            <a:r>
              <a:rPr lang="cs-CZ" dirty="0"/>
              <a:t>místní irští králové, i když doloženi jsou opět i Normani, třebas jen jako jejich podřízení vládci. Poslední z nich byl popraven vítěznými </a:t>
            </a:r>
            <a:r>
              <a:rPr lang="cs-CZ" dirty="0" err="1"/>
              <a:t>Anglonormany</a:t>
            </a:r>
            <a:r>
              <a:rPr lang="cs-CZ" dirty="0"/>
              <a:t> roku 1171.</a:t>
            </a:r>
          </a:p>
        </p:txBody>
      </p:sp>
    </p:spTree>
    <p:extLst>
      <p:ext uri="{BB962C8B-B14F-4D97-AF65-F5344CB8AC3E}">
        <p14:creationId xmlns:p14="http://schemas.microsoft.com/office/powerpoint/2010/main" val="112928683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Island</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Jednou z největších událostí vikinského období bylo osídlení Islandu. Přistěhovalci na Island byli opět v naprosté většině Norové, </a:t>
            </a:r>
            <a:r>
              <a:rPr lang="cs-CZ" dirty="0" smtClean="0"/>
              <a:t>ale </a:t>
            </a:r>
            <a:r>
              <a:rPr lang="cs-CZ" dirty="0"/>
              <a:t>nacházeli se mezi nimi i někteří Keltové. </a:t>
            </a:r>
            <a:endParaRPr lang="cs-CZ" dirty="0" smtClean="0"/>
          </a:p>
          <a:p>
            <a:r>
              <a:rPr lang="cs-CZ" dirty="0" smtClean="0"/>
              <a:t>Hospodářsky </a:t>
            </a:r>
            <a:r>
              <a:rPr lang="cs-CZ" dirty="0"/>
              <a:t>šlo o zemědělce a chovatele dobytka. Připluli </a:t>
            </a:r>
            <a:r>
              <a:rPr lang="cs-CZ" dirty="0" smtClean="0"/>
              <a:t>sem na </a:t>
            </a:r>
            <a:r>
              <a:rPr lang="cs-CZ" dirty="0"/>
              <a:t>obchodních lodích, zvaných </a:t>
            </a:r>
            <a:r>
              <a:rPr lang="cs-CZ" dirty="0" err="1"/>
              <a:t>knörr</a:t>
            </a:r>
            <a:r>
              <a:rPr lang="cs-CZ" dirty="0"/>
              <a:t>, </a:t>
            </a:r>
            <a:r>
              <a:rPr lang="cs-CZ" dirty="0" smtClean="0"/>
              <a:t>a </a:t>
            </a:r>
            <a:r>
              <a:rPr lang="cs-CZ" dirty="0"/>
              <a:t>kromě různých jiných potřeb si s sebou vezli i domácí zvířata. </a:t>
            </a:r>
            <a:endParaRPr lang="cs-CZ" dirty="0" smtClean="0"/>
          </a:p>
          <a:p>
            <a:r>
              <a:rPr lang="cs-CZ" dirty="0" smtClean="0"/>
              <a:t>Počátky </a:t>
            </a:r>
            <a:r>
              <a:rPr lang="cs-CZ" dirty="0"/>
              <a:t>zdejšího osídlení jsou kladeny do roku 870, konec </a:t>
            </a:r>
            <a:r>
              <a:rPr lang="cs-CZ" dirty="0" err="1" smtClean="0"/>
              <a:t>usídlovacího</a:t>
            </a:r>
            <a:r>
              <a:rPr lang="cs-CZ" dirty="0" smtClean="0"/>
              <a:t> </a:t>
            </a:r>
            <a:r>
              <a:rPr lang="cs-CZ" dirty="0"/>
              <a:t>procesu do roku 930.</a:t>
            </a:r>
          </a:p>
        </p:txBody>
      </p:sp>
    </p:spTree>
    <p:extLst>
      <p:ext uri="{BB962C8B-B14F-4D97-AF65-F5344CB8AC3E}">
        <p14:creationId xmlns:p14="http://schemas.microsoft.com/office/powerpoint/2010/main" val="301804390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 Přírodní </a:t>
            </a:r>
            <a:r>
              <a:rPr lang="cs-CZ" dirty="0" smtClean="0"/>
              <a:t>podmínky: </a:t>
            </a:r>
            <a:r>
              <a:rPr lang="cs-CZ" dirty="0"/>
              <a:t>ledovce a činné sopky, ale i pobřeží omývaná teplými mořskými proudy a 250 přírodních horkých pramenů</a:t>
            </a:r>
            <a:r>
              <a:rPr lang="cs-CZ" dirty="0" smtClean="0"/>
              <a:t>.</a:t>
            </a:r>
          </a:p>
          <a:p>
            <a:r>
              <a:rPr lang="cs-CZ" dirty="0" smtClean="0"/>
              <a:t> </a:t>
            </a:r>
            <a:r>
              <a:rPr lang="cs-CZ" dirty="0"/>
              <a:t>V době migrace bylo klima v severní části Atlantiku příznivé, Island však od 10. století trpěl periodickými suchy a obdobími </a:t>
            </a:r>
            <a:r>
              <a:rPr lang="cs-CZ" dirty="0" smtClean="0"/>
              <a:t>nouze.</a:t>
            </a:r>
          </a:p>
          <a:p>
            <a:r>
              <a:rPr lang="cs-CZ" dirty="0" smtClean="0"/>
              <a:t>Hlavní </a:t>
            </a:r>
            <a:r>
              <a:rPr lang="cs-CZ" dirty="0"/>
              <a:t>zdroje </a:t>
            </a:r>
            <a:r>
              <a:rPr lang="cs-CZ" dirty="0" smtClean="0"/>
              <a:t>obživy: pastevectví (hlavně </a:t>
            </a:r>
            <a:r>
              <a:rPr lang="cs-CZ" dirty="0"/>
              <a:t>ovce), zemědělství, rybářství, lov a sběr ptačích vajec. </a:t>
            </a:r>
            <a:endParaRPr lang="cs-CZ" dirty="0" smtClean="0"/>
          </a:p>
          <a:p>
            <a:r>
              <a:rPr lang="cs-CZ" dirty="0" smtClean="0"/>
              <a:t>Jednou </a:t>
            </a:r>
            <a:r>
              <a:rPr lang="cs-CZ" dirty="0"/>
              <a:t>ze základních potravin tu byl tzv. </a:t>
            </a:r>
            <a:r>
              <a:rPr lang="cs-CZ" dirty="0" err="1"/>
              <a:t>skyr</a:t>
            </a:r>
            <a:r>
              <a:rPr lang="cs-CZ" dirty="0"/>
              <a:t>, vyráběný z kravského mléka, podobný jogurtu a velmi výživný</a:t>
            </a:r>
            <a:r>
              <a:rPr lang="cs-CZ" dirty="0" smtClean="0"/>
              <a:t>. </a:t>
            </a:r>
          </a:p>
          <a:p>
            <a:r>
              <a:rPr lang="cs-CZ" dirty="0" smtClean="0"/>
              <a:t>Zpočátku </a:t>
            </a:r>
            <a:r>
              <a:rPr lang="cs-CZ" dirty="0"/>
              <a:t>byl na Islandu dostatek dřeva, ale pastva a výstavba lodí vedly k rychlému odlesňování ostrova. Ze surovin se zde nacházela železná </a:t>
            </a:r>
            <a:r>
              <a:rPr lang="cs-CZ" dirty="0" err="1" smtClean="0"/>
              <a:t>ruda.Řadu</a:t>
            </a:r>
            <a:r>
              <a:rPr lang="cs-CZ" dirty="0" smtClean="0"/>
              <a:t> </a:t>
            </a:r>
            <a:r>
              <a:rPr lang="cs-CZ" dirty="0"/>
              <a:t>potřeb museli Islanďané dovážet, ovšem sami i vyváželi – nejčastěji vlnu a vlněné látky, i některé zvláštnosti, jako mroží kly a bílé sokoly. Neúčastnili se vikinských nájezdů a sami také nebyli nikým napadáni</a:t>
            </a:r>
          </a:p>
        </p:txBody>
      </p:sp>
    </p:spTree>
    <p:extLst>
      <p:ext uri="{BB962C8B-B14F-4D97-AF65-F5344CB8AC3E}">
        <p14:creationId xmlns:p14="http://schemas.microsoft.com/office/powerpoint/2010/main" val="36401535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Zpočátku byl na Islandu dostatek dřeva, ale pastva a výstavba lodí vedly k rychlému odlesňování ostrova. Ze surovin se zde nacházela železná </a:t>
            </a:r>
            <a:r>
              <a:rPr lang="cs-CZ" dirty="0" err="1"/>
              <a:t>ruda.Řadu</a:t>
            </a:r>
            <a:r>
              <a:rPr lang="cs-CZ" dirty="0"/>
              <a:t> potřeb museli Islanďané dovážet, ovšem sami i vyváželi – nejčastěji vlnu a vlněné látky, i některé zvláštnosti, jako mroží kly a bílé sokoly. Neúčastnili se vikinských nájezdů a sami také nebyli nikým </a:t>
            </a:r>
            <a:r>
              <a:rPr lang="cs-CZ" dirty="0" smtClean="0"/>
              <a:t>napadáni.</a:t>
            </a:r>
            <a:endParaRPr lang="cs-CZ" dirty="0"/>
          </a:p>
          <a:p>
            <a:endParaRPr lang="cs-CZ" dirty="0"/>
          </a:p>
        </p:txBody>
      </p:sp>
    </p:spTree>
    <p:extLst>
      <p:ext uri="{BB962C8B-B14F-4D97-AF65-F5344CB8AC3E}">
        <p14:creationId xmlns:p14="http://schemas.microsoft.com/office/powerpoint/2010/main" val="374285874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Společnost</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 Základními orgány islandské společnosti byly sněmy, </a:t>
            </a:r>
            <a:r>
              <a:rPr lang="cs-CZ" dirty="0" err="1"/>
              <a:t>thingy</a:t>
            </a:r>
            <a:r>
              <a:rPr lang="cs-CZ" dirty="0"/>
              <a:t> jednotlivých osídlených oblastí, a jeden velký společný sněm, </a:t>
            </a:r>
            <a:r>
              <a:rPr lang="cs-CZ" dirty="0" err="1"/>
              <a:t>Althing</a:t>
            </a:r>
            <a:r>
              <a:rPr lang="cs-CZ" dirty="0"/>
              <a:t>. </a:t>
            </a:r>
            <a:endParaRPr lang="cs-CZ" dirty="0" smtClean="0"/>
          </a:p>
          <a:p>
            <a:r>
              <a:rPr lang="cs-CZ" dirty="0" smtClean="0"/>
              <a:t>Do </a:t>
            </a:r>
            <a:r>
              <a:rPr lang="cs-CZ" dirty="0" err="1"/>
              <a:t>Althingu</a:t>
            </a:r>
            <a:r>
              <a:rPr lang="cs-CZ" dirty="0"/>
              <a:t> už ovšem nedocházeli všichni svobodní rolníci jako na sněmy místní, ale pouze jejich zástupci, </a:t>
            </a:r>
            <a:r>
              <a:rPr lang="cs-CZ" dirty="0" err="1"/>
              <a:t>godarové</a:t>
            </a:r>
            <a:r>
              <a:rPr lang="cs-CZ" dirty="0"/>
              <a:t>, doprovázení některými ze svých lidí</a:t>
            </a:r>
            <a:r>
              <a:rPr lang="cs-CZ" dirty="0" smtClean="0"/>
              <a:t>.</a:t>
            </a:r>
          </a:p>
          <a:p>
            <a:r>
              <a:rPr lang="cs-CZ" dirty="0" smtClean="0"/>
              <a:t> Jejich </a:t>
            </a:r>
            <a:r>
              <a:rPr lang="cs-CZ" dirty="0"/>
              <a:t>moc neměla teritoriální ani jinak zvlášť pevně daný charakter – prakticky svobodně se k nim přidávali různí islandští rolníci, kteří si v případě nespokojenosti s určitým předákem mohli vyhledat jiného.</a:t>
            </a:r>
          </a:p>
        </p:txBody>
      </p:sp>
    </p:spTree>
    <p:extLst>
      <p:ext uri="{BB962C8B-B14F-4D97-AF65-F5344CB8AC3E}">
        <p14:creationId xmlns:p14="http://schemas.microsoft.com/office/powerpoint/2010/main" val="420013415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lay virtual tour - Hakid View Poin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6000" y="2132821"/>
            <a:ext cx="4752000" cy="4419600"/>
          </a:xfrm>
          <a:prstGeom prst="rect">
            <a:avLst/>
          </a:prstGeom>
          <a:noFill/>
          <a:ln>
            <a:noFill/>
          </a:ln>
        </p:spPr>
      </p:pic>
    </p:spTree>
    <p:extLst>
      <p:ext uri="{BB962C8B-B14F-4D97-AF65-F5344CB8AC3E}">
        <p14:creationId xmlns:p14="http://schemas.microsoft.com/office/powerpoint/2010/main" val="130007926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Obecný sněm, který se každoročně po dva týdny konal v červnu, sloužil především k projednávání zákonů a zahraniční politiky. </a:t>
            </a:r>
            <a:endParaRPr lang="cs-CZ" dirty="0" smtClean="0"/>
          </a:p>
          <a:p>
            <a:r>
              <a:rPr lang="cs-CZ" dirty="0" smtClean="0"/>
              <a:t>Předseda</a:t>
            </a:r>
            <a:r>
              <a:rPr lang="cs-CZ" dirty="0"/>
              <a:t>, </a:t>
            </a:r>
            <a:r>
              <a:rPr lang="cs-CZ" dirty="0" err="1"/>
              <a:t>lögsögumadr</a:t>
            </a:r>
            <a:r>
              <a:rPr lang="cs-CZ" dirty="0"/>
              <a:t>, byl volen na tři roky. Ceremoniální část sněmovních jednání měl na starosti nejvyšší z </a:t>
            </a:r>
            <a:r>
              <a:rPr lang="cs-CZ" dirty="0" err="1"/>
              <a:t>godarů</a:t>
            </a:r>
            <a:r>
              <a:rPr lang="cs-CZ" dirty="0"/>
              <a:t>, </a:t>
            </a:r>
            <a:r>
              <a:rPr lang="cs-CZ" dirty="0" err="1" smtClean="0"/>
              <a:t>allherjargodi</a:t>
            </a:r>
            <a:r>
              <a:rPr lang="cs-CZ" dirty="0" smtClean="0"/>
              <a:t>.</a:t>
            </a:r>
          </a:p>
          <a:p>
            <a:r>
              <a:rPr lang="cs-CZ" dirty="0" smtClean="0"/>
              <a:t>Jednání </a:t>
            </a:r>
            <a:r>
              <a:rPr lang="cs-CZ" dirty="0"/>
              <a:t>sněmů, která byla veřejná, se mohly účastnit i ženy, ačkoli tady nesměly promlouvat. Předáci fungovali zejména jako rozhodčí ve sporech mezi Islanďany, snažili se je smiřovat, dovést k řešení, kterým by pokud možno nebyla krevní </a:t>
            </a:r>
            <a:r>
              <a:rPr lang="cs-CZ" dirty="0" smtClean="0"/>
              <a:t>msta.</a:t>
            </a:r>
            <a:endParaRPr lang="cs-CZ" dirty="0"/>
          </a:p>
        </p:txBody>
      </p:sp>
    </p:spTree>
    <p:extLst>
      <p:ext uri="{BB962C8B-B14F-4D97-AF65-F5344CB8AC3E}">
        <p14:creationId xmlns:p14="http://schemas.microsoft.com/office/powerpoint/2010/main" val="19328303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Zákoník</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a:t>Grágás</a:t>
            </a:r>
            <a:r>
              <a:rPr lang="cs-CZ" dirty="0"/>
              <a:t> (Šedá husa</a:t>
            </a:r>
            <a:r>
              <a:rPr lang="cs-CZ" dirty="0" smtClean="0"/>
              <a:t>): krevní </a:t>
            </a:r>
            <a:r>
              <a:rPr lang="cs-CZ" dirty="0"/>
              <a:t>msta povolena, stejně tak jako </a:t>
            </a:r>
            <a:r>
              <a:rPr lang="cs-CZ" dirty="0" err="1"/>
              <a:t>ordály</a:t>
            </a:r>
            <a:r>
              <a:rPr lang="cs-CZ" dirty="0"/>
              <a:t>, z nichž nejdůležitější byl souboj (zakázaný pak počátkem 11. stol.). </a:t>
            </a:r>
            <a:endParaRPr lang="cs-CZ" dirty="0" smtClean="0"/>
          </a:p>
          <a:p>
            <a:r>
              <a:rPr lang="cs-CZ" dirty="0" smtClean="0"/>
              <a:t>Na </a:t>
            </a:r>
            <a:r>
              <a:rPr lang="cs-CZ" dirty="0"/>
              <a:t>první místo zde po christianizaci Islandu byly postaveny zákony o křesťanství, ve druhé kapitole se nacházely zákony o </a:t>
            </a:r>
            <a:r>
              <a:rPr lang="cs-CZ" dirty="0" err="1"/>
              <a:t>thingu</a:t>
            </a:r>
            <a:r>
              <a:rPr lang="cs-CZ" dirty="0"/>
              <a:t>, další část byla věnována vraždám, čtvrtá </a:t>
            </a:r>
            <a:r>
              <a:rPr lang="cs-CZ" dirty="0" smtClean="0"/>
              <a:t>obsahovala </a:t>
            </a:r>
            <a:r>
              <a:rPr lang="cs-CZ" dirty="0"/>
              <a:t>katalog kompozic (</a:t>
            </a:r>
            <a:r>
              <a:rPr lang="cs-CZ" dirty="0" err="1"/>
              <a:t>wergeldu</a:t>
            </a:r>
            <a:r>
              <a:rPr lang="cs-CZ" dirty="0"/>
              <a:t>) a poslední dvě pojednávaly o soudcích a </a:t>
            </a:r>
            <a:r>
              <a:rPr lang="cs-CZ" dirty="0" smtClean="0"/>
              <a:t>soudech.</a:t>
            </a:r>
          </a:p>
          <a:p>
            <a:r>
              <a:rPr lang="cs-CZ" dirty="0" err="1" smtClean="0"/>
              <a:t>Wergeld</a:t>
            </a:r>
            <a:r>
              <a:rPr lang="cs-CZ" dirty="0" smtClean="0"/>
              <a:t> </a:t>
            </a:r>
            <a:r>
              <a:rPr lang="cs-CZ" dirty="0"/>
              <a:t>byl stanoven pro všechny členy společnosti ve stejné </a:t>
            </a:r>
            <a:r>
              <a:rPr lang="cs-CZ" dirty="0" smtClean="0"/>
              <a:t>výši. </a:t>
            </a:r>
            <a:endParaRPr lang="cs-CZ" dirty="0"/>
          </a:p>
        </p:txBody>
      </p:sp>
    </p:spTree>
    <p:extLst>
      <p:ext uri="{BB962C8B-B14F-4D97-AF65-F5344CB8AC3E}">
        <p14:creationId xmlns:p14="http://schemas.microsoft.com/office/powerpoint/2010/main" val="19693069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2276872"/>
            <a:ext cx="6753846" cy="4248000"/>
          </a:xfrm>
        </p:spPr>
      </p:pic>
    </p:spTree>
    <p:extLst>
      <p:ext uri="{BB962C8B-B14F-4D97-AF65-F5344CB8AC3E}">
        <p14:creationId xmlns:p14="http://schemas.microsoft.com/office/powerpoint/2010/main" val="9824675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Christianizace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Christianizaci Islandu popsal severský historik </a:t>
            </a:r>
            <a:r>
              <a:rPr lang="cs-CZ" dirty="0" err="1"/>
              <a:t>Ari</a:t>
            </a:r>
            <a:r>
              <a:rPr lang="cs-CZ" dirty="0"/>
              <a:t> Moudrý v díle </a:t>
            </a:r>
            <a:r>
              <a:rPr lang="cs-CZ" dirty="0" err="1"/>
              <a:t>Islandingabók</a:t>
            </a:r>
            <a:r>
              <a:rPr lang="cs-CZ" dirty="0"/>
              <a:t>, které popisuje historii ostrova mezi lety 870 –1120 a napsáno bylo snad mezi lety 1122–1132. </a:t>
            </a:r>
            <a:r>
              <a:rPr lang="cs-CZ" dirty="0" err="1"/>
              <a:t>Ari</a:t>
            </a:r>
            <a:r>
              <a:rPr lang="cs-CZ" dirty="0"/>
              <a:t> popisuje nejenom příchod a přijetí křesťanství, ale i zákony a soudnictví své země. </a:t>
            </a:r>
            <a:r>
              <a:rPr lang="cs-CZ" dirty="0" smtClean="0"/>
              <a:t>Kromě něho </a:t>
            </a:r>
            <a:r>
              <a:rPr lang="cs-CZ" dirty="0"/>
              <a:t>hovoří o christianizaci též další prameny, zdejší anály a ságy, případně životopisy biskupů</a:t>
            </a:r>
            <a:r>
              <a:rPr lang="cs-CZ" dirty="0" smtClean="0"/>
              <a:t>.</a:t>
            </a:r>
          </a:p>
          <a:p>
            <a:r>
              <a:rPr lang="cs-CZ" dirty="0" smtClean="0"/>
              <a:t> </a:t>
            </a:r>
            <a:r>
              <a:rPr lang="cs-CZ" dirty="0"/>
              <a:t>Na Islandu, kde neexistovala královská ani žádná jiná výkonná moc, byla christianizace záležitostí vlivných jedinců a zdejších sněmů. </a:t>
            </a:r>
            <a:endParaRPr lang="cs-CZ" dirty="0" smtClean="0"/>
          </a:p>
          <a:p>
            <a:r>
              <a:rPr lang="cs-CZ" dirty="0" smtClean="0"/>
              <a:t>Původním </a:t>
            </a:r>
            <a:r>
              <a:rPr lang="cs-CZ" dirty="0"/>
              <a:t>náboženstvím islandských osadníků byl polyteismus. Platily se zde chrámové daně, vyskytovaly se pohřby v lodích. Nejvýznamnějšími božstvy zde byli Tór a Frey. Většinu kněžských funkcí vykonávali </a:t>
            </a:r>
            <a:r>
              <a:rPr lang="cs-CZ" dirty="0" err="1"/>
              <a:t>godarové</a:t>
            </a:r>
            <a:r>
              <a:rPr lang="cs-CZ" dirty="0"/>
              <a:t>.</a:t>
            </a:r>
          </a:p>
        </p:txBody>
      </p:sp>
    </p:spTree>
    <p:extLst>
      <p:ext uri="{BB962C8B-B14F-4D97-AF65-F5344CB8AC3E}">
        <p14:creationId xmlns:p14="http://schemas.microsoft.com/office/powerpoint/2010/main" val="2581114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Za </a:t>
            </a:r>
            <a:r>
              <a:rPr lang="cs-CZ" dirty="0" err="1"/>
              <a:t>Suiony</a:t>
            </a:r>
            <a:r>
              <a:rPr lang="cs-CZ" dirty="0"/>
              <a:t> sídlily kmeny </a:t>
            </a:r>
            <a:r>
              <a:rPr lang="cs-CZ" dirty="0" err="1"/>
              <a:t>Sithonů</a:t>
            </a:r>
            <a:r>
              <a:rPr lang="cs-CZ" dirty="0"/>
              <a:t>, kteří se ostatním obyvatelům severu podobaly prý ve všem kromě toho, že jim vládla žena, což </a:t>
            </a:r>
            <a:r>
              <a:rPr lang="cs-CZ" dirty="0" err="1"/>
              <a:t>Tacitus</a:t>
            </a:r>
            <a:r>
              <a:rPr lang="cs-CZ" dirty="0"/>
              <a:t> považuje za velikou hanbu</a:t>
            </a:r>
          </a:p>
          <a:p>
            <a:r>
              <a:rPr lang="cs-CZ" dirty="0"/>
              <a:t> Severovýchod Evropy obývali podle </a:t>
            </a:r>
            <a:r>
              <a:rPr lang="cs-CZ" dirty="0" err="1"/>
              <a:t>Tacita</a:t>
            </a:r>
            <a:r>
              <a:rPr lang="cs-CZ" dirty="0"/>
              <a:t> mj. také Finové (</a:t>
            </a:r>
            <a:r>
              <a:rPr lang="cs-CZ" dirty="0" err="1"/>
              <a:t>Fenni</a:t>
            </a:r>
            <a:r>
              <a:rPr lang="cs-CZ" dirty="0"/>
              <a:t>). Jsou podle něho divocí a neobyčejně chudí. Kromě luků nemají jiné zbraně, a protože jim chybí železo, hroty šípů vyrábějí z kostí. Neznají koně, nemají pevné příbytky, jen chatrče, spletené z větví. Živí se divoce rostoucími bylinami a lovem. Nestarají se o náboženství.</a:t>
            </a:r>
          </a:p>
          <a:p>
            <a:endParaRPr lang="cs-CZ" dirty="0"/>
          </a:p>
        </p:txBody>
      </p:sp>
    </p:spTree>
    <p:extLst>
      <p:ext uri="{BB962C8B-B14F-4D97-AF65-F5344CB8AC3E}">
        <p14:creationId xmlns:p14="http://schemas.microsoft.com/office/powerpoint/2010/main" val="254327488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Za prvního misionáře je považován Islanďan, který se vrátil z ciziny, </a:t>
            </a:r>
            <a:r>
              <a:rPr lang="cs-CZ" dirty="0" err="1"/>
              <a:t>Thorvald</a:t>
            </a:r>
            <a:r>
              <a:rPr lang="cs-CZ" dirty="0"/>
              <a:t> </a:t>
            </a:r>
            <a:r>
              <a:rPr lang="cs-CZ" dirty="0" err="1"/>
              <a:t>Kodransson</a:t>
            </a:r>
            <a:r>
              <a:rPr lang="cs-CZ" dirty="0"/>
              <a:t>, kterého doprovázel německý biskup, oba však byli z ostrova vyhnáni. </a:t>
            </a:r>
            <a:endParaRPr lang="cs-CZ" dirty="0" smtClean="0"/>
          </a:p>
          <a:p>
            <a:r>
              <a:rPr lang="cs-CZ" dirty="0" err="1" smtClean="0"/>
              <a:t>Christianizátor</a:t>
            </a:r>
            <a:r>
              <a:rPr lang="cs-CZ" dirty="0" smtClean="0"/>
              <a:t> </a:t>
            </a:r>
            <a:r>
              <a:rPr lang="cs-CZ" dirty="0"/>
              <a:t>Norska Olaf </a:t>
            </a:r>
            <a:r>
              <a:rPr lang="cs-CZ" dirty="0" err="1"/>
              <a:t>Tryggvason</a:t>
            </a:r>
            <a:r>
              <a:rPr lang="cs-CZ" dirty="0"/>
              <a:t> vyslal dalšího misionáře, rovněž Islanďana </a:t>
            </a:r>
            <a:r>
              <a:rPr lang="cs-CZ" dirty="0" err="1"/>
              <a:t>Stefnira</a:t>
            </a:r>
            <a:r>
              <a:rPr lang="cs-CZ" dirty="0"/>
              <a:t> </a:t>
            </a:r>
            <a:r>
              <a:rPr lang="cs-CZ" dirty="0" err="1"/>
              <a:t>Thorgilssona</a:t>
            </a:r>
            <a:r>
              <a:rPr lang="cs-CZ" dirty="0"/>
              <a:t>. Protože tady ničil pohanské svatyně a idoly božstev, byl rovněž vyhnán, a jen malých úspěchů dosáhl na Islandu i další </a:t>
            </a:r>
            <a:r>
              <a:rPr lang="cs-CZ" dirty="0" err="1"/>
              <a:t>Olafův</a:t>
            </a:r>
            <a:r>
              <a:rPr lang="cs-CZ" dirty="0"/>
              <a:t> emisar </a:t>
            </a:r>
            <a:r>
              <a:rPr lang="cs-CZ" dirty="0" err="1"/>
              <a:t>Thangbrand</a:t>
            </a:r>
            <a:r>
              <a:rPr lang="cs-CZ" dirty="0"/>
              <a:t>. V </a:t>
            </a:r>
            <a:r>
              <a:rPr lang="cs-CZ" dirty="0" smtClean="0"/>
              <a:t>té </a:t>
            </a:r>
            <a:r>
              <a:rPr lang="cs-CZ" dirty="0"/>
              <a:t>chvíli Olaf zasáhl mocensky, zajal totiž islandské kupce v Norsku jako </a:t>
            </a:r>
            <a:r>
              <a:rPr lang="cs-CZ" dirty="0" smtClean="0"/>
              <a:t>rukojmí.</a:t>
            </a:r>
          </a:p>
          <a:p>
            <a:r>
              <a:rPr lang="cs-CZ" dirty="0" smtClean="0"/>
              <a:t> </a:t>
            </a:r>
            <a:r>
              <a:rPr lang="cs-CZ" dirty="0"/>
              <a:t>Na </a:t>
            </a:r>
            <a:r>
              <a:rPr lang="cs-CZ" dirty="0" err="1"/>
              <a:t>Althingu</a:t>
            </a:r>
            <a:r>
              <a:rPr lang="cs-CZ" dirty="0"/>
              <a:t>, konaném v roce 1000, byla záležitost náboženství probírána za předsednictví </a:t>
            </a:r>
            <a:r>
              <a:rPr lang="cs-CZ" dirty="0" err="1"/>
              <a:t>Thorkeise</a:t>
            </a:r>
            <a:r>
              <a:rPr lang="cs-CZ" dirty="0"/>
              <a:t> </a:t>
            </a:r>
            <a:r>
              <a:rPr lang="cs-CZ" dirty="0" err="1"/>
              <a:t>Thorkelssona</a:t>
            </a:r>
            <a:r>
              <a:rPr lang="cs-CZ" dirty="0"/>
              <a:t>. Zákonem bylo pak nařízeno, aby se všichni Islanďané stali křesťany. </a:t>
            </a:r>
          </a:p>
        </p:txBody>
      </p:sp>
    </p:spTree>
    <p:extLst>
      <p:ext uri="{BB962C8B-B14F-4D97-AF65-F5344CB8AC3E}">
        <p14:creationId xmlns:p14="http://schemas.microsoft.com/office/powerpoint/2010/main" val="43691078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Kultura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Nejvzácnější dědictví Islanďanů </a:t>
            </a:r>
            <a:r>
              <a:rPr lang="cs-CZ" dirty="0" smtClean="0"/>
              <a:t>představuje bohatství </a:t>
            </a:r>
            <a:r>
              <a:rPr lang="cs-CZ" dirty="0"/>
              <a:t>zdejší později sepsané ústní tradice, ságy, které vznikaly právě zde a v menší míře také v Norsku. </a:t>
            </a:r>
            <a:endParaRPr lang="cs-CZ" dirty="0" smtClean="0"/>
          </a:p>
          <a:p>
            <a:r>
              <a:rPr lang="cs-CZ" dirty="0" smtClean="0"/>
              <a:t>Pro </a:t>
            </a:r>
            <a:r>
              <a:rPr lang="cs-CZ" dirty="0"/>
              <a:t>historika jsou zdejší ságy nejenom důležitou pokladnicí reálií, představ a zvyklostí, ale i důkazem toho, jak si migrující společnosti uchovávají památku na jistě obtížné, ale slavné doby putování a osidlování nových území</a:t>
            </a:r>
            <a:r>
              <a:rPr lang="cs-CZ" dirty="0" smtClean="0"/>
              <a:t>.</a:t>
            </a:r>
          </a:p>
          <a:p>
            <a:r>
              <a:rPr lang="cs-CZ" dirty="0" smtClean="0"/>
              <a:t>Skaldská poezie</a:t>
            </a:r>
            <a:endParaRPr lang="cs-CZ" dirty="0"/>
          </a:p>
        </p:txBody>
      </p:sp>
    </p:spTree>
    <p:extLst>
      <p:ext uri="{BB962C8B-B14F-4D97-AF65-F5344CB8AC3E}">
        <p14:creationId xmlns:p14="http://schemas.microsoft.com/office/powerpoint/2010/main" val="243161548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Grónsko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 P</a:t>
            </a:r>
            <a:r>
              <a:rPr lang="cs-CZ" dirty="0" smtClean="0"/>
              <a:t>odle </a:t>
            </a:r>
            <a:r>
              <a:rPr lang="cs-CZ" dirty="0"/>
              <a:t>svědectví </a:t>
            </a:r>
            <a:r>
              <a:rPr lang="cs-CZ" dirty="0" err="1"/>
              <a:t>Ariho</a:t>
            </a:r>
            <a:r>
              <a:rPr lang="cs-CZ" dirty="0"/>
              <a:t> Moudrého osídlili Norové, vedení Erikem Rudým, v 80. letech 10. století. Usadili se v jihovýchodní části </a:t>
            </a:r>
            <a:r>
              <a:rPr lang="cs-CZ" dirty="0" smtClean="0"/>
              <a:t>ostrova</a:t>
            </a:r>
            <a:r>
              <a:rPr lang="cs-CZ" dirty="0"/>
              <a:t>, jehož 75 % je </a:t>
            </a:r>
            <a:r>
              <a:rPr lang="cs-CZ" dirty="0" smtClean="0"/>
              <a:t>pokryto </a:t>
            </a:r>
            <a:r>
              <a:rPr lang="cs-CZ" dirty="0"/>
              <a:t>ledem a v nejteplejších měsících tady teplota dosahuje jen + 10 stupňů. </a:t>
            </a:r>
            <a:endParaRPr lang="cs-CZ" dirty="0" smtClean="0"/>
          </a:p>
          <a:p>
            <a:r>
              <a:rPr lang="cs-CZ" dirty="0" smtClean="0"/>
              <a:t>Lze </a:t>
            </a:r>
            <a:r>
              <a:rPr lang="cs-CZ" dirty="0"/>
              <a:t>odhadnout, že tady mohlo žít maximálně kolem dvou tisíc obyvatel, kteří se živili pastvou, rybolovem a lovem. Lovili např. tuleně, mrože a lední medvědy. Nejvzácnějším artiklem jejich obchodu byly kožešiny a mroží kly. Nakupovali hlavně železo.</a:t>
            </a:r>
          </a:p>
        </p:txBody>
      </p:sp>
    </p:spTree>
    <p:extLst>
      <p:ext uri="{BB962C8B-B14F-4D97-AF65-F5344CB8AC3E}">
        <p14:creationId xmlns:p14="http://schemas.microsoft.com/office/powerpoint/2010/main" val="125603320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101" y="1600200"/>
            <a:ext cx="6979798" cy="4525963"/>
          </a:xfrm>
        </p:spPr>
      </p:pic>
    </p:spTree>
    <p:extLst>
      <p:ext uri="{BB962C8B-B14F-4D97-AF65-F5344CB8AC3E}">
        <p14:creationId xmlns:p14="http://schemas.microsoft.com/office/powerpoint/2010/main" val="42177812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Společnost a církev</a:t>
            </a:r>
            <a:endParaRPr lang="cs-CZ" dirty="0"/>
          </a:p>
        </p:txBody>
      </p:sp>
      <p:sp>
        <p:nvSpPr>
          <p:cNvPr id="3" name="Zástupný symbol pro obsah 2"/>
          <p:cNvSpPr>
            <a:spLocks noGrp="1"/>
          </p:cNvSpPr>
          <p:nvPr>
            <p:ph idx="1"/>
          </p:nvPr>
        </p:nvSpPr>
        <p:spPr/>
        <p:txBody>
          <a:bodyPr>
            <a:normAutofit fontScale="92500"/>
          </a:bodyPr>
          <a:lstStyle/>
          <a:p>
            <a:r>
              <a:rPr lang="cs-CZ" dirty="0"/>
              <a:t>Vládlo zde několik bohatých rodin, mezi nimi také rod proslulého Erika Rudého, které organizovaly rovněž obchod. Nikdy zde nevznikla peněžní ekonomika, obchod byl po celou dobu trvání norského osídlení v Grónsku pouze výměnný.</a:t>
            </a:r>
          </a:p>
          <a:p>
            <a:r>
              <a:rPr lang="cs-CZ" dirty="0" smtClean="0"/>
              <a:t>Obyvatelé</a:t>
            </a:r>
            <a:r>
              <a:rPr lang="cs-CZ" dirty="0"/>
              <a:t>, kteří sem přišli, byli zřejmě už křesťany, protože všechny hroby na ostrově jsou bez přídavků. Biskupství v Grónsku bylo zřízeno počátkem 12. století z Norska. </a:t>
            </a:r>
          </a:p>
        </p:txBody>
      </p:sp>
    </p:spTree>
    <p:extLst>
      <p:ext uri="{BB962C8B-B14F-4D97-AF65-F5344CB8AC3E}">
        <p14:creationId xmlns:p14="http://schemas.microsoft.com/office/powerpoint/2010/main" val="254730270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Komunikace mezi Grónskem a Evropou, původně velmi čilá, skončila počátkem 15. století. </a:t>
            </a:r>
            <a:endParaRPr lang="cs-CZ" dirty="0" smtClean="0"/>
          </a:p>
          <a:p>
            <a:r>
              <a:rPr lang="cs-CZ" dirty="0" smtClean="0"/>
              <a:t>Příčiny např.: kolem </a:t>
            </a:r>
            <a:r>
              <a:rPr lang="cs-CZ" dirty="0"/>
              <a:t>roku 1200 nastala v Evropě tzv. malá doba ledová, v níž také zesílil vítr, podněcující zvláště na ostrovech, jeho působení silně vystavených, erozi půdy. </a:t>
            </a:r>
            <a:endParaRPr lang="cs-CZ" dirty="0" smtClean="0"/>
          </a:p>
          <a:p>
            <a:r>
              <a:rPr lang="cs-CZ" dirty="0" smtClean="0"/>
              <a:t>Stoupnutí </a:t>
            </a:r>
            <a:r>
              <a:rPr lang="cs-CZ" dirty="0"/>
              <a:t>hladiny moře zbavilo Grónsko některých pobřežních pastvin a přírodní zdroje Grónska se </a:t>
            </a:r>
            <a:r>
              <a:rPr lang="cs-CZ" dirty="0" smtClean="0"/>
              <a:t>vyčerpaly</a:t>
            </a:r>
            <a:r>
              <a:rPr lang="cs-CZ" dirty="0"/>
              <a:t>.</a:t>
            </a:r>
          </a:p>
        </p:txBody>
      </p:sp>
    </p:spTree>
    <p:extLst>
      <p:ext uri="{BB962C8B-B14F-4D97-AF65-F5344CB8AC3E}">
        <p14:creationId xmlns:p14="http://schemas.microsoft.com/office/powerpoint/2010/main" val="22593045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Objevení </a:t>
            </a:r>
            <a:r>
              <a:rPr lang="cs-CZ" dirty="0" err="1" smtClean="0"/>
              <a:t>Vinlandu</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Novodobý zájem </a:t>
            </a:r>
            <a:r>
              <a:rPr lang="cs-CZ" dirty="0"/>
              <a:t>o historii a výsledky plavby syna Erika Rudého </a:t>
            </a:r>
            <a:r>
              <a:rPr lang="cs-CZ" dirty="0" err="1"/>
              <a:t>Leifa</a:t>
            </a:r>
            <a:r>
              <a:rPr lang="cs-CZ" dirty="0"/>
              <a:t> </a:t>
            </a:r>
            <a:r>
              <a:rPr lang="cs-CZ" dirty="0" err="1"/>
              <a:t>Erikssona</a:t>
            </a:r>
            <a:r>
              <a:rPr lang="cs-CZ" dirty="0"/>
              <a:t> a dalších vikinských mořeplavců posílila snaha obyvatel Nové </a:t>
            </a:r>
            <a:r>
              <a:rPr lang="cs-CZ" dirty="0" smtClean="0"/>
              <a:t>Anglie.</a:t>
            </a:r>
          </a:p>
          <a:p>
            <a:r>
              <a:rPr lang="cs-CZ" dirty="0"/>
              <a:t>V</a:t>
            </a:r>
            <a:r>
              <a:rPr lang="cs-CZ" dirty="0" smtClean="0"/>
              <a:t> </a:t>
            </a:r>
            <a:r>
              <a:rPr lang="cs-CZ" dirty="0"/>
              <a:t>Bostonu ve státě Massachusetts </a:t>
            </a:r>
            <a:r>
              <a:rPr lang="cs-CZ" dirty="0" smtClean="0"/>
              <a:t>vznikl </a:t>
            </a:r>
            <a:r>
              <a:rPr lang="cs-CZ" dirty="0"/>
              <a:t>výbor, který se chtěl památkami na plavby Normanů do Nového světa zabývat. </a:t>
            </a:r>
            <a:endParaRPr lang="cs-CZ" dirty="0" smtClean="0"/>
          </a:p>
          <a:p>
            <a:r>
              <a:rPr lang="cs-CZ" dirty="0" smtClean="0"/>
              <a:t>Profesor </a:t>
            </a:r>
            <a:r>
              <a:rPr lang="cs-CZ" dirty="0"/>
              <a:t>E. N. </a:t>
            </a:r>
            <a:r>
              <a:rPr lang="cs-CZ" dirty="0" err="1"/>
              <a:t>Horsford</a:t>
            </a:r>
            <a:r>
              <a:rPr lang="cs-CZ" dirty="0"/>
              <a:t> byl sice profesí chemik, ale přesto se s obrovským entuziasmem pustil do hledání </a:t>
            </a:r>
            <a:r>
              <a:rPr lang="cs-CZ" dirty="0" err="1"/>
              <a:t>Vinlandu</a:t>
            </a:r>
            <a:r>
              <a:rPr lang="cs-CZ" dirty="0"/>
              <a:t> ze severských ság. Pečlivě ságy prostudoval a pozval ke spolupráci vzdělance z Islandu. Při hledání </a:t>
            </a:r>
            <a:r>
              <a:rPr lang="cs-CZ" dirty="0" err="1"/>
              <a:t>Vinlandu</a:t>
            </a:r>
            <a:r>
              <a:rPr lang="cs-CZ" dirty="0"/>
              <a:t> postupoval podobně jako Heinrich </a:t>
            </a:r>
            <a:r>
              <a:rPr lang="cs-CZ" dirty="0" err="1"/>
              <a:t>Schliemann</a:t>
            </a:r>
            <a:r>
              <a:rPr lang="cs-CZ" dirty="0"/>
              <a:t> při pátrání po homérské </a:t>
            </a:r>
            <a:r>
              <a:rPr lang="cs-CZ" dirty="0" err="1"/>
              <a:t>Tróji</a:t>
            </a:r>
            <a:r>
              <a:rPr lang="cs-CZ" dirty="0"/>
              <a:t>. Hledal místo, které by líčením ság co nejvíce odpovídalo. Řeka, po níž Normani dopluli do vnitrozemí Ameriky, byla dřívějšími historiky </a:t>
            </a:r>
            <a:r>
              <a:rPr lang="cs-CZ" dirty="0" err="1"/>
              <a:t>ztotožnována</a:t>
            </a:r>
            <a:r>
              <a:rPr lang="cs-CZ" dirty="0"/>
              <a:t> s řekou </a:t>
            </a:r>
            <a:r>
              <a:rPr lang="cs-CZ" dirty="0" err="1"/>
              <a:t>Penobscot</a:t>
            </a:r>
            <a:r>
              <a:rPr lang="cs-CZ" dirty="0"/>
              <a:t> ve státě Maine a později s řekou Hudson. </a:t>
            </a:r>
            <a:r>
              <a:rPr lang="cs-CZ" dirty="0" err="1"/>
              <a:t>Horsford</a:t>
            </a:r>
            <a:r>
              <a:rPr lang="cs-CZ" dirty="0"/>
              <a:t> probádal zeměpisné poměry v ústí vůbec všech amerických řek, které </a:t>
            </a:r>
            <a:r>
              <a:rPr lang="cs-CZ" dirty="0" smtClean="0"/>
              <a:t>tečou </a:t>
            </a:r>
            <a:r>
              <a:rPr lang="cs-CZ" dirty="0"/>
              <a:t>do Atlantiku, a nejvíce líčení ság podle něj odpovídala Charles River na východě státu Massachusetts. Tady započal s archeologickými výzkumy. </a:t>
            </a:r>
            <a:endParaRPr lang="cs-CZ" dirty="0" smtClean="0"/>
          </a:p>
          <a:p>
            <a:endParaRPr lang="cs-CZ" dirty="0" smtClean="0"/>
          </a:p>
        </p:txBody>
      </p:sp>
    </p:spTree>
    <p:extLst>
      <p:ext uri="{BB962C8B-B14F-4D97-AF65-F5344CB8AC3E}">
        <p14:creationId xmlns:p14="http://schemas.microsoft.com/office/powerpoint/2010/main" val="1428872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669" y="1600200"/>
            <a:ext cx="6954661" cy="4525963"/>
          </a:xfrm>
        </p:spPr>
      </p:pic>
    </p:spTree>
    <p:extLst>
      <p:ext uri="{BB962C8B-B14F-4D97-AF65-F5344CB8AC3E}">
        <p14:creationId xmlns:p14="http://schemas.microsoft.com/office/powerpoint/2010/main" val="112673194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Znal také jazyk zdejších Indiánů a na základě jeho fonetiky vysvětloval, že indiánské jméno pro tuto řeku, </a:t>
            </a:r>
            <a:r>
              <a:rPr lang="cs-CZ" dirty="0" err="1"/>
              <a:t>Norumbega</a:t>
            </a:r>
            <a:r>
              <a:rPr lang="cs-CZ" dirty="0"/>
              <a:t>, odpovídá slovu </a:t>
            </a:r>
            <a:r>
              <a:rPr lang="cs-CZ" dirty="0" err="1"/>
              <a:t>Norvegr</a:t>
            </a:r>
            <a:r>
              <a:rPr lang="cs-CZ" dirty="0"/>
              <a:t>. S popisy ság tady korespondovaly následující skutečnosti: Fyzikální poměry na řece Charles River. Kamenná podlaha a kamenné základy staveb, které považoval za stavby Islanďanů a které neodpovídaly stavbám místních Indiánů. Velikost jednoho z objevených domů, dostatečná pro uváděných 35 </a:t>
            </a:r>
            <a:r>
              <a:rPr lang="cs-CZ" dirty="0" err="1"/>
              <a:t>Erikssonových</a:t>
            </a:r>
            <a:r>
              <a:rPr lang="cs-CZ" dirty="0"/>
              <a:t> druhů, a dále poloha a podoba krbů, odpovídající zvyklostem Vikingů.</a:t>
            </a:r>
          </a:p>
          <a:p>
            <a:endParaRPr lang="cs-CZ" dirty="0"/>
          </a:p>
        </p:txBody>
      </p:sp>
    </p:spTree>
    <p:extLst>
      <p:ext uri="{BB962C8B-B14F-4D97-AF65-F5344CB8AC3E}">
        <p14:creationId xmlns:p14="http://schemas.microsoft.com/office/powerpoint/2010/main" val="336787412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Podrobně se těmito výpravami zabývají především Sága o lidech z Grónska (</a:t>
            </a:r>
            <a:r>
              <a:rPr lang="cs-CZ" dirty="0" err="1"/>
              <a:t>Groenlendinga</a:t>
            </a:r>
            <a:r>
              <a:rPr lang="cs-CZ" dirty="0"/>
              <a:t> </a:t>
            </a:r>
            <a:r>
              <a:rPr lang="cs-CZ" dirty="0" err="1"/>
              <a:t>saga</a:t>
            </a:r>
            <a:r>
              <a:rPr lang="cs-CZ" dirty="0"/>
              <a:t>) a Sága o Erikovi Rudém (</a:t>
            </a:r>
            <a:r>
              <a:rPr lang="cs-CZ" dirty="0" err="1"/>
              <a:t>Eiríks</a:t>
            </a:r>
            <a:r>
              <a:rPr lang="cs-CZ" dirty="0"/>
              <a:t> </a:t>
            </a:r>
            <a:r>
              <a:rPr lang="cs-CZ" dirty="0" err="1"/>
              <a:t>saga</a:t>
            </a:r>
            <a:r>
              <a:rPr lang="cs-CZ" dirty="0"/>
              <a:t> </a:t>
            </a:r>
            <a:r>
              <a:rPr lang="cs-CZ" dirty="0" err="1"/>
              <a:t>Rauda</a:t>
            </a:r>
            <a:r>
              <a:rPr lang="cs-CZ" dirty="0" smtClean="0"/>
              <a:t>).</a:t>
            </a:r>
          </a:p>
          <a:p>
            <a:r>
              <a:rPr lang="cs-CZ" dirty="0" err="1"/>
              <a:t>Thorvald</a:t>
            </a:r>
            <a:r>
              <a:rPr lang="cs-CZ" dirty="0"/>
              <a:t> a jeho syn Erik Rudý odešli z </a:t>
            </a:r>
            <a:r>
              <a:rPr lang="cs-CZ" dirty="0" err="1"/>
              <a:t>Jaedru</a:t>
            </a:r>
            <a:r>
              <a:rPr lang="cs-CZ" dirty="0"/>
              <a:t> v Norsku na Island kvůli Ságou o lidech z Grónska blíže nepopsané vraždě. Posléze byl pro porušení vnitřního míru Erik i tady prohlášen za </a:t>
            </a:r>
            <a:r>
              <a:rPr lang="cs-CZ" dirty="0" smtClean="0"/>
              <a:t>psance.</a:t>
            </a:r>
            <a:endParaRPr lang="cs-CZ" dirty="0"/>
          </a:p>
        </p:txBody>
      </p:sp>
    </p:spTree>
    <p:extLst>
      <p:ext uri="{BB962C8B-B14F-4D97-AF65-F5344CB8AC3E}">
        <p14:creationId xmlns:p14="http://schemas.microsoft.com/office/powerpoint/2010/main" val="278776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Pomponius</a:t>
            </a:r>
            <a:r>
              <a:rPr lang="cs-CZ" dirty="0"/>
              <a:t> Mela v 1. století po Kr.: severně od  Labe se rozkládá veliký mořský záliv, zvaný </a:t>
            </a:r>
            <a:r>
              <a:rPr lang="cs-CZ" dirty="0" err="1"/>
              <a:t>Codanus</a:t>
            </a:r>
            <a:r>
              <a:rPr lang="cs-CZ" dirty="0"/>
              <a:t>, v němž jsou hojné velké i malé ostrovy. </a:t>
            </a:r>
            <a:r>
              <a:rPr lang="cs-CZ" dirty="0" smtClean="0"/>
              <a:t> </a:t>
            </a:r>
          </a:p>
          <a:p>
            <a:r>
              <a:rPr lang="cs-CZ" dirty="0" smtClean="0"/>
              <a:t>Poprvé u něj </a:t>
            </a:r>
            <a:r>
              <a:rPr lang="cs-CZ" dirty="0"/>
              <a:t>název </a:t>
            </a:r>
            <a:r>
              <a:rPr lang="cs-CZ" b="1" dirty="0" err="1" smtClean="0"/>
              <a:t>Scandinavia</a:t>
            </a:r>
            <a:r>
              <a:rPr lang="cs-CZ" dirty="0" smtClean="0"/>
              <a:t> </a:t>
            </a:r>
            <a:r>
              <a:rPr lang="cs-CZ" dirty="0"/>
              <a:t>(</a:t>
            </a:r>
            <a:r>
              <a:rPr lang="cs-CZ" dirty="0" smtClean="0"/>
              <a:t>též </a:t>
            </a:r>
            <a:r>
              <a:rPr lang="cs-CZ" dirty="0"/>
              <a:t>u Plinia St.).</a:t>
            </a:r>
          </a:p>
          <a:p>
            <a:r>
              <a:rPr lang="cs-CZ" dirty="0"/>
              <a:t> </a:t>
            </a:r>
          </a:p>
        </p:txBody>
      </p:sp>
    </p:spTree>
    <p:extLst>
      <p:ext uri="{BB962C8B-B14F-4D97-AF65-F5344CB8AC3E}">
        <p14:creationId xmlns:p14="http://schemas.microsoft.com/office/powerpoint/2010/main" val="36898034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R</a:t>
            </a:r>
            <a:r>
              <a:rPr lang="cs-CZ" dirty="0" smtClean="0"/>
              <a:t>ozhodl  se prozkoumat </a:t>
            </a:r>
            <a:r>
              <a:rPr lang="cs-CZ" dirty="0"/>
              <a:t>zemi, kterou uviděl syn </a:t>
            </a:r>
            <a:r>
              <a:rPr lang="cs-CZ" dirty="0" err="1"/>
              <a:t>Ulfa</a:t>
            </a:r>
            <a:r>
              <a:rPr lang="cs-CZ" dirty="0"/>
              <a:t> </a:t>
            </a:r>
            <a:r>
              <a:rPr lang="cs-CZ" dirty="0" err="1"/>
              <a:t>Kragese</a:t>
            </a:r>
            <a:r>
              <a:rPr lang="cs-CZ" dirty="0"/>
              <a:t> </a:t>
            </a:r>
            <a:r>
              <a:rPr lang="cs-CZ" dirty="0" err="1"/>
              <a:t>Gunnbjorn</a:t>
            </a:r>
            <a:r>
              <a:rPr lang="cs-CZ" dirty="0"/>
              <a:t>, když byl zahnán daleko na západ od Islandu na moře. </a:t>
            </a:r>
            <a:endParaRPr lang="cs-CZ" dirty="0" smtClean="0"/>
          </a:p>
          <a:p>
            <a:r>
              <a:rPr lang="cs-CZ" dirty="0" smtClean="0"/>
              <a:t>Touto </a:t>
            </a:r>
            <a:r>
              <a:rPr lang="cs-CZ" dirty="0"/>
              <a:t>zemí bylo Grónsko, </a:t>
            </a:r>
            <a:r>
              <a:rPr lang="cs-CZ" dirty="0" smtClean="0"/>
              <a:t>které </a:t>
            </a:r>
            <a:r>
              <a:rPr lang="cs-CZ" dirty="0"/>
              <a:t>Erik nazval „Zelená země“, </a:t>
            </a:r>
            <a:endParaRPr lang="cs-CZ" dirty="0" smtClean="0"/>
          </a:p>
          <a:p>
            <a:r>
              <a:rPr lang="cs-CZ" dirty="0" smtClean="0"/>
              <a:t>Erik </a:t>
            </a:r>
            <a:r>
              <a:rPr lang="cs-CZ" dirty="0"/>
              <a:t>začal Grónsko kolonizovat s 25 loděmi nových osadníků, z nichž však jen čtrnáct šťastně doplulo. Bylo to patnáct let předtím, než islandský </a:t>
            </a:r>
            <a:r>
              <a:rPr lang="cs-CZ" dirty="0" err="1"/>
              <a:t>Althing</a:t>
            </a:r>
            <a:r>
              <a:rPr lang="cs-CZ" dirty="0"/>
              <a:t> přijal křesťanství, tedy roku 985.</a:t>
            </a:r>
          </a:p>
        </p:txBody>
      </p:sp>
    </p:spTree>
    <p:extLst>
      <p:ext uri="{BB962C8B-B14F-4D97-AF65-F5344CB8AC3E}">
        <p14:creationId xmlns:p14="http://schemas.microsoft.com/office/powerpoint/2010/main" val="325007335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Cesta z Islandu do Grónska nebyla v té době známá a bezpečná. M</a:t>
            </a:r>
            <a:r>
              <a:rPr lang="cs-CZ" dirty="0" smtClean="0"/>
              <a:t>ořeplavec </a:t>
            </a:r>
            <a:r>
              <a:rPr lang="cs-CZ" dirty="0" err="1"/>
              <a:t>Bjarne</a:t>
            </a:r>
            <a:r>
              <a:rPr lang="cs-CZ" dirty="0"/>
              <a:t> </a:t>
            </a:r>
            <a:r>
              <a:rPr lang="cs-CZ" dirty="0" err="1"/>
              <a:t>Herjulfsson</a:t>
            </a:r>
            <a:r>
              <a:rPr lang="cs-CZ" dirty="0"/>
              <a:t>, který při ní zbloudil, uviděl v oceánu různé země, které však nepoznal a </a:t>
            </a:r>
            <a:r>
              <a:rPr lang="cs-CZ" dirty="0" smtClean="0"/>
              <a:t>nepojmenoval. </a:t>
            </a:r>
          </a:p>
          <a:p>
            <a:r>
              <a:rPr lang="cs-CZ" dirty="0" smtClean="0"/>
              <a:t>Syn </a:t>
            </a:r>
            <a:r>
              <a:rPr lang="cs-CZ" dirty="0"/>
              <a:t>Erika Rudého </a:t>
            </a:r>
            <a:r>
              <a:rPr lang="cs-CZ" dirty="0" err="1"/>
              <a:t>Leif</a:t>
            </a:r>
            <a:r>
              <a:rPr lang="cs-CZ" dirty="0"/>
              <a:t> </a:t>
            </a:r>
            <a:r>
              <a:rPr lang="cs-CZ" dirty="0" err="1"/>
              <a:t>Eriksson</a:t>
            </a:r>
            <a:r>
              <a:rPr lang="cs-CZ" dirty="0"/>
              <a:t> se rozhodl prozkoumat neznámá území, o nichž </a:t>
            </a:r>
            <a:r>
              <a:rPr lang="cs-CZ" dirty="0" err="1"/>
              <a:t>Bjarne</a:t>
            </a:r>
            <a:r>
              <a:rPr lang="cs-CZ" dirty="0"/>
              <a:t> vyprávěl, a na tuto objevnou cestu se z Grónska vydal kolem roku 1000.</a:t>
            </a:r>
          </a:p>
        </p:txBody>
      </p:sp>
    </p:spTree>
    <p:extLst>
      <p:ext uri="{BB962C8B-B14F-4D97-AF65-F5344CB8AC3E}">
        <p14:creationId xmlns:p14="http://schemas.microsoft.com/office/powerpoint/2010/main" val="349729431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 Seattlu</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51080434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a:t>Leifovi</a:t>
            </a:r>
            <a:r>
              <a:rPr lang="cs-CZ" dirty="0"/>
              <a:t> mořeplavci nejprve dopluli k zemi, kterou </a:t>
            </a:r>
            <a:r>
              <a:rPr lang="cs-CZ" dirty="0" err="1"/>
              <a:t>Bjarne</a:t>
            </a:r>
            <a:r>
              <a:rPr lang="cs-CZ" dirty="0"/>
              <a:t> spatřil jako poslední. Byly tu však velké ledovce a zdála se nevhodná k obývání. Další země, kterou uviděli, byla porostlá lesy a byly tu písčité pláže. (</a:t>
            </a:r>
            <a:r>
              <a:rPr lang="cs-CZ" dirty="0" err="1" smtClean="0"/>
              <a:t>Markland</a:t>
            </a:r>
            <a:r>
              <a:rPr lang="cs-CZ" dirty="0" smtClean="0"/>
              <a:t>). </a:t>
            </a:r>
            <a:r>
              <a:rPr lang="cs-CZ" dirty="0"/>
              <a:t>Hned pak pokračovali v cestě dál, severovýchodním směrem, a </a:t>
            </a:r>
            <a:r>
              <a:rPr lang="cs-CZ" dirty="0" smtClean="0"/>
              <a:t>nakonec </a:t>
            </a:r>
            <a:r>
              <a:rPr lang="cs-CZ" dirty="0"/>
              <a:t>se dostali k jezeru, z něhož vytékala </a:t>
            </a:r>
            <a:r>
              <a:rPr lang="cs-CZ" dirty="0" smtClean="0"/>
              <a:t>řeka. Území </a:t>
            </a:r>
            <a:r>
              <a:rPr lang="cs-CZ" dirty="0"/>
              <a:t>se jim velmi líbilo, dobytek se tu mohl pást na trávě i v </a:t>
            </a:r>
            <a:r>
              <a:rPr lang="cs-CZ" dirty="0" smtClean="0"/>
              <a:t>zimě.</a:t>
            </a:r>
          </a:p>
          <a:p>
            <a:r>
              <a:rPr lang="cs-CZ" dirty="0" smtClean="0"/>
              <a:t> </a:t>
            </a:r>
            <a:r>
              <a:rPr lang="cs-CZ" dirty="0"/>
              <a:t>V nejkratším dni bylo slunce nad obzorem od půl sedmé ráno do půl čtvrté odpoledne. </a:t>
            </a:r>
            <a:endParaRPr lang="cs-CZ" dirty="0" smtClean="0"/>
          </a:p>
          <a:p>
            <a:r>
              <a:rPr lang="cs-CZ" dirty="0" err="1" smtClean="0"/>
              <a:t>Leif</a:t>
            </a:r>
            <a:r>
              <a:rPr lang="cs-CZ" dirty="0" smtClean="0"/>
              <a:t> </a:t>
            </a:r>
            <a:r>
              <a:rPr lang="cs-CZ" dirty="0"/>
              <a:t>rozdělil své muže na dvě části. Jedna z nich měla prozkoumat objevené území, druhá zůstat u vystavěných domů. Výpravy se účastnil také </a:t>
            </a:r>
            <a:r>
              <a:rPr lang="cs-CZ" dirty="0" smtClean="0"/>
              <a:t> Němec </a:t>
            </a:r>
            <a:r>
              <a:rPr lang="cs-CZ" dirty="0" err="1" smtClean="0"/>
              <a:t>Tyrker</a:t>
            </a:r>
            <a:r>
              <a:rPr lang="cs-CZ" dirty="0"/>
              <a:t>, který na ostrově našel vinnou révu. Lodi průzkumníků byly naplněny vinnými hrozny a země podle nich dostala jméno </a:t>
            </a:r>
            <a:r>
              <a:rPr lang="cs-CZ" dirty="0" err="1"/>
              <a:t>Vinland</a:t>
            </a:r>
            <a:r>
              <a:rPr lang="cs-CZ" dirty="0"/>
              <a:t>. </a:t>
            </a:r>
          </a:p>
        </p:txBody>
      </p:sp>
    </p:spTree>
    <p:extLst>
      <p:ext uri="{BB962C8B-B14F-4D97-AF65-F5344CB8AC3E}">
        <p14:creationId xmlns:p14="http://schemas.microsoft.com/office/powerpoint/2010/main" val="397362259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Názory, že nešlo o révu:</a:t>
            </a:r>
          </a:p>
          <a:p>
            <a:r>
              <a:rPr lang="cs-CZ" dirty="0" smtClean="0"/>
              <a:t>Název </a:t>
            </a:r>
            <a:r>
              <a:rPr lang="cs-CZ" dirty="0" err="1" smtClean="0"/>
              <a:t>Vinland</a:t>
            </a:r>
            <a:r>
              <a:rPr lang="cs-CZ" dirty="0" smtClean="0"/>
              <a:t> – i země luk</a:t>
            </a:r>
          </a:p>
          <a:p>
            <a:r>
              <a:rPr lang="cs-CZ" dirty="0" smtClean="0"/>
              <a:t>O révě v originále: </a:t>
            </a:r>
            <a:r>
              <a:rPr lang="cs-CZ" dirty="0" err="1" smtClean="0"/>
              <a:t>vínvidr</a:t>
            </a:r>
            <a:r>
              <a:rPr lang="cs-CZ" dirty="0" smtClean="0"/>
              <a:t> ok </a:t>
            </a:r>
            <a:r>
              <a:rPr lang="cs-CZ" dirty="0" err="1" smtClean="0"/>
              <a:t>vínber</a:t>
            </a:r>
            <a:endParaRPr lang="cs-CZ" dirty="0" smtClean="0"/>
          </a:p>
          <a:p>
            <a:endParaRPr lang="cs-CZ" dirty="0"/>
          </a:p>
        </p:txBody>
      </p:sp>
    </p:spTree>
    <p:extLst>
      <p:ext uri="{BB962C8B-B14F-4D97-AF65-F5344CB8AC3E}">
        <p14:creationId xmlns:p14="http://schemas.microsoft.com/office/powerpoint/2010/main" val="131979784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Po návratu výpravy se </a:t>
            </a:r>
            <a:r>
              <a:rPr lang="cs-CZ" dirty="0" err="1"/>
              <a:t>Leifův</a:t>
            </a:r>
            <a:r>
              <a:rPr lang="cs-CZ" dirty="0"/>
              <a:t> bratr </a:t>
            </a:r>
            <a:r>
              <a:rPr lang="cs-CZ" dirty="0" err="1"/>
              <a:t>Thorvald</a:t>
            </a:r>
            <a:r>
              <a:rPr lang="cs-CZ" dirty="0"/>
              <a:t> ovšem domníval, že nové území bylo probádáno příliš málo, a proto přichystal novou </a:t>
            </a:r>
            <a:r>
              <a:rPr lang="cs-CZ" dirty="0" smtClean="0"/>
              <a:t>expedici. </a:t>
            </a:r>
            <a:r>
              <a:rPr lang="cs-CZ" dirty="0" err="1" smtClean="0"/>
              <a:t>Thorvald</a:t>
            </a:r>
            <a:r>
              <a:rPr lang="cs-CZ" dirty="0" smtClean="0"/>
              <a:t> </a:t>
            </a:r>
            <a:r>
              <a:rPr lang="cs-CZ" dirty="0"/>
              <a:t>se vypravil na moře s třiceti muži, doplul do </a:t>
            </a:r>
            <a:r>
              <a:rPr lang="cs-CZ" dirty="0" err="1"/>
              <a:t>Vinlandu</a:t>
            </a:r>
            <a:r>
              <a:rPr lang="cs-CZ" dirty="0"/>
              <a:t> a strávili zde zimu, následující jaro i léto. </a:t>
            </a:r>
            <a:endParaRPr lang="cs-CZ" dirty="0" smtClean="0"/>
          </a:p>
          <a:p>
            <a:r>
              <a:rPr lang="cs-CZ" dirty="0" smtClean="0"/>
              <a:t>Prozkoumali </a:t>
            </a:r>
            <a:r>
              <a:rPr lang="cs-CZ" dirty="0"/>
              <a:t>nejprve jeho západní pobřeží a nenašli tady žádná obydlí lidí ani divokých zvířat, jen na jednom místě objevili přístřešek na obilí, vystavěný ze dřeva. </a:t>
            </a:r>
            <a:endParaRPr lang="cs-CZ" dirty="0" smtClean="0"/>
          </a:p>
          <a:p>
            <a:r>
              <a:rPr lang="cs-CZ" dirty="0" smtClean="0"/>
              <a:t>Příštího </a:t>
            </a:r>
            <a:r>
              <a:rPr lang="cs-CZ" dirty="0"/>
              <a:t>léta se </a:t>
            </a:r>
            <a:r>
              <a:rPr lang="cs-CZ" dirty="0" err="1"/>
              <a:t>Thorvald</a:t>
            </a:r>
            <a:r>
              <a:rPr lang="cs-CZ" dirty="0"/>
              <a:t> se svými druhy vypravil na průzkum východní části území. Rozhodli se i tady vystavět obydlí, ale </a:t>
            </a:r>
            <a:r>
              <a:rPr lang="cs-CZ" dirty="0" smtClean="0"/>
              <a:t>uviděli </a:t>
            </a:r>
            <a:r>
              <a:rPr lang="cs-CZ" dirty="0"/>
              <a:t>tři kožené čluny (kánoe), v nichž bylo po třech mužích. Uniknout se před </a:t>
            </a:r>
            <a:r>
              <a:rPr lang="cs-CZ" dirty="0" smtClean="0"/>
              <a:t>nimi </a:t>
            </a:r>
            <a:r>
              <a:rPr lang="cs-CZ" dirty="0"/>
              <a:t>podařilo jen jednomu z domorodců, ostatních osm zabili, a pak se toto území rozhodli radši neprodleně opustit. Dříve, než stačili zmizet, se ovšem objevilo nespočetné množství kánoí a zamířily k nim. Vůdce výpravy </a:t>
            </a:r>
            <a:r>
              <a:rPr lang="cs-CZ" dirty="0" err="1"/>
              <a:t>Thorvald</a:t>
            </a:r>
            <a:r>
              <a:rPr lang="cs-CZ" dirty="0"/>
              <a:t> zahynul na zranění z </a:t>
            </a:r>
            <a:r>
              <a:rPr lang="cs-CZ" dirty="0" smtClean="0"/>
              <a:t>boje.</a:t>
            </a:r>
          </a:p>
          <a:p>
            <a:r>
              <a:rPr lang="cs-CZ" dirty="0" smtClean="0"/>
              <a:t>Odpluli tedy.</a:t>
            </a:r>
            <a:endParaRPr lang="cs-CZ" dirty="0"/>
          </a:p>
        </p:txBody>
      </p:sp>
    </p:spTree>
    <p:extLst>
      <p:ext uri="{BB962C8B-B14F-4D97-AF65-F5344CB8AC3E}">
        <p14:creationId xmlns:p14="http://schemas.microsoft.com/office/powerpoint/2010/main" val="346310742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Nová výprava: </a:t>
            </a:r>
            <a:r>
              <a:rPr lang="cs-CZ" dirty="0" err="1" smtClean="0"/>
              <a:t>Thorstein</a:t>
            </a:r>
            <a:r>
              <a:rPr lang="cs-CZ" dirty="0" smtClean="0"/>
              <a:t> </a:t>
            </a:r>
            <a:r>
              <a:rPr lang="cs-CZ" dirty="0" err="1"/>
              <a:t>Eriksson</a:t>
            </a:r>
            <a:r>
              <a:rPr lang="cs-CZ" dirty="0"/>
              <a:t>. Chtěl mimo jiné přivézt domů tělo svého padlého bratra </a:t>
            </a:r>
            <a:r>
              <a:rPr lang="cs-CZ" dirty="0" err="1"/>
              <a:t>Thorvalda</a:t>
            </a:r>
            <a:r>
              <a:rPr lang="cs-CZ" dirty="0"/>
              <a:t>. Plulo s ním dvacet pět mužů a také jeho manželka </a:t>
            </a:r>
            <a:r>
              <a:rPr lang="cs-CZ" dirty="0" err="1"/>
              <a:t>Gudrid</a:t>
            </a:r>
            <a:r>
              <a:rPr lang="cs-CZ" dirty="0"/>
              <a:t>. Bloudili však celé léto po moři a počátkem zimy se s nepořízenou vrátili do </a:t>
            </a:r>
            <a:r>
              <a:rPr lang="cs-CZ" dirty="0" smtClean="0"/>
              <a:t>Grónska.</a:t>
            </a:r>
            <a:endParaRPr lang="cs-CZ" dirty="0"/>
          </a:p>
        </p:txBody>
      </p:sp>
    </p:spTree>
    <p:extLst>
      <p:ext uri="{BB962C8B-B14F-4D97-AF65-F5344CB8AC3E}">
        <p14:creationId xmlns:p14="http://schemas.microsoft.com/office/powerpoint/2010/main" val="20422227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Další výpravu </a:t>
            </a:r>
            <a:r>
              <a:rPr lang="cs-CZ" dirty="0" smtClean="0"/>
              <a:t>vedli </a:t>
            </a:r>
            <a:r>
              <a:rPr lang="cs-CZ" dirty="0"/>
              <a:t>bratři </a:t>
            </a:r>
            <a:r>
              <a:rPr lang="cs-CZ" dirty="0" err="1"/>
              <a:t>Helgi</a:t>
            </a:r>
            <a:r>
              <a:rPr lang="cs-CZ" dirty="0"/>
              <a:t> a </a:t>
            </a:r>
            <a:r>
              <a:rPr lang="cs-CZ" dirty="0" err="1"/>
              <a:t>Finnbogi</a:t>
            </a:r>
            <a:r>
              <a:rPr lang="cs-CZ" dirty="0"/>
              <a:t> a Erikova dcera </a:t>
            </a:r>
            <a:r>
              <a:rPr lang="cs-CZ" dirty="0" err="1"/>
              <a:t>Freydis</a:t>
            </a:r>
            <a:r>
              <a:rPr lang="cs-CZ" dirty="0"/>
              <a:t>. Dopluli do </a:t>
            </a:r>
            <a:r>
              <a:rPr lang="cs-CZ" dirty="0" err="1"/>
              <a:t>Vinlandu</a:t>
            </a:r>
            <a:r>
              <a:rPr lang="cs-CZ" dirty="0"/>
              <a:t>, byli velmi spokojeni s jeho úrodností, ale mezi lidmi obou bratrů a těmi, kteří doprovázeli </a:t>
            </a:r>
            <a:r>
              <a:rPr lang="cs-CZ" dirty="0" err="1"/>
              <a:t>Freydis</a:t>
            </a:r>
            <a:r>
              <a:rPr lang="cs-CZ" dirty="0"/>
              <a:t>, došlo z blíže ságou neurčených důvodů k rozporům a muži i ženy, kteří následovali </a:t>
            </a:r>
            <a:r>
              <a:rPr lang="cs-CZ" dirty="0" err="1"/>
              <a:t>Helgiho</a:t>
            </a:r>
            <a:r>
              <a:rPr lang="cs-CZ" dirty="0"/>
              <a:t> a </a:t>
            </a:r>
            <a:r>
              <a:rPr lang="cs-CZ" dirty="0" err="1"/>
              <a:t>Finnbogiho</a:t>
            </a:r>
            <a:r>
              <a:rPr lang="cs-CZ" dirty="0"/>
              <a:t>, byli pobiti. Ostatní se pak vrátili domů. </a:t>
            </a:r>
            <a:r>
              <a:rPr lang="cs-CZ" dirty="0" err="1"/>
              <a:t>Freydis</a:t>
            </a:r>
            <a:r>
              <a:rPr lang="cs-CZ" dirty="0"/>
              <a:t> je líčena jako hlavní iniciátorka, ba i aktérka masakru. </a:t>
            </a:r>
            <a:r>
              <a:rPr lang="cs-CZ" dirty="0" err="1"/>
              <a:t>Leif</a:t>
            </a:r>
            <a:r>
              <a:rPr lang="cs-CZ" dirty="0"/>
              <a:t> </a:t>
            </a:r>
            <a:r>
              <a:rPr lang="cs-CZ" dirty="0" err="1"/>
              <a:t>Eriksson</a:t>
            </a:r>
            <a:r>
              <a:rPr lang="cs-CZ" dirty="0"/>
              <a:t> ji po návratu nepotrestal, ale věřil, že jeho sestra už nikdy v životě nemůže dosáhnout štěstí. </a:t>
            </a:r>
          </a:p>
        </p:txBody>
      </p:sp>
    </p:spTree>
    <p:extLst>
      <p:ext uri="{BB962C8B-B14F-4D97-AF65-F5344CB8AC3E}">
        <p14:creationId xmlns:p14="http://schemas.microsoft.com/office/powerpoint/2010/main" val="10855298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Sága o Erikovi Rudém, zvaná také Sága o </a:t>
            </a:r>
            <a:r>
              <a:rPr lang="cs-CZ" dirty="0" err="1"/>
              <a:t>Thorfinnovi</a:t>
            </a:r>
            <a:r>
              <a:rPr lang="cs-CZ" dirty="0"/>
              <a:t> </a:t>
            </a:r>
            <a:r>
              <a:rPr lang="cs-CZ" dirty="0" err="1" smtClean="0"/>
              <a:t>Karlsefnim</a:t>
            </a:r>
            <a:r>
              <a:rPr lang="cs-CZ" dirty="0" smtClean="0"/>
              <a:t>. </a:t>
            </a:r>
          </a:p>
          <a:p>
            <a:r>
              <a:rPr lang="cs-CZ" dirty="0" smtClean="0"/>
              <a:t>Po </a:t>
            </a:r>
            <a:r>
              <a:rPr lang="cs-CZ" dirty="0"/>
              <a:t>prohlášení za psance na islandském </a:t>
            </a:r>
            <a:r>
              <a:rPr lang="cs-CZ" dirty="0" err="1"/>
              <a:t>thornesském</a:t>
            </a:r>
            <a:r>
              <a:rPr lang="cs-CZ" dirty="0"/>
              <a:t> sněmu odešel Erik Rudý se svými lidmi na ostrov Grónsko. Jeho syn </a:t>
            </a:r>
            <a:r>
              <a:rPr lang="cs-CZ" dirty="0" err="1"/>
              <a:t>Leif</a:t>
            </a:r>
            <a:r>
              <a:rPr lang="cs-CZ" dirty="0"/>
              <a:t> odplul do Norska a žil na dvoře krále Olafa </a:t>
            </a:r>
            <a:r>
              <a:rPr lang="cs-CZ" dirty="0" err="1"/>
              <a:t>Tryggvasona</a:t>
            </a:r>
            <a:r>
              <a:rPr lang="cs-CZ" dirty="0"/>
              <a:t>. Tímto králem byl poslán zpět do Grónska, aby tu šířil křesťanství. </a:t>
            </a:r>
            <a:endParaRPr lang="cs-CZ" dirty="0" smtClean="0"/>
          </a:p>
          <a:p>
            <a:r>
              <a:rPr lang="cs-CZ" dirty="0" smtClean="0"/>
              <a:t>Cestou </a:t>
            </a:r>
            <a:r>
              <a:rPr lang="cs-CZ" dirty="0"/>
              <a:t>byl ovšem zahnán na širé moře, dlouho po něm bloudil a našel při tom země, kde rostlo obilí a vinná réva. Rostly tu rovněž stromy, zvané </a:t>
            </a:r>
            <a:r>
              <a:rPr lang="cs-CZ" dirty="0" err="1"/>
              <a:t>mausur</a:t>
            </a:r>
            <a:r>
              <a:rPr lang="cs-CZ" dirty="0"/>
              <a:t> (snad javory), dobře použitelné na stavby. </a:t>
            </a:r>
            <a:r>
              <a:rPr lang="cs-CZ" dirty="0" err="1"/>
              <a:t>Leif</a:t>
            </a:r>
            <a:r>
              <a:rPr lang="cs-CZ" dirty="0"/>
              <a:t> cestou zachránil několik ztroskotavších mužů a vrátil se do Grónska, kde splnil svůj misijní úkol.</a:t>
            </a:r>
          </a:p>
        </p:txBody>
      </p:sp>
    </p:spTree>
    <p:extLst>
      <p:ext uri="{BB962C8B-B14F-4D97-AF65-F5344CB8AC3E}">
        <p14:creationId xmlns:p14="http://schemas.microsoft.com/office/powerpoint/2010/main" val="33213193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Význam objevné plavby </a:t>
            </a:r>
            <a:r>
              <a:rPr lang="cs-CZ" dirty="0" err="1"/>
              <a:t>Leifa</a:t>
            </a:r>
            <a:r>
              <a:rPr lang="cs-CZ" dirty="0"/>
              <a:t> </a:t>
            </a:r>
            <a:r>
              <a:rPr lang="cs-CZ" dirty="0" err="1"/>
              <a:t>Erikssona</a:t>
            </a:r>
            <a:r>
              <a:rPr lang="cs-CZ" dirty="0"/>
              <a:t> je v této sáze značně podceněn ve prospěch </a:t>
            </a:r>
            <a:r>
              <a:rPr lang="cs-CZ" dirty="0" smtClean="0"/>
              <a:t>jiných hrdinů. </a:t>
            </a:r>
            <a:r>
              <a:rPr lang="cs-CZ" dirty="0"/>
              <a:t>Podle badatelky B. </a:t>
            </a:r>
            <a:r>
              <a:rPr lang="cs-CZ" dirty="0" err="1"/>
              <a:t>Wallace</a:t>
            </a:r>
            <a:r>
              <a:rPr lang="cs-CZ" dirty="0"/>
              <a:t> šlo snad o snahu podpořit kanonizaci biskupa </a:t>
            </a:r>
            <a:r>
              <a:rPr lang="cs-CZ" dirty="0" err="1"/>
              <a:t>Björna</a:t>
            </a:r>
            <a:r>
              <a:rPr lang="cs-CZ" dirty="0"/>
              <a:t> </a:t>
            </a:r>
            <a:r>
              <a:rPr lang="cs-CZ" dirty="0" err="1"/>
              <a:t>Gilssona</a:t>
            </a:r>
            <a:r>
              <a:rPr lang="cs-CZ" dirty="0"/>
              <a:t> (1147–1162), který byl potomkem syna vůdce nové výpravy </a:t>
            </a:r>
            <a:r>
              <a:rPr lang="cs-CZ" dirty="0" err="1"/>
              <a:t>Karlsefniho</a:t>
            </a:r>
            <a:r>
              <a:rPr lang="cs-CZ" dirty="0"/>
              <a:t> jménem </a:t>
            </a:r>
            <a:r>
              <a:rPr lang="cs-CZ" dirty="0" err="1"/>
              <a:t>Snorri</a:t>
            </a:r>
            <a:r>
              <a:rPr lang="cs-CZ" dirty="0"/>
              <a:t>, narozeného ve </a:t>
            </a:r>
            <a:r>
              <a:rPr lang="cs-CZ" dirty="0" err="1" smtClean="0"/>
              <a:t>Vinlandu</a:t>
            </a:r>
            <a:r>
              <a:rPr lang="cs-CZ" dirty="0" smtClean="0"/>
              <a:t>. </a:t>
            </a:r>
            <a:endParaRPr lang="cs-CZ" dirty="0"/>
          </a:p>
        </p:txBody>
      </p:sp>
    </p:spTree>
    <p:extLst>
      <p:ext uri="{BB962C8B-B14F-4D97-AF65-F5344CB8AC3E}">
        <p14:creationId xmlns:p14="http://schemas.microsoft.com/office/powerpoint/2010/main" val="234751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Datování</a:t>
            </a:r>
            <a:endParaRPr lang="cs-CZ" dirty="0"/>
          </a:p>
        </p:txBody>
      </p:sp>
      <p:sp>
        <p:nvSpPr>
          <p:cNvPr id="3" name="Zástupný symbol pro obsah 2"/>
          <p:cNvSpPr>
            <a:spLocks noGrp="1"/>
          </p:cNvSpPr>
          <p:nvPr>
            <p:ph idx="1"/>
          </p:nvPr>
        </p:nvSpPr>
        <p:spPr/>
        <p:txBody>
          <a:bodyPr>
            <a:normAutofit/>
          </a:bodyPr>
          <a:lstStyle/>
          <a:p>
            <a:r>
              <a:rPr lang="cs-CZ" b="1" dirty="0"/>
              <a:t>Počátek</a:t>
            </a:r>
            <a:r>
              <a:rPr lang="cs-CZ" dirty="0"/>
              <a:t> vikinského období </a:t>
            </a:r>
            <a:r>
              <a:rPr lang="cs-CZ" dirty="0" smtClean="0"/>
              <a:t>kolem </a:t>
            </a:r>
            <a:r>
              <a:rPr lang="cs-CZ" dirty="0"/>
              <a:t>roku 800 po Kr. Předcházela mu doba </a:t>
            </a:r>
            <a:r>
              <a:rPr lang="cs-CZ" dirty="0" smtClean="0"/>
              <a:t> </a:t>
            </a:r>
            <a:r>
              <a:rPr lang="cs-CZ" b="1" dirty="0" err="1"/>
              <a:t>vendelská</a:t>
            </a:r>
            <a:r>
              <a:rPr lang="cs-CZ" dirty="0"/>
              <a:t>, </a:t>
            </a:r>
            <a:r>
              <a:rPr lang="cs-CZ" dirty="0" smtClean="0"/>
              <a:t>jejíž </a:t>
            </a:r>
            <a:r>
              <a:rPr lang="cs-CZ" dirty="0"/>
              <a:t>začátek je datován do poloviny 6. století. </a:t>
            </a:r>
          </a:p>
          <a:p>
            <a:r>
              <a:rPr lang="cs-CZ" b="1" dirty="0"/>
              <a:t>Konec</a:t>
            </a:r>
            <a:r>
              <a:rPr lang="cs-CZ" dirty="0"/>
              <a:t> – obtížné stanovit.</a:t>
            </a:r>
          </a:p>
          <a:p>
            <a:r>
              <a:rPr lang="cs-CZ" b="1" dirty="0"/>
              <a:t>Vrchol</a:t>
            </a:r>
            <a:r>
              <a:rPr lang="cs-CZ" dirty="0"/>
              <a:t> vikinských výbojů </a:t>
            </a:r>
            <a:r>
              <a:rPr lang="cs-CZ" dirty="0" smtClean="0"/>
              <a:t>a migrací </a:t>
            </a:r>
            <a:r>
              <a:rPr lang="cs-CZ" dirty="0"/>
              <a:t>9. a 10. století. </a:t>
            </a:r>
          </a:p>
          <a:p>
            <a:endParaRPr lang="cs-CZ" dirty="0"/>
          </a:p>
        </p:txBody>
      </p:sp>
    </p:spTree>
    <p:extLst>
      <p:ext uri="{BB962C8B-B14F-4D97-AF65-F5344CB8AC3E}">
        <p14:creationId xmlns:p14="http://schemas.microsoft.com/office/powerpoint/2010/main" val="1512427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Klaudios</a:t>
            </a:r>
            <a:r>
              <a:rPr lang="cs-CZ" dirty="0"/>
              <a:t> </a:t>
            </a:r>
            <a:r>
              <a:rPr lang="cs-CZ" dirty="0" smtClean="0"/>
              <a:t>Ptolemaios ve </a:t>
            </a:r>
            <a:r>
              <a:rPr lang="cs-CZ" dirty="0"/>
              <a:t>2. století po Kr. píše, že v Severním oceánu (má tady na mysli i Balt) jsou čtyři velké a tři malé ostrovy, které se nazývají „</a:t>
            </a:r>
            <a:r>
              <a:rPr lang="cs-CZ" dirty="0" err="1"/>
              <a:t>Skandíai</a:t>
            </a:r>
            <a:r>
              <a:rPr lang="cs-CZ" dirty="0"/>
              <a:t>“. </a:t>
            </a:r>
            <a:r>
              <a:rPr lang="cs-CZ" dirty="0" smtClean="0"/>
              <a:t>Největší </a:t>
            </a:r>
            <a:r>
              <a:rPr lang="cs-CZ" dirty="0"/>
              <a:t>a nejvýchodnější z </a:t>
            </a:r>
            <a:r>
              <a:rPr lang="cs-CZ" dirty="0" smtClean="0"/>
              <a:t>nich </a:t>
            </a:r>
            <a:r>
              <a:rPr lang="cs-CZ" dirty="0"/>
              <a:t>jak tvrdí, leží u ústí Visly  (</a:t>
            </a:r>
            <a:r>
              <a:rPr lang="cs-CZ" dirty="0" err="1"/>
              <a:t>Oland</a:t>
            </a:r>
            <a:r>
              <a:rPr lang="cs-CZ" dirty="0"/>
              <a:t>, </a:t>
            </a:r>
            <a:r>
              <a:rPr lang="cs-CZ" dirty="0" err="1"/>
              <a:t>Gotland</a:t>
            </a:r>
            <a:r>
              <a:rPr lang="cs-CZ" dirty="0"/>
              <a:t>?)</a:t>
            </a:r>
          </a:p>
          <a:p>
            <a:endParaRPr lang="cs-CZ" dirty="0"/>
          </a:p>
        </p:txBody>
      </p:sp>
    </p:spTree>
    <p:extLst>
      <p:ext uri="{BB962C8B-B14F-4D97-AF65-F5344CB8AC3E}">
        <p14:creationId xmlns:p14="http://schemas.microsoft.com/office/powerpoint/2010/main" val="721079281"/>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Vypluli celkem se sto šedesáti </a:t>
            </a:r>
            <a:r>
              <a:rPr lang="cs-CZ" dirty="0" smtClean="0"/>
              <a:t>muži. Plavili </a:t>
            </a:r>
            <a:r>
              <a:rPr lang="cs-CZ" dirty="0"/>
              <a:t>se na jih po dvakrát dvanáct hodin a připluli k zemi, kde byly ploché kameny a mnoho polárních lišek. Nazvali ji </a:t>
            </a:r>
            <a:r>
              <a:rPr lang="cs-CZ" dirty="0" err="1"/>
              <a:t>Helluland</a:t>
            </a:r>
            <a:r>
              <a:rPr lang="cs-CZ" dirty="0"/>
              <a:t> (Země plochých kamenů) a pluli nových čtyřiadvacet hodin k jihu. V další oblasti, kterou uviděli, bylo mnoho lesů a divoké zvěře. Protože na jednom zdejším ostrově uviděli medvěda, nazvali jej Medvědí ostrov, a zemi s množstvím lesů, </a:t>
            </a:r>
            <a:r>
              <a:rPr lang="cs-CZ" dirty="0" err="1"/>
              <a:t>Markland</a:t>
            </a:r>
            <a:r>
              <a:rPr lang="cs-CZ" dirty="0"/>
              <a:t>. </a:t>
            </a:r>
            <a:r>
              <a:rPr lang="cs-CZ" dirty="0" smtClean="0"/>
              <a:t>Pak </a:t>
            </a:r>
            <a:r>
              <a:rPr lang="cs-CZ" dirty="0" err="1" smtClean="0"/>
              <a:t>Kialarness</a:t>
            </a:r>
            <a:r>
              <a:rPr lang="cs-CZ" dirty="0"/>
              <a:t> </a:t>
            </a:r>
            <a:r>
              <a:rPr lang="cs-CZ" dirty="0" smtClean="0"/>
              <a:t>a Podivuhodné pláže.</a:t>
            </a:r>
            <a:endParaRPr lang="cs-CZ" dirty="0"/>
          </a:p>
        </p:txBody>
      </p:sp>
    </p:spTree>
    <p:extLst>
      <p:ext uri="{BB962C8B-B14F-4D97-AF65-F5344CB8AC3E}">
        <p14:creationId xmlns:p14="http://schemas.microsoft.com/office/powerpoint/2010/main" val="342180648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Pak uviděli zálivy a do jednoho z nich vepluli. Byli s nimi také dva Skotové, muž a žena, které </a:t>
            </a:r>
            <a:r>
              <a:rPr lang="cs-CZ" dirty="0" err="1"/>
              <a:t>Leifovi</a:t>
            </a:r>
            <a:r>
              <a:rPr lang="cs-CZ" dirty="0"/>
              <a:t> daroval norský král Olaf. Ty poslali, aby se dali podél pláží na jih a zkoumali přírodu. Když se vrátili na loď, jeden z nich nesl hrozny a druhý obilí. </a:t>
            </a:r>
            <a:endParaRPr lang="cs-CZ" dirty="0" smtClean="0"/>
          </a:p>
          <a:p>
            <a:r>
              <a:rPr lang="cs-CZ" dirty="0" err="1" smtClean="0"/>
              <a:t>Thorhall</a:t>
            </a:r>
            <a:r>
              <a:rPr lang="cs-CZ" dirty="0" smtClean="0"/>
              <a:t> </a:t>
            </a:r>
            <a:r>
              <a:rPr lang="cs-CZ" dirty="0"/>
              <a:t>Lovec si přál plout podél Podivuhodných pláží na sever. Tato část výpravy byla však zahnána k Irsku, kde se z Gróňanů stali </a:t>
            </a:r>
            <a:r>
              <a:rPr lang="cs-CZ" dirty="0" smtClean="0"/>
              <a:t>otroci,</a:t>
            </a:r>
          </a:p>
          <a:p>
            <a:r>
              <a:rPr lang="cs-CZ" dirty="0" err="1" smtClean="0"/>
              <a:t>Karlsefni</a:t>
            </a:r>
            <a:r>
              <a:rPr lang="cs-CZ" dirty="0" smtClean="0"/>
              <a:t> </a:t>
            </a:r>
            <a:r>
              <a:rPr lang="cs-CZ" dirty="0"/>
              <a:t>křižoval se </a:t>
            </a:r>
            <a:r>
              <a:rPr lang="cs-CZ" dirty="0" err="1"/>
              <a:t>Snorrim</a:t>
            </a:r>
            <a:r>
              <a:rPr lang="cs-CZ" dirty="0"/>
              <a:t>, </a:t>
            </a:r>
            <a:r>
              <a:rPr lang="cs-CZ" dirty="0" err="1"/>
              <a:t>Bjarnim</a:t>
            </a:r>
            <a:r>
              <a:rPr lang="cs-CZ" dirty="0"/>
              <a:t> a dalšími muži moře na jih od pobřeží. Po dlouhé plavbě přijeli k řece, která vtékala do jezera. Vpluli do ústí řeky a našli tu obilí, které tam rostlo samo. Byla tu vinná réva i množství ryb. V lesích bylo mnoho divokých zvířat všeho druhu.</a:t>
            </a:r>
          </a:p>
        </p:txBody>
      </p:sp>
    </p:spTree>
    <p:extLst>
      <p:ext uri="{BB962C8B-B14F-4D97-AF65-F5344CB8AC3E}">
        <p14:creationId xmlns:p14="http://schemas.microsoft.com/office/powerpoint/2010/main" val="262233103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Zůstali tady půl měsíce. Jednoho </a:t>
            </a:r>
            <a:r>
              <a:rPr lang="cs-CZ" dirty="0" smtClean="0"/>
              <a:t>rána s sekali s množstvím </a:t>
            </a:r>
            <a:r>
              <a:rPr lang="cs-CZ" dirty="0" err="1" smtClean="0"/>
              <a:t>domoroců</a:t>
            </a:r>
            <a:r>
              <a:rPr lang="cs-CZ" dirty="0" smtClean="0"/>
              <a:t> – </a:t>
            </a:r>
            <a:r>
              <a:rPr lang="cs-CZ" dirty="0" err="1" smtClean="0"/>
              <a:t>Skrellingů</a:t>
            </a:r>
            <a:r>
              <a:rPr lang="cs-CZ" dirty="0" smtClean="0"/>
              <a:t>. </a:t>
            </a:r>
            <a:r>
              <a:rPr lang="cs-CZ" dirty="0"/>
              <a:t>Znamení, které lidé na nich ukazovali, jim připadalo jako výzva k míru, proto i oni pozvedli bílé štíty. Lidé z kánoí se jim zdáli malí a nevzhlední, s ošklivými vlasy. Měli šedé oči a široké </a:t>
            </a:r>
            <a:r>
              <a:rPr lang="cs-CZ" dirty="0" smtClean="0"/>
              <a:t>hrudi.</a:t>
            </a:r>
            <a:endParaRPr lang="cs-CZ" dirty="0"/>
          </a:p>
          <a:p>
            <a:endParaRPr lang="cs-CZ" dirty="0"/>
          </a:p>
        </p:txBody>
      </p:sp>
    </p:spTree>
    <p:extLst>
      <p:ext uri="{BB962C8B-B14F-4D97-AF65-F5344CB8AC3E}">
        <p14:creationId xmlns:p14="http://schemas.microsoft.com/office/powerpoint/2010/main" val="303962626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C</a:t>
            </a:r>
            <a:r>
              <a:rPr lang="cs-CZ" dirty="0" smtClean="0"/>
              <a:t>htěli </a:t>
            </a:r>
            <a:r>
              <a:rPr lang="cs-CZ" dirty="0"/>
              <a:t>obchodovat. Největší zájem měli o červené látky, za něž </a:t>
            </a:r>
            <a:r>
              <a:rPr lang="cs-CZ" dirty="0" smtClean="0"/>
              <a:t>vyměňovali </a:t>
            </a:r>
            <a:r>
              <a:rPr lang="cs-CZ" dirty="0"/>
              <a:t>kůže. Přáli si také kupovat meče a oštěpy, ale vůdcové Vikingů to zakázali. </a:t>
            </a:r>
            <a:r>
              <a:rPr lang="cs-CZ" dirty="0" smtClean="0"/>
              <a:t>Domorodci </a:t>
            </a:r>
            <a:r>
              <a:rPr lang="cs-CZ" dirty="0"/>
              <a:t>zřejmě neznali hovězí dobytek, protože býk z tábora Normanů je velmi vyděsil. Neznali ani sekyry. Poté, co připluli ještě další </a:t>
            </a:r>
            <a:r>
              <a:rPr lang="cs-CZ" dirty="0" err="1"/>
              <a:t>Skrellingové</a:t>
            </a:r>
            <a:r>
              <a:rPr lang="cs-CZ" dirty="0"/>
              <a:t>, došlo k boji, v němž domorodci užívali hlavně praků</a:t>
            </a:r>
          </a:p>
        </p:txBody>
      </p:sp>
    </p:spTree>
    <p:extLst>
      <p:ext uri="{BB962C8B-B14F-4D97-AF65-F5344CB8AC3E}">
        <p14:creationId xmlns:p14="http://schemas.microsoft.com/office/powerpoint/2010/main" val="342762787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Když pluli z </a:t>
            </a:r>
            <a:r>
              <a:rPr lang="cs-CZ" dirty="0" err="1"/>
              <a:t>Vinlandu</a:t>
            </a:r>
            <a:r>
              <a:rPr lang="cs-CZ" dirty="0"/>
              <a:t> na jih a připluli k </a:t>
            </a:r>
            <a:r>
              <a:rPr lang="cs-CZ" dirty="0" err="1"/>
              <a:t>Marklandu</a:t>
            </a:r>
            <a:r>
              <a:rPr lang="cs-CZ" dirty="0"/>
              <a:t>, nalezli tu opět </a:t>
            </a:r>
            <a:r>
              <a:rPr lang="cs-CZ" dirty="0" err="1"/>
              <a:t>Skrellingy</a:t>
            </a:r>
            <a:r>
              <a:rPr lang="cs-CZ" dirty="0"/>
              <a:t>, jednoho muže, dvě ženy a dvě děti. Chlapce odvezli s </a:t>
            </a:r>
            <a:r>
              <a:rPr lang="cs-CZ" dirty="0" smtClean="0"/>
              <a:t>sebou</a:t>
            </a:r>
            <a:r>
              <a:rPr lang="cs-CZ" dirty="0"/>
              <a:t>.</a:t>
            </a:r>
            <a:r>
              <a:rPr lang="cs-CZ" dirty="0" smtClean="0"/>
              <a:t>  </a:t>
            </a:r>
            <a:r>
              <a:rPr lang="cs-CZ" dirty="0"/>
              <a:t>B</a:t>
            </a:r>
            <a:r>
              <a:rPr lang="cs-CZ" dirty="0" smtClean="0"/>
              <a:t>yli </a:t>
            </a:r>
            <a:r>
              <a:rPr lang="cs-CZ" dirty="0"/>
              <a:t>pokřtěni a říkali, že jejich matka se jmenovala </a:t>
            </a:r>
            <a:r>
              <a:rPr lang="cs-CZ" dirty="0" err="1"/>
              <a:t>Vaetilldi</a:t>
            </a:r>
            <a:r>
              <a:rPr lang="cs-CZ" dirty="0"/>
              <a:t> a otec </a:t>
            </a:r>
            <a:r>
              <a:rPr lang="cs-CZ" dirty="0" err="1"/>
              <a:t>Uvaegi</a:t>
            </a:r>
            <a:r>
              <a:rPr lang="cs-CZ" dirty="0"/>
              <a:t>. Dále tvrdili, že </a:t>
            </a:r>
            <a:r>
              <a:rPr lang="cs-CZ" dirty="0" err="1"/>
              <a:t>Skrellingům</a:t>
            </a:r>
            <a:r>
              <a:rPr lang="cs-CZ" dirty="0"/>
              <a:t> vládli králové, z nichž jeden se jmenoval </a:t>
            </a:r>
            <a:r>
              <a:rPr lang="cs-CZ" dirty="0" err="1"/>
              <a:t>Avaldamon</a:t>
            </a:r>
            <a:r>
              <a:rPr lang="cs-CZ" dirty="0"/>
              <a:t> a jiný </a:t>
            </a:r>
            <a:r>
              <a:rPr lang="cs-CZ" dirty="0" err="1" smtClean="0"/>
              <a:t>Valldidida</a:t>
            </a:r>
            <a:r>
              <a:rPr lang="cs-CZ" dirty="0" smtClean="0"/>
              <a:t>. </a:t>
            </a:r>
            <a:r>
              <a:rPr lang="cs-CZ" dirty="0"/>
              <a:t>Jako obydlí svých lidí uváděli jeskyně.</a:t>
            </a:r>
          </a:p>
        </p:txBody>
      </p:sp>
    </p:spTree>
    <p:extLst>
      <p:ext uri="{BB962C8B-B14F-4D97-AF65-F5344CB8AC3E}">
        <p14:creationId xmlns:p14="http://schemas.microsoft.com/office/powerpoint/2010/main" val="76328747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Sága o lidech z Grónska je dochována v rukopise z 1. poloviny 14. století, sága o Erikovi Rudém ze 13. století. Archeologie slova příslušných ság </a:t>
            </a:r>
            <a:r>
              <a:rPr lang="cs-CZ" dirty="0" smtClean="0"/>
              <a:t>potvrzuje. </a:t>
            </a:r>
          </a:p>
          <a:p>
            <a:r>
              <a:rPr lang="cs-CZ" dirty="0" smtClean="0"/>
              <a:t>Nálezy </a:t>
            </a:r>
            <a:r>
              <a:rPr lang="cs-CZ" dirty="0"/>
              <a:t>vikinského původu se objevují na lokalitě Ľ </a:t>
            </a:r>
            <a:r>
              <a:rPr lang="cs-CZ" dirty="0" err="1"/>
              <a:t>Anse</a:t>
            </a:r>
            <a:r>
              <a:rPr lang="cs-CZ" dirty="0"/>
              <a:t> </a:t>
            </a:r>
            <a:r>
              <a:rPr lang="cs-CZ" dirty="0" err="1"/>
              <a:t>aux</a:t>
            </a:r>
            <a:r>
              <a:rPr lang="cs-CZ" dirty="0"/>
              <a:t> </a:t>
            </a:r>
            <a:r>
              <a:rPr lang="cs-CZ" dirty="0" err="1"/>
              <a:t>Medows</a:t>
            </a:r>
            <a:r>
              <a:rPr lang="cs-CZ" dirty="0"/>
              <a:t> na Newfoundlandu. Jsou dokonce potvrzovány i takové podrobnosti, jako že výprav se zúčastnili i gaelští cestovatelé, že v zálivu řeky sv. Vavřince </a:t>
            </a:r>
            <a:r>
              <a:rPr lang="cs-CZ" dirty="0" smtClean="0"/>
              <a:t>opravovali </a:t>
            </a:r>
            <a:r>
              <a:rPr lang="cs-CZ" dirty="0"/>
              <a:t>členové výpravy lodi, mezi cestujícími jsou archeologicky doloženy i ženy (nálezy, týkajícími se tkalcovství), zachovaly se vrstvy dřevěného uhlí, </a:t>
            </a:r>
            <a:r>
              <a:rPr lang="cs-CZ" dirty="0" smtClean="0"/>
              <a:t>kovářská </a:t>
            </a:r>
            <a:r>
              <a:rPr lang="cs-CZ" dirty="0"/>
              <a:t>dílna, zpracovávající </a:t>
            </a:r>
            <a:r>
              <a:rPr lang="cs-CZ" dirty="0" smtClean="0"/>
              <a:t>železo. </a:t>
            </a:r>
            <a:r>
              <a:rPr lang="cs-CZ" dirty="0"/>
              <a:t>Kožené kánoe domorodců by mohly patřit předkům kanadských </a:t>
            </a:r>
            <a:r>
              <a:rPr lang="cs-CZ" dirty="0" err="1"/>
              <a:t>Mikmaků</a:t>
            </a:r>
            <a:r>
              <a:rPr lang="cs-CZ" dirty="0"/>
              <a:t>, kteří jich skutečně užívali.</a:t>
            </a:r>
          </a:p>
        </p:txBody>
      </p:sp>
    </p:spTree>
    <p:extLst>
      <p:ext uri="{BB962C8B-B14F-4D97-AF65-F5344CB8AC3E}">
        <p14:creationId xmlns:p14="http://schemas.microsoft.com/office/powerpoint/2010/main" val="101525968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Podle </a:t>
            </a:r>
            <a:r>
              <a:rPr lang="cs-CZ" dirty="0" smtClean="0"/>
              <a:t>G</a:t>
            </a:r>
            <a:r>
              <a:rPr lang="cs-CZ" dirty="0"/>
              <a:t>. </a:t>
            </a:r>
            <a:r>
              <a:rPr lang="cs-CZ" dirty="0" err="1"/>
              <a:t>Sigurdssona</a:t>
            </a:r>
            <a:r>
              <a:rPr lang="cs-CZ" dirty="0"/>
              <a:t> dopluli Vikingové k řece sv. Vavřince, odsud na Ostrov prince Eduarda, na New </a:t>
            </a:r>
            <a:r>
              <a:rPr lang="cs-CZ" dirty="0" err="1"/>
              <a:t>Brunswick</a:t>
            </a:r>
            <a:r>
              <a:rPr lang="cs-CZ" dirty="0"/>
              <a:t> a dále na jih. </a:t>
            </a:r>
            <a:endParaRPr lang="cs-CZ" dirty="0" smtClean="0"/>
          </a:p>
          <a:p>
            <a:r>
              <a:rPr lang="cs-CZ" dirty="0" smtClean="0"/>
              <a:t>B</a:t>
            </a:r>
            <a:r>
              <a:rPr lang="cs-CZ" dirty="0"/>
              <a:t>. </a:t>
            </a:r>
            <a:r>
              <a:rPr lang="cs-CZ" dirty="0" err="1"/>
              <a:t>Wallace</a:t>
            </a:r>
            <a:r>
              <a:rPr lang="cs-CZ" dirty="0"/>
              <a:t> identifikuje </a:t>
            </a:r>
            <a:r>
              <a:rPr lang="cs-CZ" dirty="0" err="1"/>
              <a:t>Markland</a:t>
            </a:r>
            <a:r>
              <a:rPr lang="cs-CZ" dirty="0"/>
              <a:t> jako centrální pásmo Labradoru, </a:t>
            </a:r>
            <a:r>
              <a:rPr lang="cs-CZ" dirty="0" err="1"/>
              <a:t>Helluland</a:t>
            </a:r>
            <a:r>
              <a:rPr lang="cs-CZ" dirty="0"/>
              <a:t> jako labradorské území ležící severně od 58. stupně severní šířky. </a:t>
            </a:r>
            <a:endParaRPr lang="cs-CZ" dirty="0" smtClean="0"/>
          </a:p>
          <a:p>
            <a:r>
              <a:rPr lang="cs-CZ" dirty="0" smtClean="0"/>
              <a:t>Podle A</a:t>
            </a:r>
            <a:r>
              <a:rPr lang="cs-CZ" dirty="0"/>
              <a:t>. </a:t>
            </a:r>
            <a:r>
              <a:rPr lang="cs-CZ" dirty="0" err="1"/>
              <a:t>Forteho</a:t>
            </a:r>
            <a:r>
              <a:rPr lang="cs-CZ" dirty="0"/>
              <a:t> a dalších navštívili vikinští mořeplavci Newfoundland, Labrador a Baffinův ostrov, možná i záliv řeky sv. Vavřince, kde je nejsevernější hranice výskytu révy a nachází se tu i </a:t>
            </a:r>
            <a:r>
              <a:rPr lang="cs-CZ" dirty="0" smtClean="0"/>
              <a:t>železo.</a:t>
            </a:r>
          </a:p>
          <a:p>
            <a:r>
              <a:rPr lang="cs-CZ" dirty="0" smtClean="0"/>
              <a:t> </a:t>
            </a:r>
            <a:r>
              <a:rPr lang="cs-CZ" dirty="0"/>
              <a:t>O styku s Newfoundlandem a Labradorem svědčí i nálezy z Grónska, kde byly objeveny dvě rakve z modřínového dřeva, jaké se vyráběly na těchto územích, a šipka z labradorského křemene, stejná jako u tamějších Indiánů.</a:t>
            </a:r>
          </a:p>
        </p:txBody>
      </p:sp>
    </p:spTree>
    <p:extLst>
      <p:ext uri="{BB962C8B-B14F-4D97-AF65-F5344CB8AC3E}">
        <p14:creationId xmlns:p14="http://schemas.microsoft.com/office/powerpoint/2010/main" val="283416046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Na Newfoundland se zřejmě plulo i později, jak dokládají zdejší nálezy mincí norského krále Olafa </a:t>
            </a:r>
            <a:r>
              <a:rPr lang="cs-CZ" dirty="0" err="1"/>
              <a:t>Kyrre</a:t>
            </a:r>
            <a:r>
              <a:rPr lang="cs-CZ" dirty="0"/>
              <a:t> (1067–1093</a:t>
            </a:r>
            <a:r>
              <a:rPr lang="cs-CZ" dirty="0" smtClean="0"/>
              <a:t>).</a:t>
            </a:r>
            <a:endParaRPr lang="cs-CZ" dirty="0"/>
          </a:p>
          <a:p>
            <a:r>
              <a:rPr lang="cs-CZ" dirty="0" smtClean="0"/>
              <a:t>V </a:t>
            </a:r>
            <a:r>
              <a:rPr lang="cs-CZ" dirty="0"/>
              <a:t>roce 1965 byla vydána „Mapa </a:t>
            </a:r>
            <a:r>
              <a:rPr lang="cs-CZ" dirty="0" err="1"/>
              <a:t>Vinlandu</a:t>
            </a:r>
            <a:r>
              <a:rPr lang="cs-CZ" dirty="0"/>
              <a:t>“, a to podle mapy, vytvořené v horním Porýní kolem roku 1440, kde se nacházela poznámka, že </a:t>
            </a:r>
            <a:r>
              <a:rPr lang="cs-CZ" dirty="0" err="1"/>
              <a:t>Vinland</a:t>
            </a:r>
            <a:r>
              <a:rPr lang="cs-CZ" dirty="0"/>
              <a:t> počátkem 12. století navštívil grónský biskup Erik.</a:t>
            </a:r>
          </a:p>
        </p:txBody>
      </p:sp>
    </p:spTree>
    <p:extLst>
      <p:ext uri="{BB962C8B-B14F-4D97-AF65-F5344CB8AC3E}">
        <p14:creationId xmlns:p14="http://schemas.microsoft.com/office/powerpoint/2010/main" val="325336261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5562476" cy="38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8302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Lodi mohly denně urazit asi 144 námořních mil, a kupříkladu vzdálenost od finských břehů ke Grónsku je asi 1360 námořních mil; třebaže i v tomto případě se dalo zabloudit, Vikingové tuto trasu překonávali poměrně snadno.</a:t>
            </a:r>
          </a:p>
        </p:txBody>
      </p:sp>
    </p:spTree>
    <p:extLst>
      <p:ext uri="{BB962C8B-B14F-4D97-AF65-F5344CB8AC3E}">
        <p14:creationId xmlns:p14="http://schemas.microsoft.com/office/powerpoint/2010/main" val="3399665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fyzické kontakty</a:t>
            </a:r>
            <a:endParaRPr lang="cs-CZ" dirty="0"/>
          </a:p>
        </p:txBody>
      </p:sp>
      <p:sp>
        <p:nvSpPr>
          <p:cNvPr id="3" name="Zástupný symbol pro obsah 2"/>
          <p:cNvSpPr>
            <a:spLocks noGrp="1"/>
          </p:cNvSpPr>
          <p:nvPr>
            <p:ph idx="1"/>
          </p:nvPr>
        </p:nvSpPr>
        <p:spPr/>
        <p:txBody>
          <a:bodyPr/>
          <a:lstStyle/>
          <a:p>
            <a:r>
              <a:rPr lang="cs-CZ" dirty="0" err="1" smtClean="0"/>
              <a:t>Kimbrové</a:t>
            </a:r>
            <a:r>
              <a:rPr lang="cs-CZ" dirty="0" smtClean="0"/>
              <a:t> a Teutoni</a:t>
            </a:r>
          </a:p>
          <a:p>
            <a:r>
              <a:rPr lang="cs-CZ" dirty="0" smtClean="0"/>
              <a:t>První epigrafické doklady o germánských božstvech (Mars </a:t>
            </a:r>
            <a:r>
              <a:rPr lang="cs-CZ" dirty="0" err="1" smtClean="0"/>
              <a:t>Cimbrinus</a:t>
            </a:r>
            <a:r>
              <a:rPr lang="cs-CZ" dirty="0" smtClean="0"/>
              <a:t>)</a:t>
            </a:r>
          </a:p>
          <a:p>
            <a:r>
              <a:rPr lang="cs-CZ" dirty="0" err="1" smtClean="0"/>
              <a:t>Herulové</a:t>
            </a:r>
            <a:endParaRPr lang="cs-CZ" dirty="0" smtClean="0"/>
          </a:p>
          <a:p>
            <a:r>
              <a:rPr lang="cs-CZ" dirty="0" smtClean="0"/>
              <a:t>Vandalové</a:t>
            </a:r>
          </a:p>
          <a:p>
            <a:r>
              <a:rPr lang="cs-CZ" dirty="0" smtClean="0"/>
              <a:t>Gótové?</a:t>
            </a:r>
          </a:p>
          <a:p>
            <a:r>
              <a:rPr lang="cs-CZ" dirty="0" err="1" smtClean="0"/>
              <a:t>Anglové</a:t>
            </a:r>
            <a:r>
              <a:rPr lang="cs-CZ" dirty="0" smtClean="0"/>
              <a:t>, Jutové</a:t>
            </a:r>
            <a:endParaRPr lang="cs-CZ" dirty="0"/>
          </a:p>
        </p:txBody>
      </p:sp>
    </p:spTree>
    <p:extLst>
      <p:ext uri="{BB962C8B-B14F-4D97-AF65-F5344CB8AC3E}">
        <p14:creationId xmlns:p14="http://schemas.microsoft.com/office/powerpoint/2010/main" val="1888867731"/>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Navigace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P</a:t>
            </a:r>
            <a:r>
              <a:rPr lang="cs-CZ" dirty="0" smtClean="0"/>
              <a:t>ozorování </a:t>
            </a:r>
            <a:r>
              <a:rPr lang="cs-CZ" dirty="0"/>
              <a:t>zvláštností moře (lavice vystupující v mělkém moři nebo naopak velká </a:t>
            </a:r>
            <a:r>
              <a:rPr lang="cs-CZ" dirty="0" smtClean="0"/>
              <a:t>hloubka, </a:t>
            </a:r>
            <a:r>
              <a:rPr lang="cs-CZ" dirty="0"/>
              <a:t>výskyt určitých druhů ryb, tuleni, různé druhy ptáků). </a:t>
            </a:r>
            <a:endParaRPr lang="cs-CZ" dirty="0" smtClean="0"/>
          </a:p>
          <a:p>
            <a:r>
              <a:rPr lang="cs-CZ" dirty="0" smtClean="0"/>
              <a:t>Díky </a:t>
            </a:r>
            <a:r>
              <a:rPr lang="cs-CZ" dirty="0"/>
              <a:t>specifikům ovzduší v arktických oblastech (zvláštní lom světla) je vidět pevniny a ostrovy z velké dálky, i když se ještě nacházejí pod horizontem. </a:t>
            </a:r>
            <a:endParaRPr lang="cs-CZ" dirty="0" smtClean="0"/>
          </a:p>
          <a:p>
            <a:r>
              <a:rPr lang="cs-CZ" dirty="0" smtClean="0"/>
              <a:t>Z doby </a:t>
            </a:r>
            <a:r>
              <a:rPr lang="cs-CZ" dirty="0"/>
              <a:t>okolo roku 1000 pochází předmět, </a:t>
            </a:r>
            <a:r>
              <a:rPr lang="cs-CZ" dirty="0" smtClean="0"/>
              <a:t>tzv</a:t>
            </a:r>
            <a:r>
              <a:rPr lang="cs-CZ" dirty="0"/>
              <a:t>. sluneční kompas, takové interpretaci však není přikládána všeobecná víra. </a:t>
            </a:r>
            <a:endParaRPr lang="cs-CZ" dirty="0" smtClean="0"/>
          </a:p>
          <a:p>
            <a:r>
              <a:rPr lang="cs-CZ" dirty="0" smtClean="0"/>
              <a:t>Polárka</a:t>
            </a:r>
            <a:r>
              <a:rPr lang="cs-CZ" dirty="0"/>
              <a:t>, nazývaná ostatně </a:t>
            </a:r>
            <a:r>
              <a:rPr lang="cs-CZ" dirty="0" err="1" smtClean="0"/>
              <a:t>leidarsjarna</a:t>
            </a:r>
            <a:r>
              <a:rPr lang="cs-CZ" dirty="0" smtClean="0"/>
              <a:t>, </a:t>
            </a:r>
            <a:r>
              <a:rPr lang="cs-CZ" dirty="0"/>
              <a:t>ale tu nebylo vidět v polárním létě a v zimě byla plavba velmi omezena. </a:t>
            </a:r>
            <a:endParaRPr lang="cs-CZ" dirty="0" smtClean="0"/>
          </a:p>
          <a:p>
            <a:r>
              <a:rPr lang="cs-CZ" dirty="0" smtClean="0"/>
              <a:t>Vikingové se snad </a:t>
            </a:r>
            <a:r>
              <a:rPr lang="cs-CZ" dirty="0"/>
              <a:t>pohybovali uvnitř </a:t>
            </a:r>
            <a:r>
              <a:rPr lang="cs-CZ" dirty="0" smtClean="0"/>
              <a:t>plavebního </a:t>
            </a:r>
            <a:r>
              <a:rPr lang="cs-CZ" dirty="0"/>
              <a:t>koridoru mezi 60. – 65. stupněm severní šířky, kde se orientovali podle ptáků a života v moři, podoby moře, větrů, pozice slunce nebo </a:t>
            </a:r>
            <a:r>
              <a:rPr lang="cs-CZ" dirty="0" smtClean="0"/>
              <a:t>hvězd.</a:t>
            </a:r>
          </a:p>
          <a:p>
            <a:r>
              <a:rPr lang="cs-CZ" dirty="0" smtClean="0"/>
              <a:t>Možnost znalostí arabské navigace</a:t>
            </a:r>
            <a:endParaRPr lang="cs-CZ" dirty="0"/>
          </a:p>
        </p:txBody>
      </p:sp>
    </p:spTree>
    <p:extLst>
      <p:ext uri="{BB962C8B-B14F-4D97-AF65-F5344CB8AC3E}">
        <p14:creationId xmlns:p14="http://schemas.microsoft.com/office/powerpoint/2010/main" val="310254711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VIKINGOVÉ VE STŘEDOMOŘÍ</a:t>
            </a:r>
            <a:br>
              <a:rPr lang="cs-CZ" dirty="0"/>
            </a:b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15249871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877153"/>
            <a:ext cx="2438400" cy="197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30599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Pyrenejský </a:t>
            </a:r>
            <a:r>
              <a:rPr lang="cs-CZ" dirty="0" smtClean="0"/>
              <a:t>poloostrov </a:t>
            </a:r>
            <a:r>
              <a:rPr lang="cs-CZ" dirty="0"/>
              <a:t>o</a:t>
            </a:r>
            <a:r>
              <a:rPr lang="cs-CZ" dirty="0" smtClean="0"/>
              <a:t>d r. 844. </a:t>
            </a:r>
          </a:p>
          <a:p>
            <a:r>
              <a:rPr lang="cs-CZ" dirty="0" smtClean="0"/>
              <a:t>al-</a:t>
            </a:r>
            <a:r>
              <a:rPr lang="cs-CZ" dirty="0" err="1" smtClean="0"/>
              <a:t>Andalus</a:t>
            </a:r>
            <a:r>
              <a:rPr lang="cs-CZ" dirty="0"/>
              <a:t>), podléhající emirátu se sídlem nejprve v Seville, poté v Córdobě, a od roku 929 chalífátu v Córdobě. </a:t>
            </a:r>
            <a:endParaRPr lang="cs-CZ" dirty="0" smtClean="0"/>
          </a:p>
          <a:p>
            <a:r>
              <a:rPr lang="cs-CZ" dirty="0" smtClean="0"/>
              <a:t>Na </a:t>
            </a:r>
            <a:r>
              <a:rPr lang="cs-CZ" dirty="0"/>
              <a:t>severu Pyrenejského poloostrova </a:t>
            </a:r>
            <a:r>
              <a:rPr lang="cs-CZ" dirty="0" smtClean="0"/>
              <a:t>tzv</a:t>
            </a:r>
            <a:r>
              <a:rPr lang="cs-CZ" dirty="0"/>
              <a:t>. španělská </a:t>
            </a:r>
            <a:r>
              <a:rPr lang="cs-CZ" dirty="0" smtClean="0"/>
              <a:t>marka </a:t>
            </a:r>
          </a:p>
          <a:p>
            <a:r>
              <a:rPr lang="cs-CZ" dirty="0" smtClean="0"/>
              <a:t>křesťanská </a:t>
            </a:r>
            <a:r>
              <a:rPr lang="cs-CZ" dirty="0"/>
              <a:t>království; v době, již sledujeme, konkrétně </a:t>
            </a:r>
            <a:r>
              <a:rPr lang="cs-CZ" dirty="0" err="1"/>
              <a:t>Pamplona</a:t>
            </a:r>
            <a:r>
              <a:rPr lang="cs-CZ" dirty="0"/>
              <a:t>, Galicie a Asturie.</a:t>
            </a:r>
          </a:p>
        </p:txBody>
      </p:sp>
    </p:spTree>
    <p:extLst>
      <p:ext uri="{BB962C8B-B14F-4D97-AF65-F5344CB8AC3E}">
        <p14:creationId xmlns:p14="http://schemas.microsoft.com/office/powerpoint/2010/main" val="292098656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Hastein</a:t>
            </a:r>
            <a:r>
              <a:rPr lang="cs-CZ" dirty="0"/>
              <a:t> a jeho bratr </a:t>
            </a:r>
            <a:r>
              <a:rPr lang="cs-CZ" dirty="0" err="1"/>
              <a:t>Björn</a:t>
            </a:r>
            <a:r>
              <a:rPr lang="cs-CZ" dirty="0"/>
              <a:t> </a:t>
            </a:r>
            <a:r>
              <a:rPr lang="cs-CZ" dirty="0" err="1"/>
              <a:t>Železnoboký</a:t>
            </a:r>
            <a:r>
              <a:rPr lang="cs-CZ" dirty="0"/>
              <a:t> bojovali nejenom na Pyrenejském poloostrově a na některých dalších místech ve Středomoří, ale i v Británii a v karlovské říši</a:t>
            </a:r>
            <a:r>
              <a:rPr lang="cs-CZ" dirty="0" smtClean="0"/>
              <a:t>.</a:t>
            </a:r>
          </a:p>
          <a:p>
            <a:r>
              <a:rPr lang="cs-CZ" dirty="0" smtClean="0"/>
              <a:t> </a:t>
            </a:r>
            <a:r>
              <a:rPr lang="cs-CZ" dirty="0"/>
              <a:t>V al-</a:t>
            </a:r>
            <a:r>
              <a:rPr lang="cs-CZ" dirty="0" err="1"/>
              <a:t>Andalus</a:t>
            </a:r>
            <a:r>
              <a:rPr lang="cs-CZ" dirty="0"/>
              <a:t> vypálili tehdy proslulou sevillskou mešitu, </a:t>
            </a:r>
            <a:r>
              <a:rPr lang="cs-CZ" dirty="0" smtClean="0"/>
              <a:t>města </a:t>
            </a:r>
            <a:r>
              <a:rPr lang="cs-CZ" dirty="0"/>
              <a:t>samotného však </a:t>
            </a:r>
            <a:r>
              <a:rPr lang="cs-CZ" dirty="0" smtClean="0"/>
              <a:t>nedobyli.</a:t>
            </a:r>
            <a:endParaRPr lang="cs-CZ" dirty="0"/>
          </a:p>
        </p:txBody>
      </p:sp>
    </p:spTree>
    <p:extLst>
      <p:ext uri="{BB962C8B-B14F-4D97-AF65-F5344CB8AC3E}">
        <p14:creationId xmlns:p14="http://schemas.microsoft.com/office/powerpoint/2010/main" val="226774555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Dobrodružství těchto Vikingů v Lucce.</a:t>
            </a:r>
          </a:p>
          <a:p>
            <a:r>
              <a:rPr lang="cs-CZ" dirty="0" smtClean="0"/>
              <a:t>Na moři a na výbojích strávili 3 roky.</a:t>
            </a:r>
            <a:endParaRPr lang="cs-CZ" dirty="0"/>
          </a:p>
        </p:txBody>
      </p:sp>
    </p:spTree>
    <p:extLst>
      <p:ext uri="{BB962C8B-B14F-4D97-AF65-F5344CB8AC3E}">
        <p14:creationId xmlns:p14="http://schemas.microsoft.com/office/powerpoint/2010/main" val="427776700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Po celou dobu, kdy Normané útočili na al-</a:t>
            </a:r>
            <a:r>
              <a:rPr lang="cs-CZ" dirty="0" err="1"/>
              <a:t>Andalus</a:t>
            </a:r>
            <a:r>
              <a:rPr lang="cs-CZ" dirty="0"/>
              <a:t>, nerušeně dál fungoval obchod mezi nimi a muslimy. </a:t>
            </a:r>
            <a:endParaRPr lang="cs-CZ" dirty="0" smtClean="0"/>
          </a:p>
          <a:p>
            <a:r>
              <a:rPr lang="cs-CZ" dirty="0" smtClean="0"/>
              <a:t>V </a:t>
            </a:r>
            <a:r>
              <a:rPr lang="cs-CZ" dirty="0"/>
              <a:t>muslimských pramenech se dovídáme, že od nich Normané nejraději přijímali stříbrné mince, korálky, luxusní oděvy a hedvábí. </a:t>
            </a:r>
            <a:endParaRPr lang="cs-CZ" dirty="0" smtClean="0"/>
          </a:p>
          <a:p>
            <a:r>
              <a:rPr lang="cs-CZ" dirty="0" smtClean="0"/>
              <a:t>O </a:t>
            </a:r>
            <a:r>
              <a:rPr lang="cs-CZ" dirty="0"/>
              <a:t>intenzitě tohoto obchodu svědčí, že ve Švédsku bylo nalezeno 85 000 stříbrných dirhamů, 10 000 u </a:t>
            </a:r>
            <a:r>
              <a:rPr lang="cs-CZ" dirty="0" err="1"/>
              <a:t>Varjagů</a:t>
            </a:r>
            <a:r>
              <a:rPr lang="cs-CZ" dirty="0"/>
              <a:t> v Rusku, kupodivu pouhých 700 zatím vydalo Norsko. Mince ovšem nepocházely pouze z muslimského Západu, ale i z východního chalífátu</a:t>
            </a:r>
          </a:p>
        </p:txBody>
      </p:sp>
    </p:spTree>
    <p:extLst>
      <p:ext uri="{BB962C8B-B14F-4D97-AF65-F5344CB8AC3E}">
        <p14:creationId xmlns:p14="http://schemas.microsoft.com/office/powerpoint/2010/main" val="285654180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Normanská Itálie</a:t>
            </a:r>
            <a:endParaRPr lang="cs-CZ" dirty="0"/>
          </a:p>
        </p:txBody>
      </p:sp>
      <p:sp>
        <p:nvSpPr>
          <p:cNvPr id="3" name="Zástupný symbol pro obsah 2"/>
          <p:cNvSpPr>
            <a:spLocks noGrp="1"/>
          </p:cNvSpPr>
          <p:nvPr>
            <p:ph idx="1"/>
          </p:nvPr>
        </p:nvSpPr>
        <p:spPr/>
        <p:txBody>
          <a:bodyPr>
            <a:normAutofit/>
          </a:bodyPr>
          <a:lstStyle/>
          <a:p>
            <a:r>
              <a:rPr lang="cs-CZ" dirty="0"/>
              <a:t> </a:t>
            </a:r>
            <a:r>
              <a:rPr lang="cs-CZ" dirty="0" err="1"/>
              <a:t>Usidlování</a:t>
            </a:r>
            <a:r>
              <a:rPr lang="cs-CZ" dirty="0"/>
              <a:t> Normanů ve Středomoří spadá </a:t>
            </a:r>
            <a:r>
              <a:rPr lang="cs-CZ" dirty="0" smtClean="0"/>
              <a:t>až do </a:t>
            </a:r>
            <a:r>
              <a:rPr lang="cs-CZ" dirty="0"/>
              <a:t>11. století, a odehrálo se nejprve v jižní Itálii, kde se v té době nacházela mozaika byzantských a </a:t>
            </a:r>
            <a:r>
              <a:rPr lang="cs-CZ" dirty="0" err="1"/>
              <a:t>langobardských</a:t>
            </a:r>
            <a:r>
              <a:rPr lang="cs-CZ" dirty="0"/>
              <a:t> panství, hraničících s papežským státem. </a:t>
            </a:r>
            <a:endParaRPr lang="cs-CZ" dirty="0" smtClean="0"/>
          </a:p>
          <a:p>
            <a:r>
              <a:rPr lang="cs-CZ" dirty="0" smtClean="0"/>
              <a:t>Snahy </a:t>
            </a:r>
            <a:r>
              <a:rPr lang="cs-CZ" dirty="0"/>
              <a:t>císaře Otty III. (983 –1002) ovládnout také jih Itálie ztroskotaly. </a:t>
            </a:r>
          </a:p>
        </p:txBody>
      </p:sp>
    </p:spTree>
    <p:extLst>
      <p:ext uri="{BB962C8B-B14F-4D97-AF65-F5344CB8AC3E}">
        <p14:creationId xmlns:p14="http://schemas.microsoft.com/office/powerpoint/2010/main" val="201586401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Users\bednarikova\Pictures\Itáli, r. 10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1505" y="1600200"/>
            <a:ext cx="316099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45906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5/5a/Kingdom_of_Sicily_1154.svg/220px-Kingdom_of_Sicily_1154.svg.pn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7744" y="1916832"/>
            <a:ext cx="4752000" cy="3672000"/>
          </a:xfrm>
          <a:prstGeom prst="rect">
            <a:avLst/>
          </a:prstGeom>
          <a:noFill/>
          <a:ln>
            <a:noFill/>
          </a:ln>
        </p:spPr>
      </p:pic>
    </p:spTree>
    <p:extLst>
      <p:ext uri="{BB962C8B-B14F-4D97-AF65-F5344CB8AC3E}">
        <p14:creationId xmlns:p14="http://schemas.microsoft.com/office/powerpoint/2010/main" val="145893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Thule</a:t>
            </a:r>
            <a:r>
              <a:rPr lang="cs-CZ" b="1" dirty="0"/>
              <a:t> či </a:t>
            </a:r>
            <a:r>
              <a:rPr lang="cs-CZ" b="1" dirty="0" err="1"/>
              <a:t>Thyle</a:t>
            </a:r>
            <a:endParaRPr lang="cs-CZ" dirty="0"/>
          </a:p>
        </p:txBody>
      </p:sp>
      <p:sp>
        <p:nvSpPr>
          <p:cNvPr id="3" name="Zástupný symbol pro obsah 2"/>
          <p:cNvSpPr>
            <a:spLocks noGrp="1"/>
          </p:cNvSpPr>
          <p:nvPr>
            <p:ph idx="1"/>
          </p:nvPr>
        </p:nvSpPr>
        <p:spPr/>
        <p:txBody>
          <a:bodyPr>
            <a:normAutofit/>
          </a:bodyPr>
          <a:lstStyle/>
          <a:p>
            <a:r>
              <a:rPr lang="cs-CZ" dirty="0"/>
              <a:t>Psal o ní už ve 4. století př. Kr. </a:t>
            </a:r>
            <a:r>
              <a:rPr lang="cs-CZ" dirty="0" err="1"/>
              <a:t>Pýtheas</a:t>
            </a:r>
            <a:r>
              <a:rPr lang="cs-CZ" dirty="0"/>
              <a:t> z </a:t>
            </a:r>
            <a:r>
              <a:rPr lang="cs-CZ" dirty="0" err="1"/>
              <a:t>Massalie</a:t>
            </a:r>
            <a:r>
              <a:rPr lang="cs-CZ" dirty="0"/>
              <a:t> (</a:t>
            </a:r>
            <a:r>
              <a:rPr lang="cs-CZ" dirty="0" err="1"/>
              <a:t>Περὶ</a:t>
            </a:r>
            <a:r>
              <a:rPr lang="cs-CZ" dirty="0"/>
              <a:t> </a:t>
            </a:r>
            <a:r>
              <a:rPr lang="cs-CZ" dirty="0" err="1"/>
              <a:t>τοῦ</a:t>
            </a:r>
            <a:r>
              <a:rPr lang="cs-CZ" dirty="0"/>
              <a:t> ᾿</a:t>
            </a:r>
            <a:r>
              <a:rPr lang="cs-CZ" dirty="0" err="1"/>
              <a:t>Ωκε</a:t>
            </a:r>
            <a:r>
              <a:rPr lang="cs-CZ" dirty="0"/>
              <a:t>ανοῦ)</a:t>
            </a:r>
          </a:p>
          <a:p>
            <a:r>
              <a:rPr lang="cs-CZ" dirty="0" err="1" smtClean="0"/>
              <a:t>StrabónThule</a:t>
            </a:r>
            <a:r>
              <a:rPr lang="cs-CZ" dirty="0" smtClean="0"/>
              <a:t> </a:t>
            </a:r>
            <a:r>
              <a:rPr lang="cs-CZ" dirty="0"/>
              <a:t>považuje za nejsevernější území Evropy, o němž se ví velmi málo. Podle </a:t>
            </a:r>
            <a:r>
              <a:rPr lang="cs-CZ" dirty="0" err="1"/>
              <a:t>Pýthea</a:t>
            </a:r>
            <a:r>
              <a:rPr lang="cs-CZ" dirty="0"/>
              <a:t> mělo být vzdáleno šest dní plavby na sever od Británie. </a:t>
            </a:r>
            <a:endParaRPr lang="cs-CZ" dirty="0" smtClean="0"/>
          </a:p>
          <a:p>
            <a:r>
              <a:rPr lang="cs-CZ" dirty="0" smtClean="0"/>
              <a:t>povědomost </a:t>
            </a:r>
            <a:r>
              <a:rPr lang="cs-CZ" dirty="0"/>
              <a:t>o zdejších polárních nocích a </a:t>
            </a:r>
            <a:r>
              <a:rPr lang="cs-CZ" dirty="0" smtClean="0"/>
              <a:t>dnech</a:t>
            </a:r>
            <a:endParaRPr lang="cs-CZ" dirty="0"/>
          </a:p>
        </p:txBody>
      </p:sp>
    </p:spTree>
    <p:extLst>
      <p:ext uri="{BB962C8B-B14F-4D97-AF65-F5344CB8AC3E}">
        <p14:creationId xmlns:p14="http://schemas.microsoft.com/office/powerpoint/2010/main" val="41173664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Byzanc si činila nárok na celou Apulii (</a:t>
            </a:r>
            <a:r>
              <a:rPr lang="cs-CZ" dirty="0" err="1"/>
              <a:t>Puglia</a:t>
            </a:r>
            <a:r>
              <a:rPr lang="cs-CZ" dirty="0"/>
              <a:t>) a Kalábrii a na Sicílii vládli muslimové, kteří i v 11. století nadále vpadali též do Itálie. </a:t>
            </a:r>
            <a:endParaRPr lang="cs-CZ" dirty="0" smtClean="0"/>
          </a:p>
          <a:p>
            <a:r>
              <a:rPr lang="cs-CZ" dirty="0" smtClean="0"/>
              <a:t>Normani </a:t>
            </a:r>
            <a:r>
              <a:rPr lang="cs-CZ" dirty="0"/>
              <a:t>do jižní Itálie pronikali, a to z Normandie, nejpozději od roku 1016, kdy o nich po prvé slyšíme jako o bojovnících </a:t>
            </a:r>
            <a:r>
              <a:rPr lang="cs-CZ" dirty="0" err="1"/>
              <a:t>langobardského</a:t>
            </a:r>
            <a:r>
              <a:rPr lang="cs-CZ" dirty="0"/>
              <a:t> vévody z Bari, v latinských pramenech zvaného </a:t>
            </a:r>
            <a:r>
              <a:rPr lang="cs-CZ" dirty="0" err="1"/>
              <a:t>Melus</a:t>
            </a:r>
            <a:r>
              <a:rPr lang="cs-CZ" dirty="0"/>
              <a:t> či Melo, který v tomto roce uzavřel koalici s p</a:t>
            </a:r>
            <a:r>
              <a:rPr lang="cs-CZ" dirty="0" smtClean="0"/>
              <a:t>apežem </a:t>
            </a:r>
            <a:r>
              <a:rPr lang="cs-CZ" dirty="0"/>
              <a:t>Benediktem VIII. a zahájil své druhé povstání proti byzantské vládě v </a:t>
            </a:r>
            <a:r>
              <a:rPr lang="cs-CZ"/>
              <a:t>jižní </a:t>
            </a:r>
            <a:r>
              <a:rPr lang="cs-CZ" smtClean="0"/>
              <a:t>Itálii. </a:t>
            </a:r>
            <a:endParaRPr lang="cs-CZ" dirty="0"/>
          </a:p>
        </p:txBody>
      </p:sp>
    </p:spTree>
    <p:extLst>
      <p:ext uri="{BB962C8B-B14F-4D97-AF65-F5344CB8AC3E}">
        <p14:creationId xmlns:p14="http://schemas.microsoft.com/office/powerpoint/2010/main" val="345972765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Důvody: </a:t>
            </a:r>
            <a:r>
              <a:rPr lang="cs-CZ" dirty="0"/>
              <a:t>domácí rozbroje mezi nimi, určitá provinění, nedostatek půdy a majetku či snaha dobýt si bohatství a slávu jako žoldnéři. </a:t>
            </a:r>
            <a:endParaRPr lang="cs-CZ" dirty="0" smtClean="0"/>
          </a:p>
          <a:p>
            <a:r>
              <a:rPr lang="cs-CZ" dirty="0" smtClean="0"/>
              <a:t>Alespoň </a:t>
            </a:r>
            <a:r>
              <a:rPr lang="cs-CZ" dirty="0"/>
              <a:t>zprvu </a:t>
            </a:r>
            <a:r>
              <a:rPr lang="cs-CZ" dirty="0" smtClean="0"/>
              <a:t>jako </a:t>
            </a:r>
            <a:r>
              <a:rPr lang="cs-CZ" dirty="0"/>
              <a:t>vítaní bojovníci. </a:t>
            </a:r>
            <a:endParaRPr lang="cs-CZ" dirty="0" smtClean="0"/>
          </a:p>
          <a:p>
            <a:r>
              <a:rPr lang="cs-CZ" dirty="0" smtClean="0"/>
              <a:t>Z politických důvodů například </a:t>
            </a:r>
            <a:r>
              <a:rPr lang="cs-CZ" dirty="0"/>
              <a:t>ti, </a:t>
            </a:r>
            <a:r>
              <a:rPr lang="cs-CZ" dirty="0" smtClean="0"/>
              <a:t>kteří </a:t>
            </a:r>
            <a:r>
              <a:rPr lang="cs-CZ" dirty="0"/>
              <a:t>museli </a:t>
            </a:r>
            <a:r>
              <a:rPr lang="cs-CZ" dirty="0" smtClean="0"/>
              <a:t>odejít jako nepřátelé </a:t>
            </a:r>
            <a:r>
              <a:rPr lang="cs-CZ" dirty="0"/>
              <a:t>vévody Viléma II. (příštího Viléma Dobyvatele), nemanželského syna předchozího vévody Normandie Roberta, řečeného </a:t>
            </a:r>
            <a:r>
              <a:rPr lang="cs-CZ" dirty="0" err="1"/>
              <a:t>Magnificens</a:t>
            </a:r>
            <a:r>
              <a:rPr lang="cs-CZ" dirty="0"/>
              <a:t>.</a:t>
            </a:r>
          </a:p>
        </p:txBody>
      </p:sp>
    </p:spTree>
    <p:extLst>
      <p:ext uri="{BB962C8B-B14F-4D97-AF65-F5344CB8AC3E}">
        <p14:creationId xmlns:p14="http://schemas.microsoft.com/office/powerpoint/2010/main" val="54283139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a:t>
            </a:r>
            <a:r>
              <a:rPr lang="cs-CZ" dirty="0" smtClean="0"/>
              <a:t>apř</a:t>
            </a:r>
            <a:r>
              <a:rPr lang="cs-CZ" dirty="0"/>
              <a:t>. normandští baroni </a:t>
            </a:r>
            <a:r>
              <a:rPr lang="cs-CZ" dirty="0" err="1"/>
              <a:t>Rodulf</a:t>
            </a:r>
            <a:r>
              <a:rPr lang="cs-CZ" dirty="0"/>
              <a:t> z </a:t>
            </a:r>
            <a:r>
              <a:rPr lang="cs-CZ" dirty="0" err="1"/>
              <a:t>Toenie</a:t>
            </a:r>
            <a:r>
              <a:rPr lang="cs-CZ" dirty="0"/>
              <a:t>, Hugo z </a:t>
            </a:r>
            <a:r>
              <a:rPr lang="cs-CZ" dirty="0" err="1" smtClean="0"/>
              <a:t>Grentemaisnilia</a:t>
            </a:r>
            <a:r>
              <a:rPr lang="cs-CZ" dirty="0" smtClean="0"/>
              <a:t> </a:t>
            </a:r>
            <a:r>
              <a:rPr lang="cs-CZ" dirty="0"/>
              <a:t>a </a:t>
            </a:r>
            <a:r>
              <a:rPr lang="cs-CZ" dirty="0" err="1"/>
              <a:t>Ernald</a:t>
            </a:r>
            <a:r>
              <a:rPr lang="cs-CZ" dirty="0"/>
              <a:t>, syn Viléma z </a:t>
            </a:r>
            <a:r>
              <a:rPr lang="cs-CZ" dirty="0" err="1"/>
              <a:t>Monasteriola</a:t>
            </a:r>
            <a:r>
              <a:rPr lang="cs-CZ" dirty="0"/>
              <a:t> (</a:t>
            </a:r>
            <a:r>
              <a:rPr lang="cs-CZ" dirty="0" err="1"/>
              <a:t>Montreuil-sur-Mer</a:t>
            </a:r>
            <a:r>
              <a:rPr lang="cs-CZ" dirty="0"/>
              <a:t>), markrabě </a:t>
            </a:r>
            <a:r>
              <a:rPr lang="cs-CZ" dirty="0" err="1"/>
              <a:t>Guimund</a:t>
            </a:r>
            <a:r>
              <a:rPr lang="cs-CZ" dirty="0"/>
              <a:t> z </a:t>
            </a:r>
            <a:r>
              <a:rPr lang="cs-CZ" dirty="0" err="1" smtClean="0"/>
              <a:t>Moulins</a:t>
            </a:r>
            <a:r>
              <a:rPr lang="cs-CZ" dirty="0" smtClean="0"/>
              <a:t> </a:t>
            </a:r>
            <a:r>
              <a:rPr lang="cs-CZ" dirty="0"/>
              <a:t>a </a:t>
            </a:r>
            <a:r>
              <a:rPr lang="cs-CZ" dirty="0" smtClean="0"/>
              <a:t>další.</a:t>
            </a:r>
          </a:p>
          <a:p>
            <a:r>
              <a:rPr lang="cs-CZ" dirty="0"/>
              <a:t> Ve 40.–50. letech 11. století tak zaznamenáváme vlnu politicky motivované migrace Normanů do jižní Itálie. Vyhnanci přicházeli i se svými rodinami, příznivci a družinami.</a:t>
            </a:r>
          </a:p>
          <a:p>
            <a:endParaRPr lang="cs-CZ" dirty="0"/>
          </a:p>
        </p:txBody>
      </p:sp>
    </p:spTree>
    <p:extLst>
      <p:ext uri="{BB962C8B-B14F-4D97-AF65-F5344CB8AC3E}">
        <p14:creationId xmlns:p14="http://schemas.microsoft.com/office/powerpoint/2010/main" val="367292640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Ve službách papeže bojoval </a:t>
            </a:r>
            <a:r>
              <a:rPr lang="cs-CZ" dirty="0" smtClean="0"/>
              <a:t>Vilém z </a:t>
            </a:r>
            <a:r>
              <a:rPr lang="cs-CZ" dirty="0" err="1" smtClean="0"/>
              <a:t>Monasteriola</a:t>
            </a:r>
            <a:r>
              <a:rPr lang="cs-CZ" dirty="0" smtClean="0"/>
              <a:t>  </a:t>
            </a:r>
            <a:r>
              <a:rPr lang="cs-CZ" dirty="0"/>
              <a:t>s Byzantinci i s obyvateli </a:t>
            </a:r>
            <a:r>
              <a:rPr lang="cs-CZ" dirty="0" err="1" smtClean="0"/>
              <a:t>Kampánie</a:t>
            </a:r>
            <a:r>
              <a:rPr lang="cs-CZ" dirty="0"/>
              <a:t>.</a:t>
            </a:r>
            <a:r>
              <a:rPr lang="cs-CZ" dirty="0" smtClean="0"/>
              <a:t> </a:t>
            </a:r>
          </a:p>
          <a:p>
            <a:r>
              <a:rPr lang="cs-CZ" dirty="0" err="1" smtClean="0"/>
              <a:t>Osmundus</a:t>
            </a:r>
            <a:r>
              <a:rPr lang="cs-CZ" dirty="0" smtClean="0"/>
              <a:t> </a:t>
            </a:r>
            <a:r>
              <a:rPr lang="cs-CZ" dirty="0" err="1"/>
              <a:t>Drengotus</a:t>
            </a:r>
            <a:r>
              <a:rPr lang="cs-CZ" dirty="0"/>
              <a:t>, syn normandského vévody Roberta I. ( 1027– 1035), musel odejít, protože v přítomnosti vévody zabil muže, který veřejně hanobil jeho dceru</a:t>
            </a:r>
            <a:r>
              <a:rPr lang="cs-CZ" dirty="0" smtClean="0"/>
              <a:t>.</a:t>
            </a:r>
          </a:p>
          <a:p>
            <a:r>
              <a:rPr lang="cs-CZ" dirty="0"/>
              <a:t>Se svými syny a vnuky putoval nejprve do Bretaně, pak do Anglie a nakonec do Itálie, kde byl příznivě přijat v </a:t>
            </a:r>
            <a:r>
              <a:rPr lang="cs-CZ" dirty="0" err="1" smtClean="0"/>
              <a:t>Beneventu</a:t>
            </a:r>
            <a:r>
              <a:rPr lang="cs-CZ" dirty="0" smtClean="0"/>
              <a:t>.</a:t>
            </a:r>
            <a:endParaRPr lang="cs-CZ" dirty="0"/>
          </a:p>
        </p:txBody>
      </p:sp>
    </p:spTree>
    <p:extLst>
      <p:ext uri="{BB962C8B-B14F-4D97-AF65-F5344CB8AC3E}">
        <p14:creationId xmlns:p14="http://schemas.microsoft.com/office/powerpoint/2010/main" val="241365735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Rod </a:t>
            </a:r>
            <a:r>
              <a:rPr lang="cs-CZ" dirty="0" err="1"/>
              <a:t>Drengotů</a:t>
            </a:r>
            <a:r>
              <a:rPr lang="cs-CZ" dirty="0"/>
              <a:t> získal v jižní Itálii velmi významné pozice, podobně jako rod jiného Normana z Normandie, </a:t>
            </a:r>
            <a:r>
              <a:rPr lang="cs-CZ" dirty="0" err="1"/>
              <a:t>Tankreda</a:t>
            </a:r>
            <a:r>
              <a:rPr lang="cs-CZ" dirty="0"/>
              <a:t> z </a:t>
            </a:r>
            <a:r>
              <a:rPr lang="cs-CZ" dirty="0" err="1"/>
              <a:t>Hauteville</a:t>
            </a:r>
            <a:r>
              <a:rPr lang="cs-CZ" dirty="0"/>
              <a:t>. Také rod Petra a Waltera, zvaných „synové </a:t>
            </a:r>
            <a:r>
              <a:rPr lang="cs-CZ" dirty="0" err="1"/>
              <a:t>Amicovi</a:t>
            </a:r>
            <a:r>
              <a:rPr lang="cs-CZ" dirty="0"/>
              <a:t>“, tady měl důležitou pozici a snažil se konkurovat ostatním</a:t>
            </a:r>
            <a:r>
              <a:rPr lang="cs-CZ" dirty="0" smtClean="0"/>
              <a:t>.</a:t>
            </a:r>
          </a:p>
          <a:p>
            <a:r>
              <a:rPr lang="cs-CZ" dirty="0"/>
              <a:t>úrodná italská půda, na níž žil údajně nebojovný lid, což snad umožnilo též brzké dělení části půdy Apulie mezi různé normanské </a:t>
            </a:r>
            <a:r>
              <a:rPr lang="cs-CZ" dirty="0" smtClean="0"/>
              <a:t>předáky.</a:t>
            </a:r>
            <a:endParaRPr lang="cs-CZ" dirty="0"/>
          </a:p>
        </p:txBody>
      </p:sp>
    </p:spTree>
    <p:extLst>
      <p:ext uri="{BB962C8B-B14F-4D97-AF65-F5344CB8AC3E}">
        <p14:creationId xmlns:p14="http://schemas.microsoft.com/office/powerpoint/2010/main" val="377520627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a:t>Ordericus</a:t>
            </a:r>
            <a:r>
              <a:rPr lang="cs-CZ" dirty="0"/>
              <a:t> </a:t>
            </a:r>
            <a:r>
              <a:rPr lang="cs-CZ" dirty="0" err="1" smtClean="0"/>
              <a:t>Vitalis</a:t>
            </a:r>
            <a:r>
              <a:rPr lang="cs-CZ" dirty="0" smtClean="0"/>
              <a:t>  </a:t>
            </a:r>
            <a:r>
              <a:rPr lang="cs-CZ" dirty="0"/>
              <a:t>tvrdí, že Langobardi se díky silám Normanů začali cítit bezpečnější – a pravděpodobně se stoupajícího množství cizinců také začali bát – a tak jim přestali vyplácet </a:t>
            </a:r>
            <a:r>
              <a:rPr lang="cs-CZ" dirty="0" smtClean="0"/>
              <a:t>žold. </a:t>
            </a:r>
          </a:p>
          <a:p>
            <a:r>
              <a:rPr lang="cs-CZ" dirty="0" smtClean="0"/>
              <a:t>To </a:t>
            </a:r>
            <a:r>
              <a:rPr lang="cs-CZ" dirty="0"/>
              <a:t>napomohlo k obratu v situaci a postupně nastala doba, kdy Normané začali bojovat proti svým zaměstnavatelům a hostitelům.</a:t>
            </a:r>
          </a:p>
        </p:txBody>
      </p:sp>
    </p:spTree>
    <p:extLst>
      <p:ext uri="{BB962C8B-B14F-4D97-AF65-F5344CB8AC3E}">
        <p14:creationId xmlns:p14="http://schemas.microsoft.com/office/powerpoint/2010/main" val="211291981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Nejprve </a:t>
            </a:r>
            <a:r>
              <a:rPr lang="cs-CZ" dirty="0" smtClean="0"/>
              <a:t>stál </a:t>
            </a:r>
            <a:r>
              <a:rPr lang="cs-CZ" dirty="0"/>
              <a:t>v </a:t>
            </a:r>
            <a:r>
              <a:rPr lang="cs-CZ" dirty="0" smtClean="0"/>
              <a:t>čele italských Normanů </a:t>
            </a:r>
            <a:r>
              <a:rPr lang="cs-CZ" dirty="0" err="1"/>
              <a:t>Torstin</a:t>
            </a:r>
            <a:r>
              <a:rPr lang="cs-CZ" dirty="0"/>
              <a:t> (</a:t>
            </a:r>
            <a:r>
              <a:rPr lang="cs-CZ" dirty="0" err="1"/>
              <a:t>Thorsteinn</a:t>
            </a:r>
            <a:r>
              <a:rPr lang="cs-CZ" dirty="0"/>
              <a:t>), řečený </a:t>
            </a:r>
            <a:r>
              <a:rPr lang="cs-CZ" dirty="0" err="1"/>
              <a:t>Scitellus</a:t>
            </a:r>
            <a:r>
              <a:rPr lang="cs-CZ" dirty="0"/>
              <a:t> nebo také </a:t>
            </a:r>
            <a:r>
              <a:rPr lang="cs-CZ" dirty="0" err="1"/>
              <a:t>Citellus</a:t>
            </a:r>
            <a:r>
              <a:rPr lang="cs-CZ" dirty="0"/>
              <a:t>. </a:t>
            </a:r>
            <a:endParaRPr lang="cs-CZ" dirty="0" smtClean="0"/>
          </a:p>
          <a:p>
            <a:r>
              <a:rPr lang="cs-CZ" dirty="0" smtClean="0"/>
              <a:t>O </a:t>
            </a:r>
            <a:r>
              <a:rPr lang="cs-CZ" dirty="0" err="1"/>
              <a:t>Torstinovi</a:t>
            </a:r>
            <a:r>
              <a:rPr lang="cs-CZ" dirty="0"/>
              <a:t> se vyprávějí velmi pozoruhodné hrdinské historky, například že vyrval ze lví tlamy kozu a lva pak přehodil přes hradby Salerna, jako by to bylo nějaké štěně. Zvítězil prý také v boji s drakem (což může ukazovat na typicky </a:t>
            </a:r>
            <a:r>
              <a:rPr lang="cs-CZ" dirty="0" err="1"/>
              <a:t>sigurdovský</a:t>
            </a:r>
            <a:r>
              <a:rPr lang="cs-CZ" dirty="0"/>
              <a:t> motiv).</a:t>
            </a:r>
          </a:p>
        </p:txBody>
      </p:sp>
    </p:spTree>
    <p:extLst>
      <p:ext uri="{BB962C8B-B14F-4D97-AF65-F5344CB8AC3E}">
        <p14:creationId xmlns:p14="http://schemas.microsoft.com/office/powerpoint/2010/main" val="366982848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Drogo (</a:t>
            </a:r>
            <a:r>
              <a:rPr lang="cs-CZ" dirty="0" err="1" smtClean="0"/>
              <a:t>Drengotovec</a:t>
            </a:r>
            <a:r>
              <a:rPr lang="cs-CZ" dirty="0" smtClean="0"/>
              <a:t>). </a:t>
            </a:r>
          </a:p>
          <a:p>
            <a:r>
              <a:rPr lang="cs-CZ" dirty="0"/>
              <a:t>J</a:t>
            </a:r>
            <a:r>
              <a:rPr lang="cs-CZ" dirty="0" smtClean="0"/>
              <a:t>ako </a:t>
            </a:r>
            <a:r>
              <a:rPr lang="cs-CZ" dirty="0"/>
              <a:t>poutník. Údajně se stovkou vojáků putoval do Jeruzaléma a na zpáteční cestě se zastavil v </a:t>
            </a:r>
            <a:r>
              <a:rPr lang="cs-CZ" dirty="0" smtClean="0"/>
              <a:t>Salernu.</a:t>
            </a:r>
          </a:p>
          <a:p>
            <a:r>
              <a:rPr lang="cs-CZ" dirty="0" smtClean="0"/>
              <a:t> </a:t>
            </a:r>
            <a:r>
              <a:rPr lang="cs-CZ" dirty="0"/>
              <a:t>M</a:t>
            </a:r>
            <a:r>
              <a:rPr lang="cs-CZ" dirty="0" smtClean="0"/>
              <a:t>uslimové </a:t>
            </a:r>
            <a:r>
              <a:rPr lang="cs-CZ" dirty="0"/>
              <a:t>z Afriky, aby tu vymáhali </a:t>
            </a:r>
            <a:r>
              <a:rPr lang="cs-CZ" dirty="0" smtClean="0"/>
              <a:t>tribut. Vítězství údajně proti 20 tis. mužů.</a:t>
            </a:r>
          </a:p>
          <a:p>
            <a:r>
              <a:rPr lang="cs-CZ" dirty="0" err="1" smtClean="0"/>
              <a:t>Drogonovi</a:t>
            </a:r>
            <a:r>
              <a:rPr lang="cs-CZ" dirty="0" smtClean="0"/>
              <a:t> </a:t>
            </a:r>
            <a:r>
              <a:rPr lang="cs-CZ" dirty="0"/>
              <a:t>udělil císař Jindřich III. (1039 –1056) v roce 1047 vévodský titul</a:t>
            </a:r>
            <a:r>
              <a:rPr lang="cs-CZ" dirty="0" smtClean="0"/>
              <a:t>.</a:t>
            </a:r>
          </a:p>
          <a:p>
            <a:r>
              <a:rPr lang="cs-CZ" dirty="0" err="1"/>
              <a:t>Drogonův</a:t>
            </a:r>
            <a:r>
              <a:rPr lang="cs-CZ" dirty="0"/>
              <a:t> následník </a:t>
            </a:r>
            <a:r>
              <a:rPr lang="cs-CZ" dirty="0" err="1"/>
              <a:t>Humfred</a:t>
            </a:r>
            <a:r>
              <a:rPr lang="cs-CZ" dirty="0"/>
              <a:t> (</a:t>
            </a:r>
            <a:r>
              <a:rPr lang="cs-CZ" dirty="0" err="1"/>
              <a:t>Hunfrid</a:t>
            </a:r>
            <a:r>
              <a:rPr lang="cs-CZ" dirty="0"/>
              <a:t>) si již podrobil celou </a:t>
            </a:r>
            <a:r>
              <a:rPr lang="cs-CZ" dirty="0" smtClean="0"/>
              <a:t>Apulii.</a:t>
            </a:r>
            <a:endParaRPr lang="cs-CZ" dirty="0"/>
          </a:p>
        </p:txBody>
      </p:sp>
    </p:spTree>
    <p:extLst>
      <p:ext uri="{BB962C8B-B14F-4D97-AF65-F5344CB8AC3E}">
        <p14:creationId xmlns:p14="http://schemas.microsoft.com/office/powerpoint/2010/main" val="328630380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a:t>
            </a:r>
            <a:r>
              <a:rPr lang="cs-CZ" dirty="0" smtClean="0"/>
              <a:t>a </a:t>
            </a:r>
            <a:r>
              <a:rPr lang="cs-CZ" dirty="0"/>
              <a:t>konci 20. let 11. století </a:t>
            </a:r>
            <a:r>
              <a:rPr lang="cs-CZ" dirty="0" smtClean="0"/>
              <a:t> jej vystřídal </a:t>
            </a:r>
            <a:r>
              <a:rPr lang="cs-CZ" dirty="0" err="1"/>
              <a:t>Rainulf</a:t>
            </a:r>
            <a:r>
              <a:rPr lang="cs-CZ" dirty="0"/>
              <a:t> z rodu </a:t>
            </a:r>
            <a:r>
              <a:rPr lang="cs-CZ" dirty="0" err="1"/>
              <a:t>Drengotů</a:t>
            </a:r>
            <a:r>
              <a:rPr lang="cs-CZ" dirty="0"/>
              <a:t> a po něm jeho syn </a:t>
            </a:r>
            <a:r>
              <a:rPr lang="cs-CZ" dirty="0" smtClean="0"/>
              <a:t>Richard.</a:t>
            </a:r>
          </a:p>
          <a:p>
            <a:r>
              <a:rPr lang="cs-CZ" dirty="0" smtClean="0"/>
              <a:t> </a:t>
            </a:r>
            <a:r>
              <a:rPr lang="cs-CZ" dirty="0" err="1"/>
              <a:t>Rainulf</a:t>
            </a:r>
            <a:r>
              <a:rPr lang="cs-CZ" dirty="0"/>
              <a:t> získal od neapolského knížete Sergia IV. roku 1030 hrabství </a:t>
            </a:r>
            <a:r>
              <a:rPr lang="cs-CZ" dirty="0" err="1"/>
              <a:t>Aversa</a:t>
            </a:r>
            <a:r>
              <a:rPr lang="cs-CZ" dirty="0"/>
              <a:t> a s ním hraběcí titul</a:t>
            </a:r>
            <a:r>
              <a:rPr lang="cs-CZ" dirty="0" smtClean="0"/>
              <a:t>. (</a:t>
            </a:r>
            <a:r>
              <a:rPr lang="cs-CZ" dirty="0" err="1" smtClean="0"/>
              <a:t>Drengotovci</a:t>
            </a:r>
            <a:r>
              <a:rPr lang="cs-CZ" dirty="0" smtClean="0"/>
              <a:t> nepřišli dříve </a:t>
            </a:r>
            <a:r>
              <a:rPr lang="cs-CZ" dirty="0"/>
              <a:t>než </a:t>
            </a:r>
            <a:r>
              <a:rPr lang="cs-CZ" dirty="0" smtClean="0"/>
              <a:t>r. 1027).</a:t>
            </a:r>
          </a:p>
          <a:p>
            <a:r>
              <a:rPr lang="cs-CZ" dirty="0" smtClean="0"/>
              <a:t> </a:t>
            </a:r>
            <a:r>
              <a:rPr lang="cs-CZ" dirty="0"/>
              <a:t>Normani knížeti Sergiovi pomohli proti </a:t>
            </a:r>
            <a:r>
              <a:rPr lang="cs-CZ" dirty="0" err="1"/>
              <a:t>Paldolfovi</a:t>
            </a:r>
            <a:r>
              <a:rPr lang="cs-CZ" dirty="0"/>
              <a:t> IV., mnichy z kláštera Monte </a:t>
            </a:r>
            <a:r>
              <a:rPr lang="cs-CZ" dirty="0" err="1"/>
              <a:t>Cassino</a:t>
            </a:r>
            <a:r>
              <a:rPr lang="cs-CZ" dirty="0"/>
              <a:t>, který poplenil, zvanému Vlk z </a:t>
            </a:r>
            <a:r>
              <a:rPr lang="cs-CZ" dirty="0" err="1"/>
              <a:t>Abruzz</a:t>
            </a:r>
            <a:r>
              <a:rPr lang="cs-CZ" dirty="0"/>
              <a:t>. Situace však byla velmi proměnlivá. Záhy se naopak s </a:t>
            </a:r>
            <a:r>
              <a:rPr lang="cs-CZ" dirty="0" err="1"/>
              <a:t>Paldolfem</a:t>
            </a:r>
            <a:r>
              <a:rPr lang="cs-CZ" dirty="0"/>
              <a:t> spojili, ovšem Aversu už </a:t>
            </a:r>
            <a:r>
              <a:rPr lang="cs-CZ" dirty="0" smtClean="0"/>
              <a:t>nevrátili.</a:t>
            </a:r>
          </a:p>
          <a:p>
            <a:r>
              <a:rPr lang="cs-CZ" dirty="0" err="1"/>
              <a:t>Rainulfův</a:t>
            </a:r>
            <a:r>
              <a:rPr lang="cs-CZ" dirty="0"/>
              <a:t> syn </a:t>
            </a:r>
            <a:r>
              <a:rPr lang="cs-CZ" dirty="0" smtClean="0"/>
              <a:t>Richard </a:t>
            </a:r>
            <a:r>
              <a:rPr lang="cs-CZ" dirty="0"/>
              <a:t>učinil nakonec hlavním střediskem své </a:t>
            </a:r>
            <a:r>
              <a:rPr lang="cs-CZ" dirty="0" smtClean="0"/>
              <a:t>moci </a:t>
            </a:r>
            <a:r>
              <a:rPr lang="cs-CZ" dirty="0" err="1"/>
              <a:t>Capuu</a:t>
            </a:r>
            <a:r>
              <a:rPr lang="cs-CZ" dirty="0"/>
              <a:t>.</a:t>
            </a:r>
          </a:p>
        </p:txBody>
      </p:sp>
    </p:spTree>
    <p:extLst>
      <p:ext uri="{BB962C8B-B14F-4D97-AF65-F5344CB8AC3E}">
        <p14:creationId xmlns:p14="http://schemas.microsoft.com/office/powerpoint/2010/main" val="348939213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 roce 1062 potlačil poslední odpor zdejších obyvatel a v témž roce se pokusil dobýt byzantské pevnosti Bari. </a:t>
            </a:r>
            <a:endParaRPr lang="cs-CZ" dirty="0" smtClean="0"/>
          </a:p>
          <a:p>
            <a:r>
              <a:rPr lang="cs-CZ" dirty="0" smtClean="0"/>
              <a:t>Mezitím </a:t>
            </a:r>
            <a:r>
              <a:rPr lang="cs-CZ" dirty="0"/>
              <a:t>zvětšil své </a:t>
            </a:r>
            <a:r>
              <a:rPr lang="cs-CZ" dirty="0" smtClean="0"/>
              <a:t>území </a:t>
            </a:r>
            <a:r>
              <a:rPr lang="cs-CZ" dirty="0"/>
              <a:t>také o vévodství </a:t>
            </a:r>
            <a:r>
              <a:rPr lang="cs-CZ" dirty="0" err="1"/>
              <a:t>Gaeta</a:t>
            </a:r>
            <a:r>
              <a:rPr lang="cs-CZ" dirty="0"/>
              <a:t>, a roku 1066 se dostal dokonce do konfliktu i s papežem Alexandrem (1061–1073), ačkoli ten byl lenním pánem italských Normanů. </a:t>
            </a:r>
            <a:endParaRPr lang="cs-CZ" dirty="0" smtClean="0"/>
          </a:p>
          <a:p>
            <a:r>
              <a:rPr lang="cs-CZ" dirty="0" smtClean="0"/>
              <a:t>Obsadil </a:t>
            </a:r>
            <a:r>
              <a:rPr lang="cs-CZ" dirty="0"/>
              <a:t>město </a:t>
            </a:r>
            <a:r>
              <a:rPr lang="cs-CZ" dirty="0" err="1"/>
              <a:t>Ceprano</a:t>
            </a:r>
            <a:r>
              <a:rPr lang="cs-CZ" dirty="0"/>
              <a:t>, ležící těsně u hranic papežského státu, a poplenil celé území od </a:t>
            </a:r>
            <a:r>
              <a:rPr lang="cs-CZ" dirty="0" err="1"/>
              <a:t>Capuy</a:t>
            </a:r>
            <a:r>
              <a:rPr lang="cs-CZ" dirty="0"/>
              <a:t> až k samotnému Římu, který chtěl podle kroniky z kláštera Monte </a:t>
            </a:r>
            <a:r>
              <a:rPr lang="cs-CZ" dirty="0" err="1"/>
              <a:t>Cassino</a:t>
            </a:r>
            <a:r>
              <a:rPr lang="cs-CZ" dirty="0"/>
              <a:t> také v podstatě opanovat s titulem římského patricia. Papeži přišel na pomoc Jindřich </a:t>
            </a:r>
            <a:r>
              <a:rPr lang="cs-CZ" dirty="0" smtClean="0"/>
              <a:t>IV.</a:t>
            </a:r>
            <a:endParaRPr lang="cs-CZ" dirty="0"/>
          </a:p>
        </p:txBody>
      </p:sp>
    </p:spTree>
    <p:extLst>
      <p:ext uri="{BB962C8B-B14F-4D97-AF65-F5344CB8AC3E}">
        <p14:creationId xmlns:p14="http://schemas.microsoft.com/office/powerpoint/2010/main" val="2889118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Na </a:t>
            </a:r>
            <a:r>
              <a:rPr lang="cs-CZ" dirty="0"/>
              <a:t>sever od Británie a za 60. rovnoběžkou leží i Shetlandy a </a:t>
            </a:r>
            <a:r>
              <a:rPr lang="cs-CZ" dirty="0" err="1"/>
              <a:t>Faerské</a:t>
            </a:r>
            <a:r>
              <a:rPr lang="cs-CZ" dirty="0"/>
              <a:t> ostrovy</a:t>
            </a:r>
            <a:r>
              <a:rPr lang="cs-CZ" dirty="0" smtClean="0"/>
              <a:t>.. </a:t>
            </a:r>
            <a:r>
              <a:rPr lang="cs-CZ" dirty="0"/>
              <a:t>Tzv. </a:t>
            </a:r>
            <a:r>
              <a:rPr lang="cs-CZ" dirty="0" err="1"/>
              <a:t>Pseudo</a:t>
            </a:r>
            <a:r>
              <a:rPr lang="cs-CZ" dirty="0"/>
              <a:t> </a:t>
            </a:r>
            <a:r>
              <a:rPr lang="cs-CZ" dirty="0" err="1"/>
              <a:t>S</a:t>
            </a:r>
            <a:r>
              <a:rPr lang="cs-CZ" dirty="0" err="1" smtClean="0"/>
              <a:t>cylakův</a:t>
            </a:r>
            <a:r>
              <a:rPr lang="cs-CZ" dirty="0" smtClean="0"/>
              <a:t> </a:t>
            </a:r>
            <a:r>
              <a:rPr lang="cs-CZ" dirty="0" err="1"/>
              <a:t>Periplús</a:t>
            </a:r>
            <a:r>
              <a:rPr lang="cs-CZ" dirty="0"/>
              <a:t> udává např. překonání vzdálenosti z Kartága do Gibraltaru (820 námořních mil) za sedm dní při rychlosti necelých pět námořních uzlů za hod. </a:t>
            </a:r>
          </a:p>
        </p:txBody>
      </p:sp>
    </p:spTree>
    <p:extLst>
      <p:ext uri="{BB962C8B-B14F-4D97-AF65-F5344CB8AC3E}">
        <p14:creationId xmlns:p14="http://schemas.microsoft.com/office/powerpoint/2010/main" val="2322564327"/>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Ze synů </a:t>
            </a:r>
            <a:r>
              <a:rPr lang="cs-CZ" dirty="0" err="1"/>
              <a:t>Tankreda</a:t>
            </a:r>
            <a:r>
              <a:rPr lang="cs-CZ" dirty="0"/>
              <a:t> z </a:t>
            </a:r>
            <a:r>
              <a:rPr lang="cs-CZ" dirty="0" err="1"/>
              <a:t>Hauteville</a:t>
            </a:r>
            <a:r>
              <a:rPr lang="cs-CZ" dirty="0"/>
              <a:t> v </a:t>
            </a:r>
            <a:r>
              <a:rPr lang="cs-CZ" dirty="0" smtClean="0"/>
              <a:t>Normandii </a:t>
            </a:r>
            <a:r>
              <a:rPr lang="cs-CZ" dirty="0"/>
              <a:t>přišli na Apeninský poloostrov jako první bratři Vilém, řečený později </a:t>
            </a:r>
            <a:r>
              <a:rPr lang="cs-CZ" dirty="0" err="1"/>
              <a:t>Železnoruký</a:t>
            </a:r>
            <a:r>
              <a:rPr lang="cs-CZ" dirty="0"/>
              <a:t> (</a:t>
            </a:r>
            <a:r>
              <a:rPr lang="cs-CZ" dirty="0" err="1"/>
              <a:t>Ferrea</a:t>
            </a:r>
            <a:r>
              <a:rPr lang="cs-CZ" dirty="0"/>
              <a:t> </a:t>
            </a:r>
            <a:r>
              <a:rPr lang="cs-CZ" dirty="0" err="1"/>
              <a:t>brachia</a:t>
            </a:r>
            <a:r>
              <a:rPr lang="cs-CZ" dirty="0" smtClean="0"/>
              <a:t>), </a:t>
            </a:r>
            <a:r>
              <a:rPr lang="cs-CZ" dirty="0" err="1"/>
              <a:t>Humfred</a:t>
            </a:r>
            <a:r>
              <a:rPr lang="cs-CZ" dirty="0"/>
              <a:t> a Drogo (ve 30. letech 11. století). </a:t>
            </a:r>
            <a:endParaRPr lang="cs-CZ" dirty="0" smtClean="0"/>
          </a:p>
          <a:p>
            <a:r>
              <a:rPr lang="cs-CZ" dirty="0" smtClean="0"/>
              <a:t>Jejich </a:t>
            </a:r>
            <a:r>
              <a:rPr lang="cs-CZ" dirty="0"/>
              <a:t>otec, drobný normandský šlechtic, měl ze dvou manželství celkem dvanáct synů a tři </a:t>
            </a:r>
            <a:r>
              <a:rPr lang="cs-CZ" dirty="0" smtClean="0"/>
              <a:t>dcery.</a:t>
            </a:r>
          </a:p>
          <a:p>
            <a:r>
              <a:rPr lang="cs-CZ" dirty="0" smtClean="0"/>
              <a:t>Do služeb </a:t>
            </a:r>
            <a:r>
              <a:rPr lang="cs-CZ" dirty="0"/>
              <a:t>knížete ze Salerna (</a:t>
            </a:r>
            <a:r>
              <a:rPr lang="cs-CZ" dirty="0" err="1"/>
              <a:t>Waimara</a:t>
            </a:r>
            <a:r>
              <a:rPr lang="cs-CZ" dirty="0"/>
              <a:t> IV</a:t>
            </a:r>
            <a:r>
              <a:rPr lang="cs-CZ" dirty="0" smtClean="0"/>
              <a:t>.)</a:t>
            </a:r>
            <a:endParaRPr lang="cs-CZ" dirty="0"/>
          </a:p>
        </p:txBody>
      </p:sp>
    </p:spTree>
    <p:extLst>
      <p:ext uri="{BB962C8B-B14F-4D97-AF65-F5344CB8AC3E}">
        <p14:creationId xmlns:p14="http://schemas.microsoft.com/office/powerpoint/2010/main" val="419128419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Normanské jednotky zapůjčil </a:t>
            </a:r>
            <a:r>
              <a:rPr lang="cs-CZ" dirty="0" smtClean="0"/>
              <a:t>kníže i </a:t>
            </a:r>
            <a:r>
              <a:rPr lang="cs-CZ" dirty="0"/>
              <a:t>byzantskému císaři Michaelovi IV. pro boj s muslimy na Sicílii, kde válčili pod vedením byzantského vojevůdce Georgia Maniaka v letech 1038 –1040. </a:t>
            </a:r>
            <a:endParaRPr lang="cs-CZ" dirty="0" smtClean="0"/>
          </a:p>
          <a:p>
            <a:r>
              <a:rPr lang="cs-CZ" dirty="0" err="1" smtClean="0"/>
              <a:t>Maniakes</a:t>
            </a:r>
            <a:r>
              <a:rPr lang="cs-CZ" dirty="0" smtClean="0"/>
              <a:t> </a:t>
            </a:r>
            <a:r>
              <a:rPr lang="cs-CZ" dirty="0"/>
              <a:t>zde dosáhl velkých úspěchů, ale byl odvolán kvůli nepravdivému obvinění ze vzpoury proti císaři</a:t>
            </a:r>
            <a:r>
              <a:rPr lang="cs-CZ" dirty="0" smtClean="0"/>
              <a:t>.</a:t>
            </a:r>
          </a:p>
          <a:p>
            <a:r>
              <a:rPr lang="cs-CZ" dirty="0"/>
              <a:t>Všichni italští Normani dohromady disponovali v této době brannou silou asi 7000 mužů. </a:t>
            </a:r>
          </a:p>
        </p:txBody>
      </p:sp>
    </p:spTree>
    <p:extLst>
      <p:ext uri="{BB962C8B-B14F-4D97-AF65-F5344CB8AC3E}">
        <p14:creationId xmlns:p14="http://schemas.microsoft.com/office/powerpoint/2010/main" val="154200710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R. </a:t>
            </a:r>
            <a:r>
              <a:rPr lang="cs-CZ" dirty="0"/>
              <a:t>1040 </a:t>
            </a:r>
            <a:r>
              <a:rPr lang="cs-CZ" dirty="0" smtClean="0"/>
              <a:t>získal </a:t>
            </a:r>
            <a:r>
              <a:rPr lang="cs-CZ" dirty="0"/>
              <a:t>Vilém </a:t>
            </a:r>
            <a:r>
              <a:rPr lang="cs-CZ" dirty="0" err="1"/>
              <a:t>Železnoruký</a:t>
            </a:r>
            <a:r>
              <a:rPr lang="cs-CZ" dirty="0"/>
              <a:t> město </a:t>
            </a:r>
            <a:r>
              <a:rPr lang="cs-CZ" dirty="0" err="1"/>
              <a:t>Melfi</a:t>
            </a:r>
            <a:r>
              <a:rPr lang="cs-CZ" dirty="0"/>
              <a:t> a o dva roky později se </a:t>
            </a:r>
            <a:r>
              <a:rPr lang="cs-CZ" dirty="0" smtClean="0"/>
              <a:t>(</a:t>
            </a:r>
            <a:r>
              <a:rPr lang="cs-CZ" dirty="0"/>
              <a:t>s titulem hraběte Apulie), vůdcem jihoitalských Normanů. Po jeho smrti roku </a:t>
            </a:r>
            <a:r>
              <a:rPr lang="cs-CZ" dirty="0" smtClean="0"/>
              <a:t>1046 </a:t>
            </a:r>
            <a:r>
              <a:rPr lang="cs-CZ" dirty="0"/>
              <a:t>se vývoj Normanů v Itálii </a:t>
            </a:r>
            <a:r>
              <a:rPr lang="cs-CZ" dirty="0" smtClean="0"/>
              <a:t>ubíral </a:t>
            </a:r>
            <a:r>
              <a:rPr lang="cs-CZ" dirty="0"/>
              <a:t>dvěma rozličnými </a:t>
            </a:r>
            <a:r>
              <a:rPr lang="cs-CZ" dirty="0" smtClean="0"/>
              <a:t>cestami.</a:t>
            </a:r>
            <a:endParaRPr lang="cs-CZ" dirty="0"/>
          </a:p>
        </p:txBody>
      </p:sp>
    </p:spTree>
    <p:extLst>
      <p:ext uri="{BB962C8B-B14F-4D97-AF65-F5344CB8AC3E}">
        <p14:creationId xmlns:p14="http://schemas.microsoft.com/office/powerpoint/2010/main" val="50986964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P</a:t>
            </a:r>
            <a:r>
              <a:rPr lang="cs-CZ" dirty="0" smtClean="0"/>
              <a:t>odřízenost </a:t>
            </a:r>
            <a:r>
              <a:rPr lang="cs-CZ" dirty="0"/>
              <a:t>západořímským císařům nebo později papežům jako jejich leníci. </a:t>
            </a:r>
            <a:endParaRPr lang="cs-CZ" dirty="0" smtClean="0"/>
          </a:p>
          <a:p>
            <a:r>
              <a:rPr lang="cs-CZ" dirty="0" smtClean="0"/>
              <a:t>Jako </a:t>
            </a:r>
            <a:r>
              <a:rPr lang="cs-CZ" dirty="0"/>
              <a:t>první je již v roce 1022 za svého tažení </a:t>
            </a:r>
            <a:r>
              <a:rPr lang="cs-CZ" dirty="0" err="1"/>
              <a:t>Kampánií</a:t>
            </a:r>
            <a:r>
              <a:rPr lang="cs-CZ" dirty="0"/>
              <a:t> přijal do lenního poměru císař Jindřich II. (1014–1024</a:t>
            </a:r>
            <a:r>
              <a:rPr lang="cs-CZ" dirty="0" smtClean="0"/>
              <a:t>).</a:t>
            </a:r>
            <a:endParaRPr lang="cs-CZ" dirty="0"/>
          </a:p>
          <a:p>
            <a:r>
              <a:rPr lang="cs-CZ" dirty="0" smtClean="0"/>
              <a:t>Úspěchy </a:t>
            </a:r>
            <a:r>
              <a:rPr lang="cs-CZ" dirty="0"/>
              <a:t>Normanů v Itálii byly podpořeny </a:t>
            </a:r>
            <a:r>
              <a:rPr lang="cs-CZ" dirty="0" smtClean="0"/>
              <a:t>například </a:t>
            </a:r>
            <a:r>
              <a:rPr lang="cs-CZ" dirty="0"/>
              <a:t>rivalitou mezi císaři na Západě a na Východě, jejichž zájmy se právě v Itálii střetávaly. Císař Konrád II. jim roku </a:t>
            </a:r>
            <a:r>
              <a:rPr lang="cs-CZ" dirty="0" smtClean="0"/>
              <a:t>1027 rovněž </a:t>
            </a:r>
            <a:r>
              <a:rPr lang="cs-CZ" dirty="0"/>
              <a:t>potvrdil držení jejich italských území; hodlal jich totiž využít </a:t>
            </a:r>
            <a:r>
              <a:rPr lang="cs-CZ" dirty="0" smtClean="0"/>
              <a:t>proti </a:t>
            </a:r>
            <a:r>
              <a:rPr lang="cs-CZ" dirty="0"/>
              <a:t>„lstivým Byzantincům“.</a:t>
            </a:r>
          </a:p>
        </p:txBody>
      </p:sp>
    </p:spTree>
    <p:extLst>
      <p:ext uri="{BB962C8B-B14F-4D97-AF65-F5344CB8AC3E}">
        <p14:creationId xmlns:p14="http://schemas.microsoft.com/office/powerpoint/2010/main" val="254366124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Jejich </a:t>
            </a:r>
            <a:r>
              <a:rPr lang="cs-CZ" dirty="0"/>
              <a:t>postavení se však de iure i de facto stále zlepšovalo a západní císařové jim alespoň v první polovině 11. století vesměs přáli. Ve 2. polovině 11. století (od roku 1059) se lenními pány Normanů stali papežové. </a:t>
            </a:r>
            <a:endParaRPr lang="cs-CZ" dirty="0" smtClean="0"/>
          </a:p>
          <a:p>
            <a:r>
              <a:rPr lang="cs-CZ" dirty="0" smtClean="0"/>
              <a:t>Jako </a:t>
            </a:r>
            <a:r>
              <a:rPr lang="cs-CZ" dirty="0"/>
              <a:t>léno udělovali Robertu </a:t>
            </a:r>
            <a:r>
              <a:rPr lang="cs-CZ" dirty="0" err="1"/>
              <a:t>Guiscardovi</a:t>
            </a:r>
            <a:r>
              <a:rPr lang="cs-CZ" dirty="0"/>
              <a:t> a jeho dědicům </a:t>
            </a:r>
            <a:r>
              <a:rPr lang="cs-CZ" dirty="0" smtClean="0"/>
              <a:t>vévodství </a:t>
            </a:r>
            <a:r>
              <a:rPr lang="cs-CZ" dirty="0"/>
              <a:t>Apulie, Kalábrie, a dokonce ještě předtím, než ji skutečně začal dobývat, i Sicílie, Richardu </a:t>
            </a:r>
            <a:r>
              <a:rPr lang="cs-CZ" dirty="0" err="1"/>
              <a:t>Drengotovi</a:t>
            </a:r>
            <a:r>
              <a:rPr lang="cs-CZ" dirty="0"/>
              <a:t> a jeho potomkům knížectví </a:t>
            </a:r>
            <a:r>
              <a:rPr lang="cs-CZ" dirty="0" err="1"/>
              <a:t>kapujské</a:t>
            </a:r>
            <a:r>
              <a:rPr lang="cs-CZ" dirty="0"/>
              <a:t>.</a:t>
            </a:r>
          </a:p>
        </p:txBody>
      </p:sp>
    </p:spTree>
    <p:extLst>
      <p:ext uri="{BB962C8B-B14F-4D97-AF65-F5344CB8AC3E}">
        <p14:creationId xmlns:p14="http://schemas.microsoft.com/office/powerpoint/2010/main" val="63137854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a:t>Herimannus</a:t>
            </a:r>
            <a:r>
              <a:rPr lang="cs-CZ" dirty="0"/>
              <a:t> </a:t>
            </a:r>
            <a:r>
              <a:rPr lang="cs-CZ" dirty="0" err="1" smtClean="0"/>
              <a:t>Augiensis</a:t>
            </a:r>
            <a:r>
              <a:rPr lang="cs-CZ" dirty="0" smtClean="0"/>
              <a:t>:  </a:t>
            </a:r>
            <a:r>
              <a:rPr lang="cs-CZ" dirty="0"/>
              <a:t>Normani </a:t>
            </a:r>
            <a:r>
              <a:rPr lang="cs-CZ" dirty="0" smtClean="0"/>
              <a:t> </a:t>
            </a:r>
            <a:r>
              <a:rPr lang="cs-CZ" dirty="0"/>
              <a:t>pozvolna proudili do Kalábrie, </a:t>
            </a:r>
            <a:r>
              <a:rPr lang="cs-CZ" dirty="0" err="1"/>
              <a:t>Samnia</a:t>
            </a:r>
            <a:r>
              <a:rPr lang="cs-CZ" dirty="0"/>
              <a:t> a </a:t>
            </a:r>
            <a:r>
              <a:rPr lang="cs-CZ" dirty="0" err="1"/>
              <a:t>Kampánie</a:t>
            </a:r>
            <a:r>
              <a:rPr lang="cs-CZ" dirty="0"/>
              <a:t> od galských břehů oceánu, </a:t>
            </a:r>
            <a:r>
              <a:rPr lang="cs-CZ" dirty="0" smtClean="0"/>
              <a:t> </a:t>
            </a:r>
            <a:r>
              <a:rPr lang="cs-CZ" dirty="0"/>
              <a:t>od dob císaře Jindřicha (II</a:t>
            </a:r>
            <a:r>
              <a:rPr lang="cs-CZ" dirty="0" smtClean="0"/>
              <a:t>.) </a:t>
            </a:r>
            <a:r>
              <a:rPr lang="cs-CZ" dirty="0"/>
              <a:t>A protože se zdáli být bojovnější než obyvatelé Itálie, byli nejprve vděčně přijati a pomáhali domácímu obyvatelstvu proti Byzantincům a </a:t>
            </a:r>
            <a:r>
              <a:rPr lang="cs-CZ" dirty="0" smtClean="0"/>
              <a:t>Saracénům. </a:t>
            </a:r>
            <a:r>
              <a:rPr lang="cs-CZ" dirty="0"/>
              <a:t>Později však kvůli úrodné italské půdě přicházelo mnoho dalších Normanů. Posíleni nabyli odvahy a začali domácí obyvatelstvo utiskovat válkou, usilovali o panství nad ním, oprávněným dědicům začali brát hrady, statky, dvory, domy, a pokud se jim zachtělo, i manželky. Loupili v kostelích a posléze všecky záležitosti božské i lidské začali uvádět ve zmatek a neuznávali už jinak než formálně ani autoritu papeže, ani císaře.</a:t>
            </a:r>
          </a:p>
        </p:txBody>
      </p:sp>
    </p:spTree>
    <p:extLst>
      <p:ext uri="{BB962C8B-B14F-4D97-AF65-F5344CB8AC3E}">
        <p14:creationId xmlns:p14="http://schemas.microsoft.com/office/powerpoint/2010/main" val="304756667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V r. 1053 </a:t>
            </a:r>
            <a:r>
              <a:rPr lang="cs-CZ" dirty="0" err="1" smtClean="0"/>
              <a:t>pzbrojený</a:t>
            </a:r>
            <a:r>
              <a:rPr lang="cs-CZ" dirty="0" smtClean="0"/>
              <a:t> konflikt s papežem o </a:t>
            </a:r>
            <a:r>
              <a:rPr lang="cs-CZ" dirty="0" err="1" smtClean="0"/>
              <a:t>Benevento</a:t>
            </a:r>
            <a:r>
              <a:rPr lang="cs-CZ" dirty="0" smtClean="0"/>
              <a:t>.</a:t>
            </a:r>
          </a:p>
          <a:p>
            <a:r>
              <a:rPr lang="cs-CZ" dirty="0"/>
              <a:t>Západní císařství a papežství stály v té době právě v počátcích dlouhodobého sporu „o investituru</a:t>
            </a:r>
            <a:r>
              <a:rPr lang="cs-CZ" dirty="0" smtClean="0"/>
              <a:t>“.</a:t>
            </a:r>
          </a:p>
          <a:p>
            <a:r>
              <a:rPr lang="cs-CZ" dirty="0"/>
              <a:t>Papežská moc se od doby Lva IX. (1049 –1054) upevňovala a Normani se po krátkém období nepřátelství </a:t>
            </a:r>
            <a:r>
              <a:rPr lang="cs-CZ" dirty="0" smtClean="0"/>
              <a:t>stali </a:t>
            </a:r>
            <a:r>
              <a:rPr lang="cs-CZ" dirty="0"/>
              <a:t>její důležitou oporou, a to od roku 1059, kdy vstoupili do služeb Mikuláše </a:t>
            </a:r>
            <a:r>
              <a:rPr lang="cs-CZ" dirty="0" smtClean="0"/>
              <a:t>II.</a:t>
            </a:r>
            <a:endParaRPr lang="cs-CZ" dirty="0"/>
          </a:p>
        </p:txBody>
      </p:sp>
    </p:spTree>
    <p:extLst>
      <p:ext uri="{BB962C8B-B14F-4D97-AF65-F5344CB8AC3E}">
        <p14:creationId xmlns:p14="http://schemas.microsoft.com/office/powerpoint/2010/main" val="265944025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Pomohlo to i k velkým úspěchům, kterých </a:t>
            </a:r>
            <a:r>
              <a:rPr lang="cs-CZ" dirty="0" smtClean="0"/>
              <a:t>dosáhl </a:t>
            </a:r>
            <a:r>
              <a:rPr lang="cs-CZ" dirty="0" err="1"/>
              <a:t>Tankredův</a:t>
            </a:r>
            <a:r>
              <a:rPr lang="cs-CZ" dirty="0"/>
              <a:t> syn Robert, řečený </a:t>
            </a:r>
            <a:r>
              <a:rPr lang="cs-CZ" dirty="0" err="1"/>
              <a:t>Guiscard</a:t>
            </a:r>
            <a:r>
              <a:rPr lang="cs-CZ" dirty="0"/>
              <a:t>. Přišel sem ve 2. polovině 40. let 11. století. Zprvu byl chudý, měl jenom drobné léno v Kalábrii u řeky </a:t>
            </a:r>
            <a:r>
              <a:rPr lang="cs-CZ" dirty="0" err="1"/>
              <a:t>Grati</a:t>
            </a:r>
            <a:r>
              <a:rPr lang="cs-CZ" dirty="0"/>
              <a:t>, které mu udělil </a:t>
            </a:r>
            <a:r>
              <a:rPr lang="cs-CZ" dirty="0" smtClean="0"/>
              <a:t>Drogo.</a:t>
            </a:r>
          </a:p>
          <a:p>
            <a:r>
              <a:rPr lang="cs-CZ" dirty="0" smtClean="0"/>
              <a:t>Kronika </a:t>
            </a:r>
            <a:r>
              <a:rPr lang="cs-CZ" dirty="0"/>
              <a:t>z kláštera Monte </a:t>
            </a:r>
            <a:r>
              <a:rPr lang="cs-CZ" dirty="0" err="1"/>
              <a:t>Cassino</a:t>
            </a:r>
            <a:r>
              <a:rPr lang="cs-CZ" dirty="0"/>
              <a:t> tvrdí, že v této době lstí zajal velmi bohatého pána sousední obce </a:t>
            </a:r>
            <a:r>
              <a:rPr lang="cs-CZ" dirty="0" err="1"/>
              <a:t>Bisignano</a:t>
            </a:r>
            <a:r>
              <a:rPr lang="cs-CZ" dirty="0"/>
              <a:t> a propustil jej za 20 000 denárů výkupného.</a:t>
            </a:r>
          </a:p>
        </p:txBody>
      </p:sp>
    </p:spTree>
    <p:extLst>
      <p:ext uri="{BB962C8B-B14F-4D97-AF65-F5344CB8AC3E}">
        <p14:creationId xmlns:p14="http://schemas.microsoft.com/office/powerpoint/2010/main" val="397035424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a:t>
            </a:r>
            <a:r>
              <a:rPr lang="cs-CZ" dirty="0" smtClean="0"/>
              <a:t>o </a:t>
            </a:r>
            <a:r>
              <a:rPr lang="cs-CZ" dirty="0"/>
              <a:t>smrti </a:t>
            </a:r>
            <a:r>
              <a:rPr lang="cs-CZ" dirty="0" smtClean="0"/>
              <a:t>bratra </a:t>
            </a:r>
            <a:r>
              <a:rPr lang="cs-CZ" dirty="0" err="1"/>
              <a:t>Humfreda</a:t>
            </a:r>
            <a:r>
              <a:rPr lang="cs-CZ" dirty="0"/>
              <a:t> roku </a:t>
            </a:r>
            <a:r>
              <a:rPr lang="cs-CZ" dirty="0" smtClean="0"/>
              <a:t>1057 </a:t>
            </a:r>
            <a:r>
              <a:rPr lang="cs-CZ" dirty="0"/>
              <a:t>se Robert stal novým vůdcem jihoitalských Normanů s centrem v </a:t>
            </a:r>
            <a:r>
              <a:rPr lang="cs-CZ" dirty="0" err="1"/>
              <a:t>Melfi</a:t>
            </a:r>
            <a:r>
              <a:rPr lang="cs-CZ" dirty="0"/>
              <a:t>. </a:t>
            </a:r>
            <a:endParaRPr lang="cs-CZ" dirty="0" smtClean="0"/>
          </a:p>
          <a:p>
            <a:r>
              <a:rPr lang="cs-CZ" dirty="0" smtClean="0"/>
              <a:t>Za </a:t>
            </a:r>
            <a:r>
              <a:rPr lang="cs-CZ" dirty="0"/>
              <a:t>dva roky nato zvolil na základě dohody, uzavřené v </a:t>
            </a:r>
            <a:r>
              <a:rPr lang="cs-CZ" dirty="0" err="1"/>
              <a:t>Melfi</a:t>
            </a:r>
            <a:r>
              <a:rPr lang="cs-CZ" dirty="0"/>
              <a:t>, spojenectví s </a:t>
            </a:r>
            <a:r>
              <a:rPr lang="cs-CZ" dirty="0" smtClean="0"/>
              <a:t>papeži.</a:t>
            </a:r>
          </a:p>
          <a:p>
            <a:r>
              <a:rPr lang="cs-CZ" dirty="0" smtClean="0"/>
              <a:t>Ann. </a:t>
            </a:r>
            <a:r>
              <a:rPr lang="cs-CZ" dirty="0" err="1" smtClean="0"/>
              <a:t>Marbacenses</a:t>
            </a:r>
            <a:r>
              <a:rPr lang="cs-CZ" dirty="0" smtClean="0"/>
              <a:t>: „Pocházel </a:t>
            </a:r>
            <a:r>
              <a:rPr lang="cs-CZ" dirty="0"/>
              <a:t>ze středních normanských vrstev, z těch vojáků, kterým se obecně říká </a:t>
            </a:r>
            <a:r>
              <a:rPr lang="cs-CZ" dirty="0" err="1"/>
              <a:t>va</a:t>
            </a:r>
            <a:r>
              <a:rPr lang="cs-CZ" dirty="0"/>
              <a:t> </a:t>
            </a:r>
            <a:r>
              <a:rPr lang="cs-CZ" dirty="0" err="1"/>
              <a:t>vasores</a:t>
            </a:r>
            <a:r>
              <a:rPr lang="cs-CZ" dirty="0"/>
              <a:t>…. 708 S bratrem Rogerem (byl to Roger I.) snášel po nějakou dobu nouzi a kvůli neúrodnosti odešel ze své rodné půdy.709 Po dlouhý čas bloudil po mnoha územích a hledal zemi příhodnější k obývání. Proto byl svým rodným jazykem nazván Wiskard,710 to znamená ten, kdo bloudí kolem dokola. Když tedy nemálo dní putoval po mnoha zemích, byl přijat v části Itálie, která se nazývá Apulie nebo Kalábrie</a:t>
            </a:r>
            <a:r>
              <a:rPr lang="cs-CZ" dirty="0" smtClean="0"/>
              <a:t>.“</a:t>
            </a:r>
            <a:endParaRPr lang="cs-CZ" dirty="0"/>
          </a:p>
        </p:txBody>
      </p:sp>
    </p:spTree>
    <p:extLst>
      <p:ext uri="{BB962C8B-B14F-4D97-AF65-F5344CB8AC3E}">
        <p14:creationId xmlns:p14="http://schemas.microsoft.com/office/powerpoint/2010/main" val="388942008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Nejprve od svých vojáků získal Robert </a:t>
            </a:r>
            <a:r>
              <a:rPr lang="cs-CZ" dirty="0" smtClean="0"/>
              <a:t>v r. 1059 aklamací </a:t>
            </a:r>
            <a:r>
              <a:rPr lang="cs-CZ" dirty="0"/>
              <a:t>titul vévody Apulie, poté mu v </a:t>
            </a:r>
            <a:r>
              <a:rPr lang="cs-CZ" dirty="0" err="1"/>
              <a:t>Melfi</a:t>
            </a:r>
            <a:r>
              <a:rPr lang="cs-CZ" dirty="0"/>
              <a:t> udělil titul vévody Apulie, Kalábrie a Sicílie </a:t>
            </a:r>
            <a:r>
              <a:rPr lang="cs-CZ" dirty="0" smtClean="0"/>
              <a:t>papež. Jako </a:t>
            </a:r>
            <a:r>
              <a:rPr lang="cs-CZ" dirty="0"/>
              <a:t>papežův leník byl tedy legitimním vládcem všech </a:t>
            </a:r>
            <a:r>
              <a:rPr lang="cs-CZ" dirty="0" err="1"/>
              <a:t>jihotalských</a:t>
            </a:r>
            <a:r>
              <a:rPr lang="cs-CZ" dirty="0"/>
              <a:t> Normanů i domácího obyvatelstva uvedených oblastí</a:t>
            </a:r>
            <a:r>
              <a:rPr lang="cs-CZ" dirty="0" smtClean="0"/>
              <a:t>.</a:t>
            </a:r>
          </a:p>
          <a:p>
            <a:r>
              <a:rPr lang="cs-CZ" dirty="0"/>
              <a:t> Vláda Normanů na jihu </a:t>
            </a:r>
            <a:r>
              <a:rPr lang="cs-CZ" dirty="0" smtClean="0"/>
              <a:t>Itálie </a:t>
            </a:r>
            <a:r>
              <a:rPr lang="cs-CZ" dirty="0"/>
              <a:t>byla rozhodnutím Mikuláše II. legitimizována podobně jako předtím západořímskými </a:t>
            </a:r>
            <a:r>
              <a:rPr lang="cs-CZ" dirty="0" smtClean="0"/>
              <a:t>císaři.</a:t>
            </a:r>
          </a:p>
          <a:p>
            <a:r>
              <a:rPr lang="cs-CZ" dirty="0" smtClean="0"/>
              <a:t>Robert dobývá mnohá </a:t>
            </a:r>
            <a:r>
              <a:rPr lang="cs-CZ" dirty="0"/>
              <a:t>i</a:t>
            </a:r>
            <a:r>
              <a:rPr lang="cs-CZ" dirty="0" smtClean="0"/>
              <a:t>talská území.</a:t>
            </a:r>
            <a:endParaRPr lang="cs-CZ" dirty="0"/>
          </a:p>
        </p:txBody>
      </p:sp>
    </p:spTree>
    <p:extLst>
      <p:ext uri="{BB962C8B-B14F-4D97-AF65-F5344CB8AC3E}">
        <p14:creationId xmlns:p14="http://schemas.microsoft.com/office/powerpoint/2010/main" val="3104311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Strabón</a:t>
            </a:r>
            <a:r>
              <a:rPr lang="cs-CZ" dirty="0"/>
              <a:t> o lidech z </a:t>
            </a:r>
            <a:r>
              <a:rPr lang="cs-CZ" dirty="0" err="1"/>
              <a:t>Thule</a:t>
            </a:r>
            <a:r>
              <a:rPr lang="cs-CZ" dirty="0"/>
              <a:t> píše, že se živí rostlinnou stravou (proso, obilí, konzumují také med). Porovnává klimatické podmínky, panující na ostrově </a:t>
            </a:r>
            <a:r>
              <a:rPr lang="cs-CZ" dirty="0" err="1"/>
              <a:t>Thule</a:t>
            </a:r>
            <a:r>
              <a:rPr lang="cs-CZ" dirty="0"/>
              <a:t>, s podmínkami v pohoří </a:t>
            </a:r>
            <a:r>
              <a:rPr lang="cs-CZ" dirty="0" smtClean="0"/>
              <a:t>Ural.</a:t>
            </a:r>
          </a:p>
          <a:p>
            <a:r>
              <a:rPr lang="cs-CZ" dirty="0" smtClean="0"/>
              <a:t> Taková </a:t>
            </a:r>
            <a:r>
              <a:rPr lang="cs-CZ" dirty="0"/>
              <a:t>komparace mohla ovlivnit zvláštní mínění </a:t>
            </a:r>
            <a:r>
              <a:rPr lang="cs-CZ" dirty="0" err="1"/>
              <a:t>Pomponia</a:t>
            </a:r>
            <a:r>
              <a:rPr lang="cs-CZ" dirty="0"/>
              <a:t> Mely (De </a:t>
            </a:r>
            <a:r>
              <a:rPr lang="cs-CZ" dirty="0" err="1"/>
              <a:t>situ</a:t>
            </a:r>
            <a:r>
              <a:rPr lang="cs-CZ" dirty="0"/>
              <a:t> orbis III 57), že </a:t>
            </a:r>
            <a:r>
              <a:rPr lang="cs-CZ" dirty="0" err="1"/>
              <a:t>Thule</a:t>
            </a:r>
            <a:r>
              <a:rPr lang="cs-CZ" dirty="0"/>
              <a:t> leží na severovýchodě.</a:t>
            </a:r>
          </a:p>
        </p:txBody>
      </p:sp>
    </p:spTree>
    <p:extLst>
      <p:ext uri="{BB962C8B-B14F-4D97-AF65-F5344CB8AC3E}">
        <p14:creationId xmlns:p14="http://schemas.microsoft.com/office/powerpoint/2010/main" val="366657036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a:t>
            </a:r>
            <a:r>
              <a:rPr lang="cs-CZ" dirty="0" smtClean="0"/>
              <a:t>r. 1080 </a:t>
            </a:r>
            <a:r>
              <a:rPr lang="cs-CZ" dirty="0"/>
              <a:t>římský král Jindřich IV. </a:t>
            </a:r>
            <a:r>
              <a:rPr lang="cs-CZ" dirty="0" smtClean="0"/>
              <a:t> Sesadil Řehoře </a:t>
            </a:r>
            <a:r>
              <a:rPr lang="cs-CZ" dirty="0"/>
              <a:t>VII. </a:t>
            </a:r>
            <a:endParaRPr lang="cs-CZ" dirty="0" smtClean="0"/>
          </a:p>
          <a:p>
            <a:r>
              <a:rPr lang="cs-CZ" dirty="0" smtClean="0"/>
              <a:t>Robert</a:t>
            </a:r>
            <a:r>
              <a:rPr lang="cs-CZ" dirty="0"/>
              <a:t>, který kvůli svému formálnímu lennímu </a:t>
            </a:r>
            <a:r>
              <a:rPr lang="cs-CZ" dirty="0" err="1" smtClean="0"/>
              <a:t>pánuopustil</a:t>
            </a:r>
            <a:r>
              <a:rPr lang="cs-CZ" dirty="0" smtClean="0"/>
              <a:t> </a:t>
            </a:r>
            <a:r>
              <a:rPr lang="cs-CZ" dirty="0"/>
              <a:t>Balkán, kde bojoval s byzantským císařem Alexiem </a:t>
            </a:r>
            <a:r>
              <a:rPr lang="cs-CZ" dirty="0" err="1"/>
              <a:t>Komnénem</a:t>
            </a:r>
            <a:r>
              <a:rPr lang="cs-CZ" dirty="0"/>
              <a:t>, se vydal na další vojenskou výpravu. Nejprve potlačil některé domácí vzpoury a s takto zajištěným zázemím vstoupil pak roku 1084 s vojskem do </a:t>
            </a:r>
            <a:r>
              <a:rPr lang="cs-CZ" dirty="0" smtClean="0"/>
              <a:t>Říma.</a:t>
            </a:r>
            <a:endParaRPr lang="cs-CZ" dirty="0"/>
          </a:p>
        </p:txBody>
      </p:sp>
    </p:spTree>
    <p:extLst>
      <p:ext uri="{BB962C8B-B14F-4D97-AF65-F5344CB8AC3E}">
        <p14:creationId xmlns:p14="http://schemas.microsoft.com/office/powerpoint/2010/main" val="78449325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Vztahy s Byzancí</a:t>
            </a:r>
            <a:endParaRPr lang="cs-CZ" dirty="0"/>
          </a:p>
        </p:txBody>
      </p:sp>
      <p:sp>
        <p:nvSpPr>
          <p:cNvPr id="3" name="Zástupný symbol pro obsah 2"/>
          <p:cNvSpPr>
            <a:spLocks noGrp="1"/>
          </p:cNvSpPr>
          <p:nvPr>
            <p:ph idx="1"/>
          </p:nvPr>
        </p:nvSpPr>
        <p:spPr/>
        <p:txBody>
          <a:bodyPr>
            <a:normAutofit fontScale="92500"/>
          </a:bodyPr>
          <a:lstStyle/>
          <a:p>
            <a:r>
              <a:rPr lang="cs-CZ" dirty="0"/>
              <a:t>V roce 1041 došlo dokonce k boji mezi dvojími Normany, byzantskou </a:t>
            </a:r>
            <a:r>
              <a:rPr lang="cs-CZ" dirty="0" err="1"/>
              <a:t>varjažskou</a:t>
            </a:r>
            <a:r>
              <a:rPr lang="cs-CZ" dirty="0"/>
              <a:t> gardou, vedenou Haraldem Krutým, a jihoitalskými Vikingy, stojícími na straně povstalého </a:t>
            </a:r>
            <a:r>
              <a:rPr lang="cs-CZ" dirty="0" err="1" smtClean="0"/>
              <a:t>Argyra</a:t>
            </a:r>
            <a:r>
              <a:rPr lang="cs-CZ" dirty="0" smtClean="0"/>
              <a:t>.</a:t>
            </a:r>
          </a:p>
          <a:p>
            <a:r>
              <a:rPr lang="cs-CZ" dirty="0" smtClean="0"/>
              <a:t>Robert </a:t>
            </a:r>
            <a:r>
              <a:rPr lang="cs-CZ" dirty="0" err="1"/>
              <a:t>Guiscard</a:t>
            </a:r>
            <a:r>
              <a:rPr lang="cs-CZ" dirty="0"/>
              <a:t> se nejprve pokusil navázat s konstantinopolskými císaři dobré</a:t>
            </a:r>
            <a:r>
              <a:rPr lang="cs-CZ" dirty="0" smtClean="0"/>
              <a:t>, vztahy, </a:t>
            </a:r>
            <a:r>
              <a:rPr lang="cs-CZ" dirty="0"/>
              <a:t>zasnoubil svou dceru </a:t>
            </a:r>
            <a:r>
              <a:rPr lang="cs-CZ" dirty="0" err="1"/>
              <a:t>Olympias</a:t>
            </a:r>
            <a:r>
              <a:rPr lang="cs-CZ" dirty="0"/>
              <a:t> v roce 1076 se synem vládnoucího byzantského císaře Michaela VII. (1071–1078) </a:t>
            </a:r>
            <a:r>
              <a:rPr lang="cs-CZ" dirty="0" err="1"/>
              <a:t>Kónstantinem</a:t>
            </a:r>
            <a:r>
              <a:rPr lang="cs-CZ" dirty="0"/>
              <a:t>, řečeným </a:t>
            </a:r>
            <a:r>
              <a:rPr lang="cs-CZ" dirty="0" err="1" smtClean="0"/>
              <a:t>Dúkas</a:t>
            </a:r>
            <a:r>
              <a:rPr lang="cs-CZ" dirty="0" smtClean="0"/>
              <a:t>.</a:t>
            </a:r>
            <a:endParaRPr lang="cs-CZ" dirty="0"/>
          </a:p>
        </p:txBody>
      </p:sp>
    </p:spTree>
    <p:extLst>
      <p:ext uri="{BB962C8B-B14F-4D97-AF65-F5344CB8AC3E}">
        <p14:creationId xmlns:p14="http://schemas.microsoft.com/office/powerpoint/2010/main" val="186420295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smtClean="0"/>
              <a:t>Konflikt s Alexiem </a:t>
            </a:r>
            <a:r>
              <a:rPr lang="cs-CZ" dirty="0" err="1" smtClean="0"/>
              <a:t>Komnénem</a:t>
            </a:r>
            <a:r>
              <a:rPr lang="cs-CZ" dirty="0" smtClean="0"/>
              <a:t>:</a:t>
            </a:r>
          </a:p>
          <a:p>
            <a:r>
              <a:rPr lang="cs-CZ" dirty="0" smtClean="0"/>
              <a:t>Námořní, poté, 18</a:t>
            </a:r>
            <a:r>
              <a:rPr lang="cs-CZ" dirty="0"/>
              <a:t>. října </a:t>
            </a:r>
            <a:r>
              <a:rPr lang="cs-CZ" dirty="0" smtClean="0"/>
              <a:t>1081, také </a:t>
            </a:r>
            <a:r>
              <a:rPr lang="cs-CZ" dirty="0"/>
              <a:t>pozemní </a:t>
            </a:r>
            <a:r>
              <a:rPr lang="cs-CZ" dirty="0" smtClean="0"/>
              <a:t>bitva. </a:t>
            </a:r>
            <a:r>
              <a:rPr lang="cs-CZ" dirty="0"/>
              <a:t>Alexios </a:t>
            </a:r>
            <a:r>
              <a:rPr lang="cs-CZ" dirty="0" smtClean="0"/>
              <a:t>v ní poražen. </a:t>
            </a:r>
            <a:r>
              <a:rPr lang="cs-CZ" dirty="0" err="1"/>
              <a:t>Dyrrhachium</a:t>
            </a:r>
            <a:r>
              <a:rPr lang="cs-CZ" dirty="0"/>
              <a:t>, nejdůležitější přístav byzantské </a:t>
            </a:r>
            <a:r>
              <a:rPr lang="cs-CZ" dirty="0" err="1"/>
              <a:t>Illyrie</a:t>
            </a:r>
            <a:r>
              <a:rPr lang="cs-CZ" dirty="0"/>
              <a:t>, Normané dobyli, prý také díky zradě některých Benátčanů, a Robert tu s částí vojska zanechal </a:t>
            </a:r>
            <a:r>
              <a:rPr lang="cs-CZ" dirty="0" err="1"/>
              <a:t>Bohemunda</a:t>
            </a:r>
            <a:r>
              <a:rPr lang="cs-CZ" dirty="0"/>
              <a:t>, který pronikl rovněž do řecké </a:t>
            </a:r>
            <a:r>
              <a:rPr lang="cs-CZ" dirty="0" err="1"/>
              <a:t>Thessálie</a:t>
            </a:r>
            <a:r>
              <a:rPr lang="cs-CZ" dirty="0"/>
              <a:t>, kde v roce 1083 oblehl </a:t>
            </a:r>
            <a:r>
              <a:rPr lang="cs-CZ" dirty="0" err="1"/>
              <a:t>oblehl</a:t>
            </a:r>
            <a:r>
              <a:rPr lang="cs-CZ" dirty="0"/>
              <a:t> </a:t>
            </a:r>
            <a:r>
              <a:rPr lang="cs-CZ" dirty="0" err="1"/>
              <a:t>Larissu</a:t>
            </a:r>
            <a:r>
              <a:rPr lang="cs-CZ" dirty="0"/>
              <a:t> (byl zde však </a:t>
            </a:r>
            <a:r>
              <a:rPr lang="cs-CZ" dirty="0" smtClean="0"/>
              <a:t>poražen), </a:t>
            </a:r>
            <a:r>
              <a:rPr lang="cs-CZ" dirty="0"/>
              <a:t>i do Makedonie, kde se Normani dostali až k Soluni. Při pronikání na Balkán pomáhali jejich akcím místní Slované</a:t>
            </a:r>
            <a:r>
              <a:rPr lang="cs-CZ" dirty="0" smtClean="0"/>
              <a:t>.</a:t>
            </a:r>
          </a:p>
          <a:p>
            <a:r>
              <a:rPr lang="cs-CZ" dirty="0"/>
              <a:t>Alexios se v roce 1083 rozhodl zničit možné příbuzenské spojení svého spoluvládce s Normany a zaslíbil mu svou prvorozenou dceru Annu </a:t>
            </a:r>
            <a:r>
              <a:rPr lang="cs-CZ" dirty="0" err="1"/>
              <a:t>Komnénu</a:t>
            </a:r>
            <a:r>
              <a:rPr lang="cs-CZ" dirty="0"/>
              <a:t>.</a:t>
            </a:r>
          </a:p>
        </p:txBody>
      </p:sp>
    </p:spTree>
    <p:extLst>
      <p:ext uri="{BB962C8B-B14F-4D97-AF65-F5344CB8AC3E}">
        <p14:creationId xmlns:p14="http://schemas.microsoft.com/office/powerpoint/2010/main" val="241472095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Ohlasy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Epitaf na </a:t>
            </a:r>
            <a:r>
              <a:rPr lang="cs-CZ" dirty="0" smtClean="0"/>
              <a:t>Robertově </a:t>
            </a:r>
            <a:r>
              <a:rPr lang="cs-CZ" dirty="0"/>
              <a:t>hrobě ve </a:t>
            </a:r>
            <a:r>
              <a:rPr lang="cs-CZ" dirty="0" err="1"/>
              <a:t>Venose</a:t>
            </a:r>
            <a:r>
              <a:rPr lang="cs-CZ" dirty="0"/>
              <a:t> jej </a:t>
            </a:r>
            <a:r>
              <a:rPr lang="cs-CZ" dirty="0" smtClean="0"/>
              <a:t>nazývá </a:t>
            </a:r>
            <a:r>
              <a:rPr lang="cs-CZ" dirty="0" err="1"/>
              <a:t>terror</a:t>
            </a:r>
            <a:r>
              <a:rPr lang="cs-CZ" dirty="0"/>
              <a:t> </a:t>
            </a:r>
            <a:r>
              <a:rPr lang="cs-CZ" dirty="0" err="1" smtClean="0"/>
              <a:t>mundi</a:t>
            </a:r>
            <a:r>
              <a:rPr lang="cs-CZ" dirty="0" smtClean="0"/>
              <a:t> </a:t>
            </a:r>
            <a:r>
              <a:rPr lang="cs-CZ" dirty="0"/>
              <a:t>a vyzvedává jeho vítězství nad západořímským i východořímským císařem</a:t>
            </a:r>
            <a:r>
              <a:rPr lang="cs-CZ" dirty="0" smtClean="0"/>
              <a:t>.</a:t>
            </a:r>
          </a:p>
          <a:p>
            <a:r>
              <a:rPr lang="cs-CZ" dirty="0"/>
              <a:t>V</a:t>
            </a:r>
            <a:r>
              <a:rPr lang="cs-CZ" dirty="0" smtClean="0"/>
              <a:t> </a:t>
            </a:r>
            <a:r>
              <a:rPr lang="cs-CZ" dirty="0"/>
              <a:t>Pantheonu </a:t>
            </a:r>
            <a:r>
              <a:rPr lang="cs-CZ" dirty="0" err="1"/>
              <a:t>Gotifreda</a:t>
            </a:r>
            <a:r>
              <a:rPr lang="cs-CZ" dirty="0"/>
              <a:t> z </a:t>
            </a:r>
            <a:r>
              <a:rPr lang="cs-CZ" dirty="0" err="1" smtClean="0"/>
              <a:t>Viterba</a:t>
            </a:r>
            <a:r>
              <a:rPr lang="cs-CZ" dirty="0" smtClean="0"/>
              <a:t>: </a:t>
            </a:r>
            <a:r>
              <a:rPr lang="cs-CZ" dirty="0"/>
              <a:t>Kromě jeho nejvýznamnějších úspěchů se tu uvádí také to, že byl </a:t>
            </a:r>
            <a:r>
              <a:rPr lang="cs-CZ" dirty="0" err="1"/>
              <a:t>dux</a:t>
            </a:r>
            <a:r>
              <a:rPr lang="cs-CZ" dirty="0"/>
              <a:t> in </a:t>
            </a:r>
            <a:r>
              <a:rPr lang="cs-CZ" dirty="0" err="1"/>
              <a:t>rebus</a:t>
            </a:r>
            <a:r>
              <a:rPr lang="cs-CZ" dirty="0"/>
              <a:t> </a:t>
            </a:r>
            <a:r>
              <a:rPr lang="cs-CZ" dirty="0" err="1"/>
              <a:t>pauper</a:t>
            </a:r>
            <a:r>
              <a:rPr lang="cs-CZ" dirty="0"/>
              <a:t>, </a:t>
            </a:r>
            <a:r>
              <a:rPr lang="cs-CZ" dirty="0" err="1"/>
              <a:t>dives</a:t>
            </a:r>
            <a:r>
              <a:rPr lang="cs-CZ" dirty="0"/>
              <a:t> </a:t>
            </a:r>
            <a:r>
              <a:rPr lang="cs-CZ" dirty="0" err="1"/>
              <a:t>probitate</a:t>
            </a:r>
            <a:r>
              <a:rPr lang="cs-CZ" dirty="0" smtClean="0"/>
              <a:t>.</a:t>
            </a:r>
          </a:p>
          <a:p>
            <a:r>
              <a:rPr lang="cs-CZ" dirty="0" err="1"/>
              <a:t>Ordericus</a:t>
            </a:r>
            <a:r>
              <a:rPr lang="cs-CZ" dirty="0"/>
              <a:t> </a:t>
            </a:r>
            <a:r>
              <a:rPr lang="cs-CZ" dirty="0" err="1"/>
              <a:t>Vitalis</a:t>
            </a:r>
            <a:r>
              <a:rPr lang="cs-CZ" dirty="0"/>
              <a:t> jej </a:t>
            </a:r>
            <a:r>
              <a:rPr lang="cs-CZ" dirty="0" smtClean="0"/>
              <a:t>nazval </a:t>
            </a:r>
            <a:r>
              <a:rPr lang="cs-CZ" dirty="0" err="1"/>
              <a:t>dux</a:t>
            </a:r>
            <a:r>
              <a:rPr lang="cs-CZ" dirty="0"/>
              <a:t> </a:t>
            </a:r>
            <a:r>
              <a:rPr lang="cs-CZ" dirty="0" err="1"/>
              <a:t>augustae</a:t>
            </a:r>
            <a:r>
              <a:rPr lang="cs-CZ" dirty="0"/>
              <a:t> </a:t>
            </a:r>
            <a:r>
              <a:rPr lang="cs-CZ" dirty="0" err="1" smtClean="0"/>
              <a:t>maiestatis</a:t>
            </a:r>
            <a:r>
              <a:rPr lang="cs-CZ" dirty="0" smtClean="0"/>
              <a:t> .</a:t>
            </a:r>
          </a:p>
          <a:p>
            <a:r>
              <a:rPr lang="cs-CZ" dirty="0"/>
              <a:t>Anna </a:t>
            </a:r>
            <a:r>
              <a:rPr lang="cs-CZ" dirty="0" err="1"/>
              <a:t>Komnéna</a:t>
            </a:r>
            <a:r>
              <a:rPr lang="cs-CZ" dirty="0"/>
              <a:t> upozornila na to, jak se stal velkým a slavným, třebaže pocházel z nízkého rodu. </a:t>
            </a:r>
            <a:endParaRPr lang="cs-CZ" dirty="0" smtClean="0"/>
          </a:p>
          <a:p>
            <a:r>
              <a:rPr lang="cs-CZ" dirty="0" smtClean="0"/>
              <a:t>Na </a:t>
            </a:r>
            <a:r>
              <a:rPr lang="cs-CZ" dirty="0"/>
              <a:t>nápisu, nacházejícím se v salernské katedrále, je Robert nazván </a:t>
            </a:r>
            <a:r>
              <a:rPr lang="cs-CZ" dirty="0" err="1"/>
              <a:t>Robertus</a:t>
            </a:r>
            <a:r>
              <a:rPr lang="cs-CZ" dirty="0"/>
              <a:t> </a:t>
            </a:r>
            <a:r>
              <a:rPr lang="cs-CZ" dirty="0" err="1"/>
              <a:t>dux</a:t>
            </a:r>
            <a:r>
              <a:rPr lang="cs-CZ" dirty="0"/>
              <a:t> Romani </a:t>
            </a:r>
            <a:r>
              <a:rPr lang="cs-CZ" dirty="0" err="1"/>
              <a:t>imperii</a:t>
            </a:r>
            <a:r>
              <a:rPr lang="cs-CZ" dirty="0"/>
              <a:t> </a:t>
            </a:r>
            <a:r>
              <a:rPr lang="cs-CZ" dirty="0" err="1"/>
              <a:t>maximus</a:t>
            </a:r>
            <a:r>
              <a:rPr lang="cs-CZ" dirty="0"/>
              <a:t> </a:t>
            </a:r>
            <a:r>
              <a:rPr lang="cs-CZ" dirty="0" err="1"/>
              <a:t>triumphator</a:t>
            </a:r>
            <a:r>
              <a:rPr lang="cs-CZ" dirty="0"/>
              <a:t>.</a:t>
            </a:r>
          </a:p>
        </p:txBody>
      </p:sp>
    </p:spTree>
    <p:extLst>
      <p:ext uri="{BB962C8B-B14F-4D97-AF65-F5344CB8AC3E}">
        <p14:creationId xmlns:p14="http://schemas.microsoft.com/office/powerpoint/2010/main" val="134932455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Sicílie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Na Sicílii, která předtím patřila pod panství muslimské dynastie </a:t>
            </a:r>
            <a:r>
              <a:rPr lang="cs-CZ" dirty="0" err="1"/>
              <a:t>Aghlabovců</a:t>
            </a:r>
            <a:r>
              <a:rPr lang="cs-CZ" dirty="0"/>
              <a:t>, </a:t>
            </a:r>
            <a:r>
              <a:rPr lang="cs-CZ" dirty="0" smtClean="0"/>
              <a:t>se </a:t>
            </a:r>
            <a:r>
              <a:rPr lang="cs-CZ" dirty="0"/>
              <a:t>Normané poprvé vylodili roku 1061. V té době byla už zdejší muslimská moc v </a:t>
            </a:r>
            <a:r>
              <a:rPr lang="cs-CZ" dirty="0" smtClean="0"/>
              <a:t>rozkladu</a:t>
            </a:r>
            <a:r>
              <a:rPr lang="cs-CZ" dirty="0"/>
              <a:t>.</a:t>
            </a:r>
            <a:r>
              <a:rPr lang="cs-CZ" dirty="0" smtClean="0"/>
              <a:t> </a:t>
            </a:r>
          </a:p>
          <a:p>
            <a:r>
              <a:rPr lang="cs-CZ" dirty="0" smtClean="0"/>
              <a:t>Byzanc </a:t>
            </a:r>
            <a:r>
              <a:rPr lang="cs-CZ" dirty="0"/>
              <a:t>tu měla poslední základny v 9. století, a poté získala nové opěrné body v letech 1038 –1040, kvůli neprozřetelnému zacházení se schopným vojevůdcem Maniakem je však neudržela</a:t>
            </a:r>
            <a:r>
              <a:rPr lang="cs-CZ" dirty="0" smtClean="0"/>
              <a:t>.</a:t>
            </a:r>
          </a:p>
          <a:p>
            <a:r>
              <a:rPr lang="cs-CZ" dirty="0" err="1"/>
              <a:t>A</a:t>
            </a:r>
            <a:r>
              <a:rPr lang="cs-CZ" dirty="0" err="1" smtClean="0"/>
              <a:t>mír</a:t>
            </a:r>
            <a:r>
              <a:rPr lang="cs-CZ" dirty="0" smtClean="0"/>
              <a:t> al-</a:t>
            </a:r>
            <a:r>
              <a:rPr lang="cs-CZ" dirty="0" err="1" smtClean="0"/>
              <a:t>bahr</a:t>
            </a:r>
            <a:r>
              <a:rPr lang="cs-CZ" dirty="0" smtClean="0"/>
              <a:t> </a:t>
            </a:r>
            <a:r>
              <a:rPr lang="cs-CZ" dirty="0"/>
              <a:t>z </a:t>
            </a:r>
            <a:r>
              <a:rPr lang="cs-CZ" dirty="0" err="1"/>
              <a:t>Panorma</a:t>
            </a:r>
            <a:r>
              <a:rPr lang="cs-CZ" dirty="0"/>
              <a:t>  </a:t>
            </a:r>
            <a:r>
              <a:rPr lang="cs-CZ" dirty="0" smtClean="0"/>
              <a:t>požádal o pomoc. </a:t>
            </a:r>
          </a:p>
          <a:p>
            <a:r>
              <a:rPr lang="cs-CZ" dirty="0" smtClean="0"/>
              <a:t>O </a:t>
            </a:r>
            <a:r>
              <a:rPr lang="cs-CZ" dirty="0"/>
              <a:t>dobytí Sicílie se kromě Roberta </a:t>
            </a:r>
            <a:r>
              <a:rPr lang="cs-CZ" dirty="0" err="1"/>
              <a:t>Guiscarda</a:t>
            </a:r>
            <a:r>
              <a:rPr lang="cs-CZ" dirty="0"/>
              <a:t> vysokou měrou zasloužil také jeho bratr Roger I., kterého Robert ustanovil sicilským hrabětem.</a:t>
            </a:r>
          </a:p>
        </p:txBody>
      </p:sp>
    </p:spTree>
    <p:extLst>
      <p:ext uri="{BB962C8B-B14F-4D97-AF65-F5344CB8AC3E}">
        <p14:creationId xmlns:p14="http://schemas.microsoft.com/office/powerpoint/2010/main" val="140407285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Roku 1088 dobyli </a:t>
            </a:r>
            <a:r>
              <a:rPr lang="cs-CZ" dirty="0" err="1" smtClean="0"/>
              <a:t>Syrakús</a:t>
            </a:r>
            <a:r>
              <a:rPr lang="cs-CZ" dirty="0" smtClean="0"/>
              <a:t> a </a:t>
            </a:r>
            <a:r>
              <a:rPr lang="cs-CZ" dirty="0"/>
              <a:t>celá Sicílie se ocitla v jejich rukou roku 1091. </a:t>
            </a:r>
            <a:endParaRPr lang="cs-CZ" dirty="0" smtClean="0"/>
          </a:p>
          <a:p>
            <a:r>
              <a:rPr lang="cs-CZ" dirty="0" smtClean="0"/>
              <a:t>Roger II. získává 1127 vévodství celé jižní Itálie.</a:t>
            </a:r>
          </a:p>
          <a:p>
            <a:r>
              <a:rPr lang="cs-CZ" dirty="0" smtClean="0"/>
              <a:t>1030 královský titul</a:t>
            </a:r>
          </a:p>
          <a:p>
            <a:r>
              <a:rPr lang="cs-CZ" dirty="0" smtClean="0"/>
              <a:t>Někteří </a:t>
            </a:r>
            <a:r>
              <a:rPr lang="cs-CZ" dirty="0"/>
              <a:t>muslimové před normanskou nadvládou uprchli, jiní </a:t>
            </a:r>
            <a:r>
              <a:rPr lang="cs-CZ" dirty="0" smtClean="0"/>
              <a:t>pracovali pro nové </a:t>
            </a:r>
            <a:r>
              <a:rPr lang="cs-CZ" dirty="0"/>
              <a:t>pány. </a:t>
            </a:r>
            <a:endParaRPr lang="cs-CZ" dirty="0" smtClean="0"/>
          </a:p>
        </p:txBody>
      </p:sp>
    </p:spTree>
    <p:extLst>
      <p:ext uri="{BB962C8B-B14F-4D97-AF65-F5344CB8AC3E}">
        <p14:creationId xmlns:p14="http://schemas.microsoft.com/office/powerpoint/2010/main" val="210677613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Na objednávku krále Rogera II. vzniklo například významné geografické dílo arabského učence al-</a:t>
            </a:r>
            <a:r>
              <a:rPr lang="cs-CZ" dirty="0" err="1"/>
              <a:t>Idrísího</a:t>
            </a:r>
            <a:r>
              <a:rPr lang="cs-CZ" dirty="0"/>
              <a:t>, které obsahovalo mapy celého tehdy známého světa. Také v rámci své politiky Roger II. využíval služeb muslimů, stejně tak jako například Francouzů nebo Maďarů.</a:t>
            </a:r>
          </a:p>
          <a:p>
            <a:r>
              <a:rPr lang="cs-CZ" dirty="0" err="1"/>
              <a:t>Regnum</a:t>
            </a:r>
            <a:r>
              <a:rPr lang="cs-CZ" dirty="0"/>
              <a:t> </a:t>
            </a:r>
            <a:r>
              <a:rPr lang="cs-CZ" dirty="0" err="1"/>
              <a:t>Siciliae</a:t>
            </a:r>
            <a:r>
              <a:rPr lang="cs-CZ" dirty="0"/>
              <a:t> zůstalo v rukou Normanů zhruba do konce 12. století.</a:t>
            </a:r>
          </a:p>
          <a:p>
            <a:endParaRPr lang="cs-CZ" dirty="0"/>
          </a:p>
        </p:txBody>
      </p:sp>
    </p:spTree>
    <p:extLst>
      <p:ext uri="{BB962C8B-B14F-4D97-AF65-F5344CB8AC3E}">
        <p14:creationId xmlns:p14="http://schemas.microsoft.com/office/powerpoint/2010/main" val="349421456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Normani na Rusi</a:t>
            </a:r>
            <a:endParaRPr lang="cs-CZ" dirty="0"/>
          </a:p>
        </p:txBody>
      </p:sp>
      <p:sp>
        <p:nvSpPr>
          <p:cNvPr id="3" name="Zástupný symbol pro obsah 2"/>
          <p:cNvSpPr>
            <a:spLocks noGrp="1"/>
          </p:cNvSpPr>
          <p:nvPr>
            <p:ph idx="1"/>
          </p:nvPr>
        </p:nvSpPr>
        <p:spPr/>
        <p:txBody>
          <a:bodyPr>
            <a:normAutofit/>
          </a:bodyPr>
          <a:lstStyle/>
          <a:p>
            <a:r>
              <a:rPr lang="cs-CZ" dirty="0"/>
              <a:t>Zdejší Vikingové jsou známi zejména pod jménem „</a:t>
            </a:r>
            <a:r>
              <a:rPr lang="cs-CZ" dirty="0" err="1"/>
              <a:t>Varjagové</a:t>
            </a:r>
            <a:r>
              <a:rPr lang="cs-CZ" dirty="0" smtClean="0"/>
              <a:t>“ (Nestor). </a:t>
            </a:r>
          </a:p>
          <a:p>
            <a:r>
              <a:rPr lang="cs-CZ" dirty="0" smtClean="0"/>
              <a:t>V </a:t>
            </a:r>
            <a:r>
              <a:rPr lang="cs-CZ" dirty="0"/>
              <a:t>byzantských </a:t>
            </a:r>
            <a:r>
              <a:rPr lang="cs-CZ" dirty="0" smtClean="0"/>
              <a:t>pramenech je </a:t>
            </a:r>
            <a:r>
              <a:rPr lang="cs-CZ" dirty="0"/>
              <a:t>tento termín doložen k roku 1034. Předtím se pro ně v Byzanci užívalo jména „</a:t>
            </a:r>
            <a:r>
              <a:rPr lang="cs-CZ" dirty="0" err="1"/>
              <a:t>Rhós</a:t>
            </a:r>
            <a:r>
              <a:rPr lang="cs-CZ" dirty="0" smtClean="0"/>
              <a:t>.“</a:t>
            </a:r>
            <a:endParaRPr lang="cs-CZ" dirty="0"/>
          </a:p>
          <a:p>
            <a:r>
              <a:rPr lang="cs-CZ" dirty="0" smtClean="0"/>
              <a:t>Tzv</a:t>
            </a:r>
            <a:r>
              <a:rPr lang="cs-CZ" dirty="0"/>
              <a:t>. </a:t>
            </a:r>
            <a:r>
              <a:rPr lang="cs-CZ" dirty="0" err="1"/>
              <a:t>Varjagové</a:t>
            </a:r>
            <a:r>
              <a:rPr lang="cs-CZ" dirty="0"/>
              <a:t> byli nejenom Normani z raných ruských dějin, ale i bojovníci, najímaní jako členové gard konstantinopolských císařů</a:t>
            </a:r>
            <a:r>
              <a:rPr lang="cs-CZ" dirty="0" smtClean="0"/>
              <a:t>.</a:t>
            </a:r>
            <a:endParaRPr lang="cs-CZ" dirty="0"/>
          </a:p>
        </p:txBody>
      </p:sp>
    </p:spTree>
    <p:extLst>
      <p:ext uri="{BB962C8B-B14F-4D97-AF65-F5344CB8AC3E}">
        <p14:creationId xmlns:p14="http://schemas.microsoft.com/office/powerpoint/2010/main" val="389900317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313" y="1600200"/>
            <a:ext cx="3477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65635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a:t>
            </a:r>
            <a:r>
              <a:rPr lang="cs-CZ" dirty="0" smtClean="0"/>
              <a:t>ropojení </a:t>
            </a:r>
            <a:r>
              <a:rPr lang="cs-CZ" dirty="0"/>
              <a:t>normanského světa se světem budoucí </a:t>
            </a:r>
            <a:r>
              <a:rPr lang="cs-CZ" dirty="0" smtClean="0"/>
              <a:t>Rusi i </a:t>
            </a:r>
            <a:r>
              <a:rPr lang="cs-CZ" dirty="0"/>
              <a:t>Byzance, obchodními cestami. Důležitou roli tu měla řeka Dněpr. </a:t>
            </a:r>
            <a:endParaRPr lang="cs-CZ" dirty="0" smtClean="0"/>
          </a:p>
          <a:p>
            <a:r>
              <a:rPr lang="cs-CZ" dirty="0"/>
              <a:t>Normanské kupce v Černomoří evidoval už kolem roku 838 </a:t>
            </a:r>
            <a:r>
              <a:rPr lang="cs-CZ" dirty="0" err="1"/>
              <a:t>abbásovský</a:t>
            </a:r>
            <a:r>
              <a:rPr lang="cs-CZ" dirty="0"/>
              <a:t> představený státní pošty </a:t>
            </a:r>
            <a:r>
              <a:rPr lang="cs-CZ" dirty="0" smtClean="0"/>
              <a:t>Ibn </a:t>
            </a:r>
            <a:r>
              <a:rPr lang="cs-CZ" dirty="0" err="1"/>
              <a:t>Khurradahbek</a:t>
            </a:r>
            <a:r>
              <a:rPr lang="cs-CZ" dirty="0"/>
              <a:t>. </a:t>
            </a:r>
            <a:endParaRPr lang="cs-CZ" dirty="0" smtClean="0"/>
          </a:p>
          <a:p>
            <a:r>
              <a:rPr lang="cs-CZ" dirty="0"/>
              <a:t>Přiváželi sem kožešiny a zbraně </a:t>
            </a:r>
            <a:r>
              <a:rPr lang="cs-CZ" dirty="0" smtClean="0"/>
              <a:t>Tyto </a:t>
            </a:r>
            <a:r>
              <a:rPr lang="cs-CZ" dirty="0"/>
              <a:t>obchodníky označuje termínem </a:t>
            </a:r>
            <a:r>
              <a:rPr lang="cs-CZ" dirty="0" err="1"/>
              <a:t>Rús</a:t>
            </a:r>
            <a:r>
              <a:rPr lang="cs-CZ" dirty="0"/>
              <a:t>. Jejich vládce, </a:t>
            </a:r>
            <a:r>
              <a:rPr lang="cs-CZ" dirty="0" err="1" smtClean="0"/>
              <a:t>kagan</a:t>
            </a:r>
            <a:r>
              <a:rPr lang="cs-CZ" dirty="0"/>
              <a:t>, sídlil tehdy na lokalitě </a:t>
            </a:r>
            <a:r>
              <a:rPr lang="cs-CZ" dirty="0" err="1"/>
              <a:t>Rjurikovo</a:t>
            </a:r>
            <a:r>
              <a:rPr lang="cs-CZ" dirty="0"/>
              <a:t> </a:t>
            </a:r>
            <a:r>
              <a:rPr lang="cs-CZ" dirty="0" err="1" smtClean="0"/>
              <a:t>gorodišče</a:t>
            </a:r>
            <a:r>
              <a:rPr lang="cs-CZ" dirty="0" smtClean="0"/>
              <a:t> (starý</a:t>
            </a:r>
            <a:r>
              <a:rPr lang="cs-CZ" dirty="0"/>
              <a:t>, původní </a:t>
            </a:r>
            <a:r>
              <a:rPr lang="cs-CZ" dirty="0" smtClean="0"/>
              <a:t>Novgorod).</a:t>
            </a:r>
            <a:endParaRPr lang="cs-CZ" dirty="0"/>
          </a:p>
          <a:p>
            <a:endParaRPr lang="cs-CZ" dirty="0"/>
          </a:p>
        </p:txBody>
      </p:sp>
    </p:spTree>
    <p:extLst>
      <p:ext uri="{BB962C8B-B14F-4D97-AF65-F5344CB8AC3E}">
        <p14:creationId xmlns:p14="http://schemas.microsoft.com/office/powerpoint/2010/main" val="655683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Básník Vergilius užívá jména tohoto ostrova jako symbolu Oceánu, nesmírné Octavianovy moci a jeho božství. </a:t>
            </a:r>
          </a:p>
          <a:p>
            <a:endParaRPr lang="cs-CZ" dirty="0"/>
          </a:p>
        </p:txBody>
      </p:sp>
    </p:spTree>
    <p:extLst>
      <p:ext uri="{BB962C8B-B14F-4D97-AF65-F5344CB8AC3E}">
        <p14:creationId xmlns:p14="http://schemas.microsoft.com/office/powerpoint/2010/main" val="742980172"/>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Posléze zaznamenávají už velký rozvoj společných normansko-slovanských center, jako byl např. </a:t>
            </a:r>
            <a:r>
              <a:rPr lang="cs-CZ" dirty="0" err="1"/>
              <a:t>Kijev</a:t>
            </a:r>
            <a:r>
              <a:rPr lang="cs-CZ" dirty="0"/>
              <a:t> – </a:t>
            </a:r>
            <a:r>
              <a:rPr lang="cs-CZ" dirty="0" err="1"/>
              <a:t>Kujába</a:t>
            </a:r>
            <a:r>
              <a:rPr lang="cs-CZ" dirty="0"/>
              <a:t> arabských pramenů. </a:t>
            </a:r>
            <a:endParaRPr lang="cs-CZ" dirty="0" smtClean="0"/>
          </a:p>
          <a:p>
            <a:r>
              <a:rPr lang="cs-CZ" dirty="0" smtClean="0"/>
              <a:t>Podle </a:t>
            </a:r>
            <a:r>
              <a:rPr lang="cs-CZ" dirty="0" err="1"/>
              <a:t>Hudúda</a:t>
            </a:r>
            <a:r>
              <a:rPr lang="cs-CZ" dirty="0"/>
              <a:t> al-</a:t>
            </a:r>
            <a:r>
              <a:rPr lang="cs-CZ" dirty="0" err="1"/>
              <a:t>Alama</a:t>
            </a:r>
            <a:r>
              <a:rPr lang="cs-CZ" dirty="0"/>
              <a:t> (dílo vzniklo kolem roku 982) zde sídlil „</a:t>
            </a:r>
            <a:r>
              <a:rPr lang="cs-CZ" dirty="0" err="1"/>
              <a:t>Rús</a:t>
            </a:r>
            <a:r>
              <a:rPr lang="cs-CZ" dirty="0"/>
              <a:t> </a:t>
            </a:r>
            <a:r>
              <a:rPr lang="cs-CZ" dirty="0" err="1"/>
              <a:t>hákan</a:t>
            </a:r>
            <a:r>
              <a:rPr lang="cs-CZ" dirty="0"/>
              <a:t>“ – tedy chán Normanů-Rusů, a vyráběly se zde vzácné kožešiny i hodnotné meče.</a:t>
            </a:r>
          </a:p>
        </p:txBody>
      </p:sp>
    </p:spTree>
    <p:extLst>
      <p:ext uri="{BB962C8B-B14F-4D97-AF65-F5344CB8AC3E}">
        <p14:creationId xmlns:p14="http://schemas.microsoft.com/office/powerpoint/2010/main" val="338195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Podle Nestora </a:t>
            </a:r>
            <a:r>
              <a:rPr lang="cs-CZ" dirty="0"/>
              <a:t>název Rus </a:t>
            </a:r>
            <a:r>
              <a:rPr lang="cs-CZ" dirty="0" smtClean="0"/>
              <a:t>existuje </a:t>
            </a:r>
            <a:r>
              <a:rPr lang="cs-CZ" dirty="0"/>
              <a:t>od roku </a:t>
            </a:r>
            <a:r>
              <a:rPr lang="cs-CZ" dirty="0" smtClean="0"/>
              <a:t>852.</a:t>
            </a:r>
          </a:p>
          <a:p>
            <a:r>
              <a:rPr lang="cs-CZ" dirty="0" smtClean="0"/>
              <a:t>Roku </a:t>
            </a:r>
            <a:r>
              <a:rPr lang="cs-CZ" dirty="0"/>
              <a:t>859 tu již Normané v široké oblasti uplatňovali svou převahu. Uložili daň Čudům, </a:t>
            </a:r>
            <a:r>
              <a:rPr lang="cs-CZ" dirty="0" smtClean="0"/>
              <a:t>Slovanům, </a:t>
            </a:r>
            <a:r>
              <a:rPr lang="cs-CZ" dirty="0" err="1"/>
              <a:t>Merjanům</a:t>
            </a:r>
            <a:r>
              <a:rPr lang="cs-CZ" dirty="0"/>
              <a:t>, </a:t>
            </a:r>
            <a:r>
              <a:rPr lang="cs-CZ" dirty="0" err="1"/>
              <a:t>Vesům</a:t>
            </a:r>
            <a:r>
              <a:rPr lang="cs-CZ" dirty="0"/>
              <a:t> a </a:t>
            </a:r>
            <a:r>
              <a:rPr lang="cs-CZ" dirty="0" err="1" smtClean="0"/>
              <a:t>Krivičům</a:t>
            </a:r>
            <a:r>
              <a:rPr lang="cs-CZ" dirty="0" smtClean="0"/>
              <a:t>.</a:t>
            </a:r>
          </a:p>
          <a:p>
            <a:r>
              <a:rPr lang="cs-CZ" dirty="0"/>
              <a:t>Roku 860 podle konstantinopolského patriarchy </a:t>
            </a:r>
            <a:r>
              <a:rPr lang="cs-CZ" dirty="0" err="1"/>
              <a:t>Fótia</a:t>
            </a:r>
            <a:r>
              <a:rPr lang="cs-CZ" dirty="0"/>
              <a:t> velké loďstvo Vikingů připlulo ke Konstantinopoli a poplenilo její okolí. Zda to byli </a:t>
            </a:r>
            <a:r>
              <a:rPr lang="cs-CZ" dirty="0" err="1"/>
              <a:t>Varjagové</a:t>
            </a:r>
            <a:r>
              <a:rPr lang="cs-CZ" dirty="0"/>
              <a:t>, nebo Vikingové z Pobaltí, nelze v tomto prameni přesněji </a:t>
            </a:r>
            <a:r>
              <a:rPr lang="cs-CZ" dirty="0" smtClean="0"/>
              <a:t>zjistit.</a:t>
            </a:r>
          </a:p>
          <a:p>
            <a:r>
              <a:rPr lang="cs-CZ" dirty="0" smtClean="0"/>
              <a:t>Nestor </a:t>
            </a:r>
            <a:r>
              <a:rPr lang="cs-CZ" dirty="0"/>
              <a:t>výpravu připisuje normanským </a:t>
            </a:r>
            <a:r>
              <a:rPr lang="cs-CZ" dirty="0" err="1"/>
              <a:t>Varjagům</a:t>
            </a:r>
            <a:r>
              <a:rPr lang="cs-CZ" dirty="0"/>
              <a:t> </a:t>
            </a:r>
            <a:r>
              <a:rPr lang="cs-CZ" dirty="0" err="1"/>
              <a:t>Askoldovi</a:t>
            </a:r>
            <a:r>
              <a:rPr lang="cs-CZ" dirty="0"/>
              <a:t> a </a:t>
            </a:r>
            <a:r>
              <a:rPr lang="cs-CZ" dirty="0" err="1"/>
              <a:t>Dirovi</a:t>
            </a:r>
            <a:r>
              <a:rPr lang="cs-CZ" dirty="0"/>
              <a:t>. </a:t>
            </a:r>
          </a:p>
        </p:txBody>
      </p:sp>
    </p:spTree>
    <p:extLst>
      <p:ext uri="{BB962C8B-B14F-4D97-AF65-F5344CB8AC3E}">
        <p14:creationId xmlns:p14="http://schemas.microsoft.com/office/powerpoint/2010/main" val="84084019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Na počátku 60. let se podle kronikáře Nestora Slované proti </a:t>
            </a:r>
            <a:r>
              <a:rPr lang="cs-CZ" dirty="0" err="1"/>
              <a:t>Varjagům</a:t>
            </a:r>
            <a:r>
              <a:rPr lang="cs-CZ" dirty="0"/>
              <a:t> </a:t>
            </a:r>
            <a:r>
              <a:rPr lang="cs-CZ" dirty="0" smtClean="0"/>
              <a:t>vzbouřili</a:t>
            </a:r>
          </a:p>
          <a:p>
            <a:r>
              <a:rPr lang="cs-CZ" dirty="0" smtClean="0"/>
              <a:t>Následovalo období mezikmenových bojů</a:t>
            </a:r>
            <a:endParaRPr lang="cs-CZ" dirty="0"/>
          </a:p>
          <a:p>
            <a:r>
              <a:rPr lang="cs-CZ" dirty="0" smtClean="0"/>
              <a:t>Na </a:t>
            </a:r>
            <a:r>
              <a:rPr lang="cs-CZ" dirty="0"/>
              <a:t>jejich žádost se k nim prý i se svými rody vydali bratři </a:t>
            </a:r>
            <a:r>
              <a:rPr lang="cs-CZ" dirty="0" err="1"/>
              <a:t>Rurik</a:t>
            </a:r>
            <a:r>
              <a:rPr lang="cs-CZ" dirty="0"/>
              <a:t>, který se usadil v Novgorodu, </a:t>
            </a:r>
            <a:r>
              <a:rPr lang="cs-CZ" dirty="0" err="1"/>
              <a:t>Sineus</a:t>
            </a:r>
            <a:r>
              <a:rPr lang="cs-CZ" dirty="0"/>
              <a:t>, jenž se usídlil v </a:t>
            </a:r>
            <a:r>
              <a:rPr lang="cs-CZ" dirty="0" err="1"/>
              <a:t>Běloozeru</a:t>
            </a:r>
            <a:r>
              <a:rPr lang="cs-CZ" dirty="0"/>
              <a:t>, a </a:t>
            </a:r>
            <a:r>
              <a:rPr lang="cs-CZ" dirty="0" err="1"/>
              <a:t>Truvor</a:t>
            </a:r>
            <a:r>
              <a:rPr lang="cs-CZ" dirty="0"/>
              <a:t>, který si zvolil za sídlo </a:t>
            </a:r>
            <a:r>
              <a:rPr lang="cs-CZ" dirty="0" err="1"/>
              <a:t>Izborště</a:t>
            </a:r>
            <a:r>
              <a:rPr lang="cs-CZ" dirty="0"/>
              <a:t>. Po smrti svých bratrů pak vládl </a:t>
            </a:r>
            <a:r>
              <a:rPr lang="cs-CZ" dirty="0" err="1"/>
              <a:t>Rurik</a:t>
            </a:r>
            <a:r>
              <a:rPr lang="cs-CZ" dirty="0"/>
              <a:t> sám</a:t>
            </a:r>
            <a:r>
              <a:rPr lang="cs-CZ" dirty="0" smtClean="0"/>
              <a:t>.</a:t>
            </a:r>
          </a:p>
          <a:p>
            <a:r>
              <a:rPr lang="cs-CZ" dirty="0"/>
              <a:t>A</a:t>
            </a:r>
            <a:r>
              <a:rPr lang="cs-CZ" dirty="0" smtClean="0"/>
              <a:t>nalogie </a:t>
            </a:r>
            <a:r>
              <a:rPr lang="cs-CZ" dirty="0"/>
              <a:t>k vývoji postavení Normanů v jižní Itálii</a:t>
            </a:r>
          </a:p>
        </p:txBody>
      </p:sp>
    </p:spTree>
    <p:extLst>
      <p:ext uri="{BB962C8B-B14F-4D97-AF65-F5344CB8AC3E}">
        <p14:creationId xmlns:p14="http://schemas.microsoft.com/office/powerpoint/2010/main" val="294259711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 </a:t>
            </a:r>
            <a:r>
              <a:rPr lang="cs-CZ" dirty="0" err="1"/>
              <a:t>Kijevě</a:t>
            </a:r>
            <a:r>
              <a:rPr lang="cs-CZ" dirty="0"/>
              <a:t> na Dněpru sídlili normanští velmoži </a:t>
            </a:r>
            <a:r>
              <a:rPr lang="cs-CZ" dirty="0" err="1"/>
              <a:t>Askold</a:t>
            </a:r>
            <a:r>
              <a:rPr lang="cs-CZ" dirty="0"/>
              <a:t> a </a:t>
            </a:r>
            <a:r>
              <a:rPr lang="cs-CZ" dirty="0" err="1" smtClean="0"/>
              <a:t>Dir</a:t>
            </a:r>
            <a:r>
              <a:rPr lang="cs-CZ" dirty="0" smtClean="0"/>
              <a:t>, další </a:t>
            </a:r>
            <a:r>
              <a:rPr lang="cs-CZ" dirty="0"/>
              <a:t>Normani se usadili v </a:t>
            </a:r>
            <a:r>
              <a:rPr lang="cs-CZ" dirty="0" err="1"/>
              <a:t>Černigově</a:t>
            </a:r>
            <a:r>
              <a:rPr lang="cs-CZ" dirty="0" smtClean="0"/>
              <a:t>.</a:t>
            </a:r>
          </a:p>
          <a:p>
            <a:r>
              <a:rPr lang="cs-CZ" dirty="0"/>
              <a:t>Po smrti </a:t>
            </a:r>
            <a:r>
              <a:rPr lang="cs-CZ" dirty="0" err="1" smtClean="0"/>
              <a:t>Rurika</a:t>
            </a:r>
            <a:r>
              <a:rPr lang="cs-CZ" dirty="0" smtClean="0"/>
              <a:t> </a:t>
            </a:r>
            <a:r>
              <a:rPr lang="cs-CZ" dirty="0"/>
              <a:t>nastoupil podle Nestora v Novgorodě Oleg, kterému dal </a:t>
            </a:r>
            <a:r>
              <a:rPr lang="cs-CZ" dirty="0" err="1"/>
              <a:t>Rurik</a:t>
            </a:r>
            <a:r>
              <a:rPr lang="cs-CZ" dirty="0"/>
              <a:t> do ochrany svého syna Igora. </a:t>
            </a:r>
            <a:endParaRPr lang="cs-CZ" dirty="0" smtClean="0"/>
          </a:p>
          <a:p>
            <a:r>
              <a:rPr lang="cs-CZ" dirty="0" smtClean="0"/>
              <a:t>Oleg </a:t>
            </a:r>
            <a:r>
              <a:rPr lang="cs-CZ" dirty="0"/>
              <a:t>vylákal prý </a:t>
            </a:r>
            <a:r>
              <a:rPr lang="cs-CZ" dirty="0" err="1"/>
              <a:t>Askolda</a:t>
            </a:r>
            <a:r>
              <a:rPr lang="cs-CZ" dirty="0"/>
              <a:t> a </a:t>
            </a:r>
            <a:r>
              <a:rPr lang="cs-CZ" dirty="0" err="1"/>
              <a:t>Dira</a:t>
            </a:r>
            <a:r>
              <a:rPr lang="cs-CZ" dirty="0"/>
              <a:t> z </a:t>
            </a:r>
            <a:r>
              <a:rPr lang="cs-CZ" dirty="0" err="1"/>
              <a:t>Kijeva</a:t>
            </a:r>
            <a:r>
              <a:rPr lang="cs-CZ" dirty="0"/>
              <a:t>, usmrtil je a začal tu panovat sám. Tak se území Novgorodu propojilo s </a:t>
            </a:r>
            <a:r>
              <a:rPr lang="cs-CZ" dirty="0" smtClean="0"/>
              <a:t>kijevským.</a:t>
            </a:r>
            <a:endParaRPr lang="cs-CZ" dirty="0"/>
          </a:p>
        </p:txBody>
      </p:sp>
    </p:spTree>
    <p:extLst>
      <p:ext uri="{BB962C8B-B14F-4D97-AF65-F5344CB8AC3E}">
        <p14:creationId xmlns:p14="http://schemas.microsoft.com/office/powerpoint/2010/main" val="126968983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 roku 867 se váže zajímavá zpráva o tom, že </a:t>
            </a:r>
            <a:r>
              <a:rPr lang="cs-CZ" dirty="0" err="1"/>
              <a:t>Rhós</a:t>
            </a:r>
            <a:r>
              <a:rPr lang="cs-CZ" dirty="0"/>
              <a:t> přijali biskupa a pastýře, čímž se chlubil konstantinopolský patriarcha </a:t>
            </a:r>
            <a:r>
              <a:rPr lang="cs-CZ" dirty="0" err="1"/>
              <a:t>Fótios</a:t>
            </a:r>
            <a:r>
              <a:rPr lang="cs-CZ" dirty="0"/>
              <a:t>. Výsledek misie neznáme, jde však o důležitou informaci o tom, že se Konstantinopol hned od počátku zajímala o christianizaci Normanů na Rusi. </a:t>
            </a:r>
          </a:p>
        </p:txBody>
      </p:sp>
    </p:spTree>
    <p:extLst>
      <p:ext uri="{BB962C8B-B14F-4D97-AF65-F5344CB8AC3E}">
        <p14:creationId xmlns:p14="http://schemas.microsoft.com/office/powerpoint/2010/main" val="300039370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Císař Konstantin </a:t>
            </a:r>
            <a:r>
              <a:rPr lang="cs-CZ" dirty="0" err="1"/>
              <a:t>Porfyrogennétos</a:t>
            </a:r>
            <a:r>
              <a:rPr lang="cs-CZ" dirty="0"/>
              <a:t> popisuje Normany na Rusi jako elitu, zabývající se vybíráním dávek a obchodem. Zimu podle něj tráví u svých slovanských poplatníků, kteří je živí, a jakmile Dněpr rozmrzne, </a:t>
            </a:r>
            <a:r>
              <a:rPr lang="cs-CZ" dirty="0" smtClean="0"/>
              <a:t>plují </a:t>
            </a:r>
            <a:r>
              <a:rPr lang="cs-CZ" dirty="0"/>
              <a:t>k dněperským peřejím, kde na ně číhají </a:t>
            </a:r>
            <a:r>
              <a:rPr lang="cs-CZ" dirty="0" err="1"/>
              <a:t>Pečeněhové</a:t>
            </a:r>
            <a:r>
              <a:rPr lang="cs-CZ" dirty="0"/>
              <a:t>, aby se zmocnili jejich zboží, a sledují je až k deltě řeky. </a:t>
            </a:r>
            <a:endParaRPr lang="cs-CZ" dirty="0" smtClean="0"/>
          </a:p>
          <a:p>
            <a:r>
              <a:rPr lang="cs-CZ" dirty="0" smtClean="0"/>
              <a:t>Proto </a:t>
            </a:r>
            <a:r>
              <a:rPr lang="cs-CZ" dirty="0"/>
              <a:t>konvoje obchodních lodí musely plout pod vojenskou ochranou.</a:t>
            </a:r>
          </a:p>
        </p:txBody>
      </p:sp>
    </p:spTree>
    <p:extLst>
      <p:ext uri="{BB962C8B-B14F-4D97-AF65-F5344CB8AC3E}">
        <p14:creationId xmlns:p14="http://schemas.microsoft.com/office/powerpoint/2010/main" val="335963246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Tažení do Byzance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Nestor spojené síly Normanů, Slovanů a dalších etnik nazývá „Velká </a:t>
            </a:r>
            <a:r>
              <a:rPr lang="cs-CZ" dirty="0" err="1" smtClean="0"/>
              <a:t>Skythie</a:t>
            </a:r>
            <a:r>
              <a:rPr lang="cs-CZ" dirty="0" smtClean="0"/>
              <a:t>“. Oleg </a:t>
            </a:r>
            <a:r>
              <a:rPr lang="cs-CZ" dirty="0"/>
              <a:t>se s vojskem „Velké </a:t>
            </a:r>
            <a:r>
              <a:rPr lang="cs-CZ" dirty="0" err="1"/>
              <a:t>Skythie</a:t>
            </a:r>
            <a:r>
              <a:rPr lang="cs-CZ" dirty="0"/>
              <a:t>“, ve kterém se nacházeli kromě Normanů také Slované a Čudové, počátkem 10. století vypravil proti byzantské říši. Měl prý dva tisíce </a:t>
            </a:r>
            <a:r>
              <a:rPr lang="cs-CZ" dirty="0" smtClean="0"/>
              <a:t>lodí.</a:t>
            </a:r>
          </a:p>
          <a:p>
            <a:r>
              <a:rPr lang="cs-CZ" dirty="0" smtClean="0"/>
              <a:t>Zmínka </a:t>
            </a:r>
            <a:r>
              <a:rPr lang="cs-CZ" dirty="0"/>
              <a:t>o Slovanech ve </a:t>
            </a:r>
            <a:r>
              <a:rPr lang="cs-CZ" dirty="0" smtClean="0"/>
              <a:t>vojsku -- jeden </a:t>
            </a:r>
            <a:r>
              <a:rPr lang="cs-CZ" dirty="0"/>
              <a:t>z prvních dokladů o splývání Slovanů a Normanů v jednu společnost. </a:t>
            </a:r>
            <a:endParaRPr lang="cs-CZ" dirty="0" smtClean="0"/>
          </a:p>
          <a:p>
            <a:r>
              <a:rPr lang="cs-CZ" dirty="0" smtClean="0"/>
              <a:t>Olegovi </a:t>
            </a:r>
            <a:r>
              <a:rPr lang="cs-CZ" dirty="0"/>
              <a:t>bojovníci plenili kolem Konstantinopole, pálili chrámy, zabíjeli zajatce. Lodi dokonce opatřili koly a táhli je k městu. </a:t>
            </a:r>
            <a:endParaRPr lang="cs-CZ" dirty="0" smtClean="0"/>
          </a:p>
          <a:p>
            <a:r>
              <a:rPr lang="cs-CZ" dirty="0" smtClean="0"/>
              <a:t>Byzantinci </a:t>
            </a:r>
            <a:r>
              <a:rPr lang="cs-CZ" dirty="0"/>
              <a:t>se Olega pokusili </a:t>
            </a:r>
            <a:r>
              <a:rPr lang="cs-CZ" dirty="0" smtClean="0"/>
              <a:t>otrávit.</a:t>
            </a:r>
            <a:endParaRPr lang="cs-CZ" dirty="0"/>
          </a:p>
        </p:txBody>
      </p:sp>
    </p:spTree>
    <p:extLst>
      <p:ext uri="{BB962C8B-B14F-4D97-AF65-F5344CB8AC3E}">
        <p14:creationId xmlns:p14="http://schemas.microsoft.com/office/powerpoint/2010/main" val="202295655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smtClean="0"/>
              <a:t>Mírová smlouva uzavřena </a:t>
            </a:r>
            <a:r>
              <a:rPr lang="cs-CZ" dirty="0"/>
              <a:t>roku 911 nebo snad již roku 907. </a:t>
            </a:r>
            <a:endParaRPr lang="cs-CZ" dirty="0" smtClean="0"/>
          </a:p>
          <a:p>
            <a:r>
              <a:rPr lang="cs-CZ" dirty="0" smtClean="0"/>
              <a:t>Normani </a:t>
            </a:r>
            <a:r>
              <a:rPr lang="cs-CZ" dirty="0"/>
              <a:t>v ní Byzantincům nařídili dodávat po 12 solidech na oddíl vojska, který čítal 40 mužů, a to prý pro posádky všech 2000 lodí, a daně měli Byzantinci zaplatit i různým ruským městům, v nichž sídlili Olegovi místodržící. </a:t>
            </a:r>
            <a:endParaRPr lang="cs-CZ" dirty="0" smtClean="0"/>
          </a:p>
          <a:p>
            <a:r>
              <a:rPr lang="cs-CZ" dirty="0" smtClean="0"/>
              <a:t> </a:t>
            </a:r>
            <a:r>
              <a:rPr lang="cs-CZ" dirty="0"/>
              <a:t>Ruští poslové měli dostávat poselné, kupci dávky, které obnášely chléb, víno, maso, ryby a ovoce, a také lázeň, pokud o ni požádali, to vše na dobu šesti měsíců. Na cestu domů měli od císaře </a:t>
            </a:r>
            <a:r>
              <a:rPr lang="cs-CZ" dirty="0" smtClean="0"/>
              <a:t>obdržet </a:t>
            </a:r>
            <a:r>
              <a:rPr lang="cs-CZ" dirty="0"/>
              <a:t>potraviny a vybavení pro své lodi. Normani získali také výhodu bezcelního obchodu. </a:t>
            </a:r>
            <a:endParaRPr lang="cs-CZ" dirty="0" smtClean="0"/>
          </a:p>
          <a:p>
            <a:r>
              <a:rPr lang="cs-CZ" dirty="0" smtClean="0"/>
              <a:t>Ale: </a:t>
            </a:r>
            <a:r>
              <a:rPr lang="cs-CZ" dirty="0"/>
              <a:t>do Konstantinopole nesmí najednou vstoupit více než 50 „</a:t>
            </a:r>
            <a:r>
              <a:rPr lang="cs-CZ" dirty="0" err="1"/>
              <a:t>Rhós</a:t>
            </a:r>
            <a:r>
              <a:rPr lang="cs-CZ" dirty="0"/>
              <a:t>“.</a:t>
            </a:r>
          </a:p>
        </p:txBody>
      </p:sp>
    </p:spTree>
    <p:extLst>
      <p:ext uri="{BB962C8B-B14F-4D97-AF65-F5344CB8AC3E}">
        <p14:creationId xmlns:p14="http://schemas.microsoft.com/office/powerpoint/2010/main" val="127165810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Přísahy: </a:t>
            </a:r>
          </a:p>
          <a:p>
            <a:r>
              <a:rPr lang="cs-CZ" dirty="0"/>
              <a:t>Rusové přísahali pomocí svých zbraní a zaklínali se prý Perunem a </a:t>
            </a:r>
            <a:r>
              <a:rPr lang="cs-CZ" dirty="0" err="1"/>
              <a:t>Volosem</a:t>
            </a:r>
            <a:r>
              <a:rPr lang="cs-CZ" dirty="0" smtClean="0"/>
              <a:t>.</a:t>
            </a:r>
          </a:p>
          <a:p>
            <a:r>
              <a:rPr lang="cs-CZ" dirty="0"/>
              <a:t>další rituál je germánský: V bráně na znamení vítězství pověsili Igorovi muži svůj štít </a:t>
            </a:r>
            <a:r>
              <a:rPr lang="cs-CZ" dirty="0" smtClean="0"/>
              <a:t>.</a:t>
            </a:r>
            <a:endParaRPr lang="cs-CZ" dirty="0"/>
          </a:p>
        </p:txBody>
      </p:sp>
    </p:spTree>
    <p:extLst>
      <p:ext uri="{BB962C8B-B14F-4D97-AF65-F5344CB8AC3E}">
        <p14:creationId xmlns:p14="http://schemas.microsoft.com/office/powerpoint/2010/main" val="286097170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Pohled na zákony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Mezi </a:t>
            </a:r>
            <a:r>
              <a:rPr lang="cs-CZ" dirty="0"/>
              <a:t>Rusy a Byzancí měla podle </a:t>
            </a:r>
            <a:r>
              <a:rPr lang="cs-CZ" dirty="0" smtClean="0"/>
              <a:t>panovat </a:t>
            </a:r>
            <a:r>
              <a:rPr lang="cs-CZ" dirty="0"/>
              <a:t>vzájemná </a:t>
            </a:r>
            <a:r>
              <a:rPr lang="cs-CZ" dirty="0" smtClean="0"/>
              <a:t>láska.</a:t>
            </a:r>
          </a:p>
          <a:p>
            <a:r>
              <a:rPr lang="cs-CZ" dirty="0" smtClean="0"/>
              <a:t>Pokud </a:t>
            </a:r>
            <a:r>
              <a:rPr lang="cs-CZ" dirty="0"/>
              <a:t>zabil Rus křesťana nebo křesťan Rusa, měl pachatel zemřít tam, kde čin spáchal </a:t>
            </a:r>
            <a:r>
              <a:rPr lang="cs-CZ" dirty="0" smtClean="0"/>
              <a:t>. </a:t>
            </a:r>
            <a:r>
              <a:rPr lang="cs-CZ" dirty="0"/>
              <a:t>Zabití chyceného vraha náleželo </a:t>
            </a:r>
            <a:r>
              <a:rPr lang="cs-CZ" dirty="0" smtClean="0"/>
              <a:t>příbuzným. Pokud </a:t>
            </a:r>
            <a:r>
              <a:rPr lang="cs-CZ" dirty="0"/>
              <a:t>vrah utekl, měl si vzít příbuzný zabitého veškerý majetek, jenž pachateli patřil. Kdo vraha chytil, dostal odměnu. Pokud by pachatel uprchl a neměl žádné jmění, měl být usmrcen, až se </a:t>
            </a:r>
            <a:r>
              <a:rPr lang="cs-CZ" dirty="0" smtClean="0"/>
              <a:t>vrátí.</a:t>
            </a:r>
          </a:p>
          <a:p>
            <a:r>
              <a:rPr lang="cs-CZ" dirty="0"/>
              <a:t>V případě ublížení na těle (bití) měla být zaplacena kompozice pět liber stříbra podle ruského zvyku.</a:t>
            </a:r>
          </a:p>
        </p:txBody>
      </p:sp>
    </p:spTree>
    <p:extLst>
      <p:ext uri="{BB962C8B-B14F-4D97-AF65-F5344CB8AC3E}">
        <p14:creationId xmlns:p14="http://schemas.microsoft.com/office/powerpoint/2010/main" val="15051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Solinus</a:t>
            </a:r>
            <a:r>
              <a:rPr lang="cs-CZ" dirty="0" smtClean="0"/>
              <a:t>: </a:t>
            </a:r>
            <a:r>
              <a:rPr lang="cs-CZ" dirty="0" err="1" smtClean="0"/>
              <a:t>Collectanea</a:t>
            </a:r>
            <a:r>
              <a:rPr lang="cs-CZ" dirty="0" smtClean="0"/>
              <a:t> </a:t>
            </a:r>
            <a:r>
              <a:rPr lang="cs-CZ" dirty="0" err="1"/>
              <a:t>rerum</a:t>
            </a:r>
            <a:r>
              <a:rPr lang="cs-CZ" dirty="0"/>
              <a:t> </a:t>
            </a:r>
            <a:r>
              <a:rPr lang="cs-CZ" dirty="0" err="1" smtClean="0"/>
              <a:t>memorabilium</a:t>
            </a:r>
            <a:r>
              <a:rPr lang="cs-CZ" dirty="0" smtClean="0"/>
              <a:t>:</a:t>
            </a:r>
          </a:p>
          <a:p>
            <a:r>
              <a:rPr lang="cs-CZ" dirty="0" smtClean="0"/>
              <a:t> </a:t>
            </a:r>
            <a:r>
              <a:rPr lang="cs-CZ" dirty="0"/>
              <a:t>Největší ostrov Germánie se podle něj nazývá „</a:t>
            </a:r>
            <a:r>
              <a:rPr lang="cs-CZ" dirty="0" err="1"/>
              <a:t>Gangavia</a:t>
            </a:r>
            <a:r>
              <a:rPr lang="cs-CZ" dirty="0"/>
              <a:t>“. </a:t>
            </a:r>
            <a:endParaRPr lang="cs-CZ" dirty="0" smtClean="0"/>
          </a:p>
          <a:p>
            <a:r>
              <a:rPr lang="cs-CZ" dirty="0" smtClean="0"/>
              <a:t>Z </a:t>
            </a:r>
            <a:r>
              <a:rPr lang="cs-CZ" dirty="0"/>
              <a:t>krajin na severozápadě (kromě Británie) blíže popisuje Irsko a </a:t>
            </a:r>
            <a:r>
              <a:rPr lang="cs-CZ" dirty="0" err="1"/>
              <a:t>Thule</a:t>
            </a:r>
            <a:r>
              <a:rPr lang="cs-CZ" dirty="0"/>
              <a:t>. O moři mezi Irskem a Británií píše, že je po většinu roku pro plavbu nepříznivé a měří 110 mil. Kolem Británie je mnoho ostrovů a </a:t>
            </a:r>
            <a:r>
              <a:rPr lang="cs-CZ" dirty="0" err="1"/>
              <a:t>Thule</a:t>
            </a:r>
            <a:r>
              <a:rPr lang="cs-CZ" dirty="0"/>
              <a:t> je nejzazší z nich</a:t>
            </a:r>
            <a:r>
              <a:rPr lang="cs-CZ" dirty="0" smtClean="0"/>
              <a:t>. </a:t>
            </a:r>
            <a:r>
              <a:rPr lang="cs-CZ" dirty="0"/>
              <a:t>Za tímto ostrovem je moře „líné“ a zamrzá.</a:t>
            </a:r>
          </a:p>
        </p:txBody>
      </p:sp>
    </p:spTree>
    <p:extLst>
      <p:ext uri="{BB962C8B-B14F-4D97-AF65-F5344CB8AC3E}">
        <p14:creationId xmlns:p14="http://schemas.microsoft.com/office/powerpoint/2010/main" val="3110761425"/>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Zloděj, který se nevzdal, zabit</a:t>
            </a:r>
          </a:p>
          <a:p>
            <a:r>
              <a:rPr lang="cs-CZ" dirty="0"/>
              <a:t>Když se </a:t>
            </a:r>
            <a:r>
              <a:rPr lang="cs-CZ" dirty="0" smtClean="0"/>
              <a:t>vzdal</a:t>
            </a:r>
            <a:r>
              <a:rPr lang="cs-CZ" dirty="0"/>
              <a:t>, hradil trojnásobek ceny ukradené věci. Trojnásobná náhrada byla předepsána i za předměty uloupené. </a:t>
            </a:r>
            <a:endParaRPr lang="cs-CZ" dirty="0" smtClean="0"/>
          </a:p>
          <a:p>
            <a:r>
              <a:rPr lang="cs-CZ" dirty="0" smtClean="0"/>
              <a:t>Na </a:t>
            </a:r>
            <a:r>
              <a:rPr lang="cs-CZ" dirty="0"/>
              <a:t>předpisech je velmi zajímavé to, že tu pravděpodobně došlo k uzavření jakéhosi konsensu mezi římskoprávními a germánskými právními obyčeji.</a:t>
            </a:r>
          </a:p>
        </p:txBody>
      </p:sp>
    </p:spTree>
    <p:extLst>
      <p:ext uri="{BB962C8B-B14F-4D97-AF65-F5344CB8AC3E}">
        <p14:creationId xmlns:p14="http://schemas.microsoft.com/office/powerpoint/2010/main" val="254147996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a:t>
            </a:r>
            <a:r>
              <a:rPr lang="cs-CZ" dirty="0" err="1"/>
              <a:t>Varjagové</a:t>
            </a:r>
            <a:r>
              <a:rPr lang="cs-CZ" dirty="0"/>
              <a:t> mohli podle </a:t>
            </a:r>
            <a:r>
              <a:rPr lang="cs-CZ" dirty="0" smtClean="0"/>
              <a:t>mírové dohody </a:t>
            </a:r>
            <a:r>
              <a:rPr lang="cs-CZ" dirty="0"/>
              <a:t>dobrovolně sloužit v byzantském vojsku. Stále byl tedy u nich nepochybně přebytek „volných“ družin. </a:t>
            </a:r>
            <a:endParaRPr lang="cs-CZ" dirty="0" smtClean="0"/>
          </a:p>
          <a:p>
            <a:r>
              <a:rPr lang="cs-CZ" dirty="0" smtClean="0"/>
              <a:t>S </a:t>
            </a:r>
            <a:r>
              <a:rPr lang="cs-CZ" dirty="0"/>
              <a:t>jejich vojenskou službou na území říše souvisela i ustanovení o závětích Normanů, padlých v byzantských službách.</a:t>
            </a:r>
          </a:p>
        </p:txBody>
      </p:sp>
    </p:spTree>
    <p:extLst>
      <p:ext uri="{BB962C8B-B14F-4D97-AF65-F5344CB8AC3E}">
        <p14:creationId xmlns:p14="http://schemas.microsoft.com/office/powerpoint/2010/main" val="224946151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a:t>
            </a:r>
            <a:r>
              <a:rPr lang="cs-CZ" dirty="0" smtClean="0"/>
              <a:t>gorovy výpravy</a:t>
            </a:r>
            <a:endParaRPr lang="cs-CZ" dirty="0"/>
          </a:p>
        </p:txBody>
      </p:sp>
      <p:sp>
        <p:nvSpPr>
          <p:cNvPr id="3" name="Zástupný symbol pro obsah 2"/>
          <p:cNvSpPr>
            <a:spLocks noGrp="1"/>
          </p:cNvSpPr>
          <p:nvPr>
            <p:ph idx="1"/>
          </p:nvPr>
        </p:nvSpPr>
        <p:spPr/>
        <p:txBody>
          <a:bodyPr>
            <a:normAutofit lnSpcReduction="10000"/>
          </a:bodyPr>
          <a:lstStyle/>
          <a:p>
            <a:r>
              <a:rPr lang="cs-CZ" dirty="0"/>
              <a:t>V roce 915 se na Rusi objevili nomádští </a:t>
            </a:r>
            <a:r>
              <a:rPr lang="cs-CZ" dirty="0" err="1" smtClean="0"/>
              <a:t>Pečeněhové</a:t>
            </a:r>
            <a:r>
              <a:rPr lang="cs-CZ" dirty="0" smtClean="0"/>
              <a:t>, nimiž </a:t>
            </a:r>
            <a:r>
              <a:rPr lang="cs-CZ" dirty="0"/>
              <a:t>se </a:t>
            </a:r>
            <a:r>
              <a:rPr lang="cs-CZ" dirty="0" smtClean="0"/>
              <a:t>však </a:t>
            </a:r>
            <a:r>
              <a:rPr lang="cs-CZ" dirty="0"/>
              <a:t>podařilo uzavřít mír. </a:t>
            </a:r>
            <a:endParaRPr lang="cs-CZ" dirty="0" smtClean="0"/>
          </a:p>
          <a:p>
            <a:r>
              <a:rPr lang="cs-CZ" dirty="0" smtClean="0"/>
              <a:t>V </a:t>
            </a:r>
            <a:r>
              <a:rPr lang="cs-CZ" dirty="0"/>
              <a:t>roce 941 se </a:t>
            </a:r>
            <a:r>
              <a:rPr lang="cs-CZ" dirty="0" smtClean="0"/>
              <a:t>Igor </a:t>
            </a:r>
            <a:r>
              <a:rPr lang="cs-CZ" dirty="0"/>
              <a:t>vypravil do byzantské říše. Plenil okolo Bosporu, a zvláště se zaměřoval na církevní majetky. Pustošil i okolí </a:t>
            </a:r>
            <a:r>
              <a:rPr lang="cs-CZ" dirty="0" err="1" smtClean="0"/>
              <a:t>Níkomédie</a:t>
            </a:r>
            <a:r>
              <a:rPr lang="cs-CZ" dirty="0"/>
              <a:t>.</a:t>
            </a:r>
            <a:r>
              <a:rPr lang="cs-CZ" dirty="0" smtClean="0"/>
              <a:t> </a:t>
            </a:r>
            <a:r>
              <a:rPr lang="cs-CZ" dirty="0"/>
              <a:t>Výprava ovšem skončila velkou porážkou „Rusů“, především díky vy užití řeckého ohně proti jejich lodím.</a:t>
            </a:r>
          </a:p>
        </p:txBody>
      </p:sp>
    </p:spTree>
    <p:extLst>
      <p:ext uri="{BB962C8B-B14F-4D97-AF65-F5344CB8AC3E}">
        <p14:creationId xmlns:p14="http://schemas.microsoft.com/office/powerpoint/2010/main" val="70525349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12563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V</a:t>
            </a:r>
            <a:r>
              <a:rPr lang="cs-CZ" dirty="0" smtClean="0"/>
              <a:t> </a:t>
            </a:r>
            <a:r>
              <a:rPr lang="cs-CZ" dirty="0"/>
              <a:t>roce 944 s vojskem, v němž byli Slované, Normani, a dokonce i </a:t>
            </a:r>
            <a:r>
              <a:rPr lang="cs-CZ" dirty="0" err="1"/>
              <a:t>Pečeněhové</a:t>
            </a:r>
            <a:r>
              <a:rPr lang="cs-CZ" dirty="0"/>
              <a:t>, </a:t>
            </a:r>
            <a:r>
              <a:rPr lang="cs-CZ" dirty="0" smtClean="0"/>
              <a:t>Oleg znova </a:t>
            </a:r>
            <a:r>
              <a:rPr lang="cs-CZ" dirty="0"/>
              <a:t>vytáhl na Byzanc. </a:t>
            </a:r>
            <a:endParaRPr lang="cs-CZ" dirty="0" smtClean="0"/>
          </a:p>
          <a:p>
            <a:r>
              <a:rPr lang="cs-CZ" dirty="0"/>
              <a:t>N</a:t>
            </a:r>
            <a:r>
              <a:rPr lang="cs-CZ" dirty="0" smtClean="0"/>
              <a:t>ovou </a:t>
            </a:r>
            <a:r>
              <a:rPr lang="cs-CZ" dirty="0"/>
              <a:t>mírovou smlouvu (roku 944 nebo 945</a:t>
            </a:r>
            <a:r>
              <a:rPr lang="cs-CZ" dirty="0" smtClean="0"/>
              <a:t>). Byla </a:t>
            </a:r>
            <a:r>
              <a:rPr lang="cs-CZ" dirty="0"/>
              <a:t>uzavřena na dobu „dokud svítí slunce a stojí svět“. </a:t>
            </a:r>
            <a:endParaRPr lang="cs-CZ" dirty="0" smtClean="0"/>
          </a:p>
          <a:p>
            <a:r>
              <a:rPr lang="cs-CZ" dirty="0" smtClean="0"/>
              <a:t>Mezi </a:t>
            </a:r>
            <a:r>
              <a:rPr lang="cs-CZ" dirty="0" err="1"/>
              <a:t>Varjagy</a:t>
            </a:r>
            <a:r>
              <a:rPr lang="cs-CZ" dirty="0"/>
              <a:t>, kteří tuto smlouvu uzavřeli, byli už zřejmě i křesťané. </a:t>
            </a:r>
            <a:endParaRPr lang="cs-CZ" dirty="0" smtClean="0"/>
          </a:p>
          <a:p>
            <a:r>
              <a:rPr lang="cs-CZ" dirty="0" smtClean="0"/>
              <a:t>Podmínky </a:t>
            </a:r>
            <a:r>
              <a:rPr lang="cs-CZ" dirty="0"/>
              <a:t>pro posly a hosty (kupce) zůstaly stejné, jako byly v předchozí smlouvě. O vrazích a uštědřených ranách rovněž platilo totéž. Obchod byl částečně omezen, aby Normani byzantské zboží příliš nevykupovali. Látek mohl Norman nakoupit jen za 50 </a:t>
            </a:r>
            <a:r>
              <a:rPr lang="cs-CZ" dirty="0" smtClean="0"/>
              <a:t>solidů.</a:t>
            </a:r>
            <a:endParaRPr lang="cs-CZ" dirty="0"/>
          </a:p>
        </p:txBody>
      </p:sp>
    </p:spTree>
    <p:extLst>
      <p:ext uri="{BB962C8B-B14F-4D97-AF65-F5344CB8AC3E}">
        <p14:creationId xmlns:p14="http://schemas.microsoft.com/office/powerpoint/2010/main" val="331434715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Chersonéssos</a:t>
            </a:r>
            <a:r>
              <a:rPr lang="cs-CZ" dirty="0" smtClean="0"/>
              <a:t> neměl </a:t>
            </a:r>
            <a:r>
              <a:rPr lang="cs-CZ" dirty="0"/>
              <a:t>Normanům podléhat a neměli jej plenit. </a:t>
            </a:r>
            <a:endParaRPr lang="cs-CZ" dirty="0" smtClean="0"/>
          </a:p>
          <a:p>
            <a:r>
              <a:rPr lang="cs-CZ" dirty="0" smtClean="0"/>
              <a:t>Kníže </a:t>
            </a:r>
            <a:r>
              <a:rPr lang="cs-CZ" dirty="0"/>
              <a:t>Rusů měl navíc svými silami bránit tzv. Černým Bulharům, kteří žili na Volze, aby tento poloostrov napadali. </a:t>
            </a:r>
            <a:endParaRPr lang="cs-CZ" dirty="0" smtClean="0"/>
          </a:p>
          <a:p>
            <a:r>
              <a:rPr lang="cs-CZ" dirty="0" smtClean="0"/>
              <a:t>Byzanc </a:t>
            </a:r>
            <a:r>
              <a:rPr lang="cs-CZ" dirty="0"/>
              <a:t>přislíbila Rusům vojenskou pomoc proti nepřátelům a ochranu na břeh vyvržených lodí. Také Rusové měli ovšem na požádání poskytnout vojsko Byzanci. </a:t>
            </a:r>
          </a:p>
        </p:txBody>
      </p:sp>
    </p:spTree>
    <p:extLst>
      <p:ext uri="{BB962C8B-B14F-4D97-AF65-F5344CB8AC3E}">
        <p14:creationId xmlns:p14="http://schemas.microsoft.com/office/powerpoint/2010/main" val="140927185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Odstupňování výkupného za zajatce:</a:t>
            </a:r>
          </a:p>
          <a:p>
            <a:r>
              <a:rPr lang="cs-CZ" dirty="0"/>
              <a:t>Z</a:t>
            </a:r>
            <a:r>
              <a:rPr lang="cs-CZ" dirty="0" smtClean="0"/>
              <a:t>a </a:t>
            </a:r>
            <a:r>
              <a:rPr lang="cs-CZ" dirty="0"/>
              <a:t>muže nebo mladou dívku činilo 10 solidů, za osobu středního věku 8 a za starého člověka nebo dítě 5 solidů.</a:t>
            </a:r>
          </a:p>
        </p:txBody>
      </p:sp>
    </p:spTree>
    <p:extLst>
      <p:ext uri="{BB962C8B-B14F-4D97-AF65-F5344CB8AC3E}">
        <p14:creationId xmlns:p14="http://schemas.microsoft.com/office/powerpoint/2010/main" val="366225085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Náboženství</a:t>
            </a:r>
            <a:endParaRPr lang="cs-CZ" dirty="0"/>
          </a:p>
        </p:txBody>
      </p:sp>
      <p:sp>
        <p:nvSpPr>
          <p:cNvPr id="3" name="Zástupný symbol pro obsah 2"/>
          <p:cNvSpPr>
            <a:spLocks noGrp="1"/>
          </p:cNvSpPr>
          <p:nvPr>
            <p:ph idx="1"/>
          </p:nvPr>
        </p:nvSpPr>
        <p:spPr/>
        <p:txBody>
          <a:bodyPr/>
          <a:lstStyle/>
          <a:p>
            <a:r>
              <a:rPr lang="cs-CZ" dirty="0"/>
              <a:t> </a:t>
            </a:r>
            <a:r>
              <a:rPr lang="cs-CZ" dirty="0" smtClean="0"/>
              <a:t>Kvetla </a:t>
            </a:r>
            <a:r>
              <a:rPr lang="cs-CZ" dirty="0"/>
              <a:t>instituce věštců a čarodějníků, takzvaných </a:t>
            </a:r>
            <a:r>
              <a:rPr lang="cs-CZ" dirty="0" err="1"/>
              <a:t>volchvů</a:t>
            </a:r>
            <a:r>
              <a:rPr lang="cs-CZ" dirty="0"/>
              <a:t>. </a:t>
            </a:r>
            <a:r>
              <a:rPr lang="cs-CZ" dirty="0" smtClean="0"/>
              <a:t>Podle </a:t>
            </a:r>
            <a:r>
              <a:rPr lang="cs-CZ" dirty="0"/>
              <a:t>archeologických nálezů oblíbených amuletů </a:t>
            </a:r>
            <a:r>
              <a:rPr lang="cs-CZ" dirty="0" smtClean="0"/>
              <a:t>ctěni </a:t>
            </a:r>
            <a:r>
              <a:rPr lang="cs-CZ" dirty="0"/>
              <a:t>bohové Tór a </a:t>
            </a:r>
            <a:r>
              <a:rPr lang="cs-CZ" dirty="0" err="1"/>
              <a:t>Ódin</a:t>
            </a:r>
            <a:r>
              <a:rPr lang="cs-CZ" dirty="0"/>
              <a:t>. </a:t>
            </a:r>
            <a:endParaRPr lang="cs-CZ" dirty="0" smtClean="0"/>
          </a:p>
          <a:p>
            <a:r>
              <a:rPr lang="cs-CZ" dirty="0" smtClean="0"/>
              <a:t>Křížky </a:t>
            </a:r>
            <a:r>
              <a:rPr lang="cs-CZ" dirty="0"/>
              <a:t>se v hrobech nacházejí od poloviny 10. století, a </a:t>
            </a:r>
            <a:r>
              <a:rPr lang="cs-CZ" dirty="0" smtClean="0"/>
              <a:t>jde nejprve </a:t>
            </a:r>
            <a:r>
              <a:rPr lang="cs-CZ" dirty="0"/>
              <a:t>o hroby žen a dětí.</a:t>
            </a:r>
          </a:p>
        </p:txBody>
      </p:sp>
    </p:spTree>
    <p:extLst>
      <p:ext uri="{BB962C8B-B14F-4D97-AF65-F5344CB8AC3E}">
        <p14:creationId xmlns:p14="http://schemas.microsoft.com/office/powerpoint/2010/main" val="265739325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Křesťanství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Igor zabit na území </a:t>
            </a:r>
            <a:r>
              <a:rPr lang="cs-CZ" dirty="0" err="1" smtClean="0"/>
              <a:t>Drevljanů</a:t>
            </a:r>
            <a:endParaRPr lang="cs-CZ" dirty="0" smtClean="0"/>
          </a:p>
          <a:p>
            <a:r>
              <a:rPr lang="cs-CZ" dirty="0"/>
              <a:t>V </a:t>
            </a:r>
            <a:r>
              <a:rPr lang="cs-CZ" dirty="0" err="1"/>
              <a:t>Kijevě</a:t>
            </a:r>
            <a:r>
              <a:rPr lang="cs-CZ" dirty="0"/>
              <a:t> zůstala Igorova manželka Olga s malým synem </a:t>
            </a:r>
            <a:r>
              <a:rPr lang="cs-CZ" dirty="0" err="1" smtClean="0"/>
              <a:t>Svjatoslavem.Proti</a:t>
            </a:r>
            <a:r>
              <a:rPr lang="cs-CZ" dirty="0" smtClean="0"/>
              <a:t> </a:t>
            </a:r>
            <a:r>
              <a:rPr lang="cs-CZ" dirty="0"/>
              <a:t>mocenským soupeřům hledala oporu v Byzanci, kde se také nechala pokřtít; při křtu přijala jméno </a:t>
            </a:r>
            <a:r>
              <a:rPr lang="cs-CZ" dirty="0" smtClean="0"/>
              <a:t>Helena7 </a:t>
            </a:r>
            <a:r>
              <a:rPr lang="cs-CZ" dirty="0"/>
              <a:t>a císař </a:t>
            </a:r>
            <a:r>
              <a:rPr lang="cs-CZ" dirty="0" err="1"/>
              <a:t>Konstantinos</a:t>
            </a:r>
            <a:r>
              <a:rPr lang="cs-CZ" dirty="0"/>
              <a:t> VII. </a:t>
            </a:r>
            <a:r>
              <a:rPr lang="cs-CZ" dirty="0" err="1"/>
              <a:t>Porfyrogennétos</a:t>
            </a:r>
            <a:r>
              <a:rPr lang="cs-CZ" dirty="0"/>
              <a:t> ji nazval svou dcerou. </a:t>
            </a:r>
            <a:endParaRPr lang="cs-CZ" dirty="0" smtClean="0"/>
          </a:p>
          <a:p>
            <a:r>
              <a:rPr lang="cs-CZ" dirty="0" smtClean="0"/>
              <a:t>Datum </a:t>
            </a:r>
            <a:r>
              <a:rPr lang="cs-CZ" dirty="0"/>
              <a:t>jejího křtu není jisté, mohlo to být brzy po smrti Igora v roce 946, nebo i roku </a:t>
            </a:r>
            <a:r>
              <a:rPr lang="cs-CZ" dirty="0" smtClean="0"/>
              <a:t>957.</a:t>
            </a:r>
            <a:endParaRPr lang="cs-CZ" dirty="0"/>
          </a:p>
        </p:txBody>
      </p:sp>
    </p:spTree>
    <p:extLst>
      <p:ext uri="{BB962C8B-B14F-4D97-AF65-F5344CB8AC3E}">
        <p14:creationId xmlns:p14="http://schemas.microsoft.com/office/powerpoint/2010/main" val="371157930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Olžin syn Svjatoslav křest </a:t>
            </a:r>
            <a:r>
              <a:rPr lang="cs-CZ" dirty="0" smtClean="0"/>
              <a:t>odmítl. </a:t>
            </a:r>
          </a:p>
          <a:p>
            <a:r>
              <a:rPr lang="cs-CZ" dirty="0" smtClean="0"/>
              <a:t>O </a:t>
            </a:r>
            <a:r>
              <a:rPr lang="cs-CZ" dirty="0"/>
              <a:t>ruské Normany se zajímali také další </a:t>
            </a:r>
            <a:r>
              <a:rPr lang="cs-CZ" dirty="0" smtClean="0"/>
              <a:t>misionáři: zpráva </a:t>
            </a:r>
            <a:r>
              <a:rPr lang="cs-CZ" dirty="0"/>
              <a:t>o pokusu biskupa Adalberta tohoto vladaře Normanů pokřtít, kterou Svjatoslav odmítl z ohledu na nesouhlas své družiny.</a:t>
            </a:r>
          </a:p>
        </p:txBody>
      </p:sp>
    </p:spTree>
    <p:extLst>
      <p:ext uri="{BB962C8B-B14F-4D97-AF65-F5344CB8AC3E}">
        <p14:creationId xmlns:p14="http://schemas.microsoft.com/office/powerpoint/2010/main" val="225456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Ammianus</a:t>
            </a:r>
            <a:r>
              <a:rPr lang="cs-CZ" dirty="0"/>
              <a:t> </a:t>
            </a:r>
            <a:r>
              <a:rPr lang="cs-CZ" dirty="0" err="1"/>
              <a:t>Marcellinus</a:t>
            </a:r>
            <a:r>
              <a:rPr lang="cs-CZ" dirty="0"/>
              <a:t>: Jediná zmínka o evropském severu ukazuje, že </a:t>
            </a:r>
            <a:r>
              <a:rPr lang="cs-CZ" dirty="0" err="1"/>
              <a:t>Thule</a:t>
            </a:r>
            <a:r>
              <a:rPr lang="cs-CZ" dirty="0"/>
              <a:t> byla v jeho práci symbolem něčeho pro antický svět hodně odlehlého: quo </a:t>
            </a:r>
            <a:r>
              <a:rPr lang="cs-CZ" dirty="0" err="1"/>
              <a:t>etiam</a:t>
            </a:r>
            <a:r>
              <a:rPr lang="cs-CZ" dirty="0"/>
              <a:t>, si </a:t>
            </a:r>
            <a:r>
              <a:rPr lang="cs-CZ" dirty="0" err="1"/>
              <a:t>apud</a:t>
            </a:r>
            <a:r>
              <a:rPr lang="cs-CZ" dirty="0"/>
              <a:t> </a:t>
            </a:r>
            <a:r>
              <a:rPr lang="cs-CZ" dirty="0" err="1"/>
              <a:t>Thyle</a:t>
            </a:r>
            <a:r>
              <a:rPr lang="cs-CZ" dirty="0"/>
              <a:t> </a:t>
            </a:r>
            <a:r>
              <a:rPr lang="cs-CZ" dirty="0" err="1"/>
              <a:t>moraretur</a:t>
            </a:r>
            <a:r>
              <a:rPr lang="cs-CZ" dirty="0"/>
              <a:t> </a:t>
            </a:r>
            <a:r>
              <a:rPr lang="cs-CZ" dirty="0" err="1"/>
              <a:t>Ursicinus</a:t>
            </a:r>
            <a:r>
              <a:rPr lang="cs-CZ" dirty="0"/>
              <a:t>, </a:t>
            </a:r>
            <a:r>
              <a:rPr lang="cs-CZ" dirty="0" err="1"/>
              <a:t>acciri</a:t>
            </a:r>
            <a:r>
              <a:rPr lang="cs-CZ" dirty="0"/>
              <a:t> </a:t>
            </a:r>
            <a:r>
              <a:rPr lang="cs-CZ" dirty="0" err="1"/>
              <a:t>eum</a:t>
            </a:r>
            <a:r>
              <a:rPr lang="cs-CZ" dirty="0"/>
              <a:t> magnitudo </a:t>
            </a:r>
            <a:r>
              <a:rPr lang="cs-CZ" dirty="0" err="1"/>
              <a:t>rerum</a:t>
            </a:r>
            <a:r>
              <a:rPr lang="cs-CZ" dirty="0"/>
              <a:t>… </a:t>
            </a:r>
            <a:r>
              <a:rPr lang="cs-CZ" dirty="0" err="1"/>
              <a:t>flagitabat</a:t>
            </a:r>
            <a:r>
              <a:rPr lang="cs-CZ" dirty="0"/>
              <a:t>…</a:t>
            </a:r>
          </a:p>
          <a:p>
            <a:endParaRPr lang="cs-CZ" dirty="0"/>
          </a:p>
        </p:txBody>
      </p:sp>
    </p:spTree>
    <p:extLst>
      <p:ext uri="{BB962C8B-B14F-4D97-AF65-F5344CB8AC3E}">
        <p14:creationId xmlns:p14="http://schemas.microsoft.com/office/powerpoint/2010/main" val="389190175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0098" y="1600200"/>
            <a:ext cx="202380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22835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Důsledky výbojnosti</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Svjatoslav byl </a:t>
            </a:r>
            <a:r>
              <a:rPr lang="cs-CZ" dirty="0" smtClean="0"/>
              <a:t>úspěšný </a:t>
            </a:r>
            <a:r>
              <a:rPr lang="cs-CZ" dirty="0"/>
              <a:t>válečník, který způsobem svého života napodoboval vládce nomádů. To mu ovšem nebránilo, aby roku 965 nezasadil rozhodující úder moci Chazarů. </a:t>
            </a:r>
            <a:endParaRPr lang="cs-CZ" dirty="0" smtClean="0"/>
          </a:p>
          <a:p>
            <a:r>
              <a:rPr lang="cs-CZ" dirty="0" smtClean="0"/>
              <a:t>Podrobil </a:t>
            </a:r>
            <a:r>
              <a:rPr lang="cs-CZ" dirty="0"/>
              <a:t>si rovněž slovanské </a:t>
            </a:r>
            <a:r>
              <a:rPr lang="cs-CZ" dirty="0" err="1"/>
              <a:t>Vjatiče</a:t>
            </a:r>
            <a:r>
              <a:rPr lang="cs-CZ" dirty="0"/>
              <a:t>, </a:t>
            </a:r>
            <a:r>
              <a:rPr lang="cs-CZ" dirty="0" smtClean="0"/>
              <a:t> </a:t>
            </a:r>
            <a:r>
              <a:rPr lang="cs-CZ" dirty="0"/>
              <a:t>a roku 967 nebo 968 vytáhl ve službách byzantské říše proti Bulharům. Dobyl tu mnoha sídel, způsobil konec </a:t>
            </a:r>
          </a:p>
          <a:p>
            <a:r>
              <a:rPr lang="cs-CZ" dirty="0" smtClean="0"/>
              <a:t>tzv</a:t>
            </a:r>
            <a:r>
              <a:rPr lang="cs-CZ" dirty="0"/>
              <a:t>. I. bulharské říše a usadil se v </a:t>
            </a:r>
            <a:r>
              <a:rPr lang="cs-CZ" dirty="0" err="1"/>
              <a:t>Preslavi</a:t>
            </a:r>
            <a:r>
              <a:rPr lang="cs-CZ" dirty="0"/>
              <a:t> na Dunaji. Odsud nadále vybíral tribut od Byzance</a:t>
            </a:r>
            <a:r>
              <a:rPr lang="cs-CZ" dirty="0" smtClean="0"/>
              <a:t>.</a:t>
            </a:r>
          </a:p>
          <a:p>
            <a:r>
              <a:rPr lang="cs-CZ" dirty="0"/>
              <a:t>Zničení říše Chazarů umožnilo však </a:t>
            </a:r>
            <a:r>
              <a:rPr lang="cs-CZ" dirty="0" err="1"/>
              <a:t>Pečeněhům</a:t>
            </a:r>
            <a:r>
              <a:rPr lang="cs-CZ" dirty="0"/>
              <a:t> a později </a:t>
            </a:r>
            <a:r>
              <a:rPr lang="cs-CZ" dirty="0" err="1"/>
              <a:t>Kumánům</a:t>
            </a:r>
            <a:r>
              <a:rPr lang="cs-CZ" dirty="0"/>
              <a:t> proniknout na západ za Volhu a Don. </a:t>
            </a:r>
            <a:endParaRPr lang="cs-CZ" dirty="0" smtClean="0"/>
          </a:p>
          <a:p>
            <a:r>
              <a:rPr lang="cs-CZ" dirty="0" smtClean="0"/>
              <a:t>Jejich </a:t>
            </a:r>
            <a:r>
              <a:rPr lang="cs-CZ" dirty="0"/>
              <a:t>nadvláda ve stepích měla vliv také na přesunutí obchodních cest mezi východní Evropou a muslimským </a:t>
            </a:r>
            <a:r>
              <a:rPr lang="cs-CZ" dirty="0" err="1"/>
              <a:t>abbásovským</a:t>
            </a:r>
            <a:r>
              <a:rPr lang="cs-CZ" dirty="0"/>
              <a:t> chalífátem.</a:t>
            </a:r>
          </a:p>
        </p:txBody>
      </p:sp>
    </p:spTree>
    <p:extLst>
      <p:ext uri="{BB962C8B-B14F-4D97-AF65-F5344CB8AC3E}">
        <p14:creationId xmlns:p14="http://schemas.microsoft.com/office/powerpoint/2010/main" val="338605006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Preslav</a:t>
            </a:r>
            <a:r>
              <a:rPr lang="cs-CZ" dirty="0"/>
              <a:t> považoval Svjatoslav za střed své země a scházela se tam podle Nestora všechna bohatství: z Byzance zlato, látky, víno, ovoce, z Čech a Uher stříbro a koně, z Rusi kožešiny, vosk, med a otroci.</a:t>
            </a:r>
          </a:p>
        </p:txBody>
      </p:sp>
    </p:spTree>
    <p:extLst>
      <p:ext uri="{BB962C8B-B14F-4D97-AF65-F5344CB8AC3E}">
        <p14:creationId xmlns:p14="http://schemas.microsoft.com/office/powerpoint/2010/main" val="252252429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Plány a </a:t>
            </a:r>
            <a:r>
              <a:rPr lang="cs-CZ" dirty="0" err="1" smtClean="0"/>
              <a:t>Svjatoslavův</a:t>
            </a:r>
            <a:r>
              <a:rPr lang="cs-CZ" dirty="0" smtClean="0"/>
              <a:t> konec</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a:t>Volba sídelního </a:t>
            </a:r>
            <a:r>
              <a:rPr lang="cs-CZ" b="1" dirty="0" smtClean="0"/>
              <a:t>města</a:t>
            </a:r>
            <a:r>
              <a:rPr lang="cs-CZ" dirty="0" smtClean="0"/>
              <a:t>:  </a:t>
            </a:r>
            <a:r>
              <a:rPr lang="cs-CZ" dirty="0"/>
              <a:t>Svjatoslav se chystal, také pomocí podřízených knížat, ovládat rozsáhlé území, které by zahrnovalo dvě velmi důležité říční obchodní tepny, </a:t>
            </a:r>
            <a:r>
              <a:rPr lang="cs-CZ" b="1" dirty="0"/>
              <a:t>Dněpr a Dunaj</a:t>
            </a:r>
            <a:r>
              <a:rPr lang="cs-CZ" dirty="0"/>
              <a:t>, a tím také dvě cesty k byzantskému bohatství. </a:t>
            </a:r>
            <a:endParaRPr lang="cs-CZ" dirty="0" smtClean="0"/>
          </a:p>
          <a:p>
            <a:r>
              <a:rPr lang="cs-CZ" dirty="0" smtClean="0"/>
              <a:t>Na </a:t>
            </a:r>
            <a:r>
              <a:rPr lang="cs-CZ" dirty="0"/>
              <a:t>Dunaji jej však napadl císař</a:t>
            </a:r>
            <a:r>
              <a:rPr lang="cs-CZ" b="1" dirty="0"/>
              <a:t> Jan </a:t>
            </a:r>
            <a:r>
              <a:rPr lang="cs-CZ" b="1" dirty="0" err="1"/>
              <a:t>Tzimiskés</a:t>
            </a:r>
            <a:r>
              <a:rPr lang="cs-CZ" dirty="0"/>
              <a:t> (roku 971) a po několika bitvách jej donutil k ústupu. Sesazený car Bulharů Boris se mohl vrátit k vládě. </a:t>
            </a:r>
            <a:endParaRPr lang="cs-CZ" dirty="0" smtClean="0"/>
          </a:p>
          <a:p>
            <a:r>
              <a:rPr lang="cs-CZ" dirty="0" smtClean="0"/>
              <a:t>Smlouva</a:t>
            </a:r>
            <a:r>
              <a:rPr lang="cs-CZ" dirty="0"/>
              <a:t>, kterou Byzanc s Vikingy na Rusi uzavřela, je zavazovala k vojenské pomoci konstantinopolským císařům. Dílo </a:t>
            </a:r>
            <a:r>
              <a:rPr lang="cs-CZ" dirty="0" err="1"/>
              <a:t>Svjatoslavovy</a:t>
            </a:r>
            <a:r>
              <a:rPr lang="cs-CZ" dirty="0"/>
              <a:t> zkázy pak dokončili </a:t>
            </a:r>
            <a:r>
              <a:rPr lang="cs-CZ" dirty="0" err="1"/>
              <a:t>Pečeněhové</a:t>
            </a:r>
            <a:r>
              <a:rPr lang="cs-CZ" dirty="0"/>
              <a:t>, kteří na něho náhle zaútočili, porazili jej a z jeho lebky si údajně vyrobili </a:t>
            </a:r>
            <a:r>
              <a:rPr lang="cs-CZ" dirty="0" smtClean="0"/>
              <a:t>pohár.</a:t>
            </a:r>
            <a:endParaRPr lang="cs-CZ" dirty="0"/>
          </a:p>
        </p:txBody>
      </p:sp>
    </p:spTree>
    <p:extLst>
      <p:ext uri="{BB962C8B-B14F-4D97-AF65-F5344CB8AC3E}">
        <p14:creationId xmlns:p14="http://schemas.microsoft.com/office/powerpoint/2010/main" val="49397925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Rusku nicméně v průběhu 9. a 10. století vznikl, upevnil se a prosadil v mezinárodní politice normansko-slovanský stát, jehož centrem byl nejprve </a:t>
            </a:r>
            <a:r>
              <a:rPr lang="cs-CZ" dirty="0" err="1"/>
              <a:t>Kijev</a:t>
            </a:r>
            <a:r>
              <a:rPr lang="cs-CZ" dirty="0"/>
              <a:t> a posléze Novgorod. </a:t>
            </a:r>
            <a:r>
              <a:rPr lang="cs-CZ" dirty="0" smtClean="0"/>
              <a:t>Byl </a:t>
            </a:r>
            <a:r>
              <a:rPr lang="cs-CZ" dirty="0"/>
              <a:t>produktem spolupráce mezi místními obyvateli a Normany a v jeho vzniku měly velký význam obchodní cesty a obchodní zájmy. </a:t>
            </a:r>
          </a:p>
        </p:txBody>
      </p:sp>
    </p:spTree>
    <p:extLst>
      <p:ext uri="{BB962C8B-B14F-4D97-AF65-F5344CB8AC3E}">
        <p14:creationId xmlns:p14="http://schemas.microsoft.com/office/powerpoint/2010/main" val="406664152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Vladimír</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Jedním z vrcholů vývoje nejstaršího státu na Rusi bylo přijetí křesťanství knížetem Vladimírem. Bylo o něm známo, že svá vítězství slaví oběťmi, nejvyššímu bohu Perunovi byly přinášeny i ty lidské. V jeho družině byli </a:t>
            </a:r>
            <a:r>
              <a:rPr lang="cs-CZ" dirty="0" smtClean="0"/>
              <a:t>i christianizovaní Dánové,  </a:t>
            </a:r>
            <a:r>
              <a:rPr lang="cs-CZ" dirty="0"/>
              <a:t>a vládce se tedy mohl při zavádění nové víry tentokrát na družinu více spolehnout. </a:t>
            </a:r>
            <a:endParaRPr lang="cs-CZ" dirty="0" smtClean="0"/>
          </a:p>
          <a:p>
            <a:r>
              <a:rPr lang="cs-CZ" dirty="0" smtClean="0"/>
              <a:t>Jak </a:t>
            </a:r>
            <a:r>
              <a:rPr lang="cs-CZ" dirty="0"/>
              <a:t>píše </a:t>
            </a:r>
            <a:r>
              <a:rPr lang="cs-CZ" dirty="0" smtClean="0"/>
              <a:t>Nestor, zkoumal </a:t>
            </a:r>
            <a:r>
              <a:rPr lang="cs-CZ" dirty="0"/>
              <a:t>Vladimír nejprve, které z náboženství, rozšířených v jeho okolí, by bylo to nejlepší. Když však pomohl byzantskému císaři </a:t>
            </a:r>
            <a:r>
              <a:rPr lang="cs-CZ" dirty="0" err="1"/>
              <a:t>Basileiovi</a:t>
            </a:r>
            <a:r>
              <a:rPr lang="cs-CZ" dirty="0"/>
              <a:t> II., obleženému </a:t>
            </a:r>
            <a:r>
              <a:rPr lang="cs-CZ" dirty="0" smtClean="0"/>
              <a:t>v </a:t>
            </a:r>
            <a:r>
              <a:rPr lang="cs-CZ" dirty="0"/>
              <a:t>Konstantinopoli vojsky </a:t>
            </a:r>
            <a:r>
              <a:rPr lang="cs-CZ" dirty="0" smtClean="0"/>
              <a:t> uchazeče i trůn </a:t>
            </a:r>
            <a:r>
              <a:rPr lang="cs-CZ" dirty="0" err="1" smtClean="0"/>
              <a:t>Fóky</a:t>
            </a:r>
            <a:r>
              <a:rPr lang="cs-CZ" dirty="0"/>
              <a:t>, byl za to odměněn sňatkem s císařovou sestrou Annou. Podmínkou bylo samozřejmě stát se křesťanem, a tuto víru Vladimír nařídil také svým poddaným. </a:t>
            </a:r>
            <a:endParaRPr lang="cs-CZ" dirty="0" smtClean="0"/>
          </a:p>
          <a:p>
            <a:r>
              <a:rPr lang="cs-CZ" dirty="0" smtClean="0"/>
              <a:t>K </a:t>
            </a:r>
            <a:r>
              <a:rPr lang="cs-CZ" dirty="0"/>
              <a:t>jeho křtu došlo roku 988.</a:t>
            </a:r>
          </a:p>
        </p:txBody>
      </p:sp>
    </p:spTree>
    <p:extLst>
      <p:ext uri="{BB962C8B-B14F-4D97-AF65-F5344CB8AC3E}">
        <p14:creationId xmlns:p14="http://schemas.microsoft.com/office/powerpoint/2010/main" val="328696526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Integrace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V arabských dobových pramenech se sice objevuje toponym </a:t>
            </a:r>
            <a:r>
              <a:rPr lang="cs-CZ" dirty="0" err="1"/>
              <a:t>Bahr</a:t>
            </a:r>
            <a:r>
              <a:rPr lang="cs-CZ" dirty="0"/>
              <a:t> </a:t>
            </a:r>
            <a:r>
              <a:rPr lang="cs-CZ" dirty="0" err="1"/>
              <a:t>Varank</a:t>
            </a:r>
            <a:r>
              <a:rPr lang="cs-CZ" dirty="0"/>
              <a:t> (</a:t>
            </a:r>
            <a:r>
              <a:rPr lang="cs-CZ" dirty="0" err="1"/>
              <a:t>Varjažské</a:t>
            </a:r>
            <a:r>
              <a:rPr lang="cs-CZ" dirty="0"/>
              <a:t> moře), ale jinak se pro </a:t>
            </a:r>
            <a:r>
              <a:rPr lang="cs-CZ" dirty="0" err="1"/>
              <a:t>Varjagy</a:t>
            </a:r>
            <a:r>
              <a:rPr lang="cs-CZ" dirty="0"/>
              <a:t> i Slovany v těchto pramenech užívá jednotný etnonym </a:t>
            </a:r>
            <a:r>
              <a:rPr lang="cs-CZ" dirty="0" err="1"/>
              <a:t>Saqaliba</a:t>
            </a:r>
            <a:r>
              <a:rPr lang="cs-CZ" dirty="0"/>
              <a:t> (Slované</a:t>
            </a:r>
            <a:r>
              <a:rPr lang="cs-CZ" dirty="0" smtClean="0"/>
              <a:t>).</a:t>
            </a:r>
            <a:endParaRPr lang="cs-CZ" dirty="0"/>
          </a:p>
          <a:p>
            <a:r>
              <a:rPr lang="cs-CZ" dirty="0" smtClean="0"/>
              <a:t> </a:t>
            </a:r>
            <a:r>
              <a:rPr lang="cs-CZ" dirty="0"/>
              <a:t>Ke svědectví písemných pramenů se v oblasti ovládané </a:t>
            </a:r>
            <a:r>
              <a:rPr lang="cs-CZ" dirty="0" err="1"/>
              <a:t>Varjagy</a:t>
            </a:r>
            <a:r>
              <a:rPr lang="cs-CZ" dirty="0"/>
              <a:t> připojují i prameny archeologické. Např. lokalita </a:t>
            </a:r>
            <a:r>
              <a:rPr lang="cs-CZ" dirty="0" err="1"/>
              <a:t>Timerjevo</a:t>
            </a:r>
            <a:r>
              <a:rPr lang="cs-CZ" dirty="0"/>
              <a:t> na Volze ukazuje úspěšné splynutí tří původně oddělených populací v jednu </a:t>
            </a:r>
            <a:r>
              <a:rPr lang="cs-CZ" dirty="0" smtClean="0"/>
              <a:t>společnost.</a:t>
            </a:r>
          </a:p>
          <a:p>
            <a:r>
              <a:rPr lang="cs-CZ" dirty="0" smtClean="0"/>
              <a:t>Trvaly </a:t>
            </a:r>
            <a:r>
              <a:rPr lang="cs-CZ" dirty="0"/>
              <a:t>ovšem i svazky </a:t>
            </a:r>
            <a:r>
              <a:rPr lang="cs-CZ" dirty="0" err="1"/>
              <a:t>Varjagů</a:t>
            </a:r>
            <a:r>
              <a:rPr lang="cs-CZ" dirty="0"/>
              <a:t> se Skandinávií. Nešlo jen o sňatky s tamějšími dynastiemi. Kostel v Novgorodě byl zasvěcen sv. Olafovi, patronu Skandinávie, a někteří Normané na Rusi si ještě ve 12. století udržovali svůj jazyk.</a:t>
            </a:r>
          </a:p>
        </p:txBody>
      </p:sp>
    </p:spTree>
    <p:extLst>
      <p:ext uri="{BB962C8B-B14F-4D97-AF65-F5344CB8AC3E}">
        <p14:creationId xmlns:p14="http://schemas.microsoft.com/office/powerpoint/2010/main" val="386479953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Integrace</a:t>
            </a:r>
            <a:endParaRPr lang="cs-CZ"/>
          </a:p>
        </p:txBody>
      </p:sp>
      <p:sp>
        <p:nvSpPr>
          <p:cNvPr id="3" name="Zástupný symbol pro obsah 2"/>
          <p:cNvSpPr>
            <a:spLocks noGrp="1"/>
          </p:cNvSpPr>
          <p:nvPr>
            <p:ph idx="1"/>
          </p:nvPr>
        </p:nvSpPr>
        <p:spPr/>
        <p:txBody>
          <a:bodyPr/>
          <a:lstStyle/>
          <a:p>
            <a:r>
              <a:rPr lang="cs-CZ" dirty="0" smtClean="0"/>
              <a:t>Slovanští vojáci</a:t>
            </a:r>
          </a:p>
          <a:p>
            <a:r>
              <a:rPr lang="cs-CZ" dirty="0" smtClean="0"/>
              <a:t>Jména na mírových smlouvách</a:t>
            </a:r>
          </a:p>
          <a:p>
            <a:r>
              <a:rPr lang="cs-CZ" dirty="0" smtClean="0"/>
              <a:t>Christianizace z Byzance (</a:t>
            </a:r>
            <a:r>
              <a:rPr lang="cs-CZ" dirty="0"/>
              <a:t>c</a:t>
            </a:r>
            <a:r>
              <a:rPr lang="cs-CZ" dirty="0" smtClean="0"/>
              <a:t>yrilice, slovanský jazyk)</a:t>
            </a:r>
            <a:endParaRPr lang="cs-CZ" dirty="0"/>
          </a:p>
        </p:txBody>
      </p:sp>
    </p:spTree>
    <p:extLst>
      <p:ext uri="{BB962C8B-B14F-4D97-AF65-F5344CB8AC3E}">
        <p14:creationId xmlns:p14="http://schemas.microsoft.com/office/powerpoint/2010/main" val="1232409121"/>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Zemědělství</a:t>
            </a:r>
            <a:endParaRPr lang="cs-CZ" dirty="0"/>
          </a:p>
        </p:txBody>
      </p:sp>
      <p:sp>
        <p:nvSpPr>
          <p:cNvPr id="3" name="Zástupný symbol pro obsah 2"/>
          <p:cNvSpPr>
            <a:spLocks noGrp="1"/>
          </p:cNvSpPr>
          <p:nvPr>
            <p:ph idx="1"/>
          </p:nvPr>
        </p:nvSpPr>
        <p:spPr/>
        <p:txBody>
          <a:bodyPr>
            <a:normAutofit fontScale="92500"/>
          </a:bodyPr>
          <a:lstStyle/>
          <a:p>
            <a:r>
              <a:rPr lang="cs-CZ" dirty="0" smtClean="0"/>
              <a:t>Nejlepší podmínky Dánsko</a:t>
            </a:r>
          </a:p>
          <a:p>
            <a:r>
              <a:rPr lang="cs-CZ" dirty="0" smtClean="0"/>
              <a:t>Před </a:t>
            </a:r>
            <a:r>
              <a:rPr lang="cs-CZ" dirty="0"/>
              <a:t>dobou </a:t>
            </a:r>
            <a:r>
              <a:rPr lang="cs-CZ" dirty="0" err="1"/>
              <a:t>vendelskou</a:t>
            </a:r>
            <a:r>
              <a:rPr lang="cs-CZ" dirty="0"/>
              <a:t>, a tedy několik století před vikinskou epochou, došlo ve Skandinávii zřejmě k přechodu od výhradně kolektivního, rodově kmenového vlastnictví půdy k soukromému. V době kolem přelomu n. l. se objevuje chov velkých stád dobytka, kterého bylo využíváno i k obchodním účelům – vývozu do římské říše a k výměně za nákup římského zboží.</a:t>
            </a:r>
          </a:p>
        </p:txBody>
      </p:sp>
    </p:spTree>
    <p:extLst>
      <p:ext uri="{BB962C8B-B14F-4D97-AF65-F5344CB8AC3E}">
        <p14:creationId xmlns:p14="http://schemas.microsoft.com/office/powerpoint/2010/main" val="397004799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S rolníky </a:t>
            </a:r>
            <a:r>
              <a:rPr lang="cs-CZ" dirty="0"/>
              <a:t>jednali jednotliví náčelníci či králové na sněmech a jejich vůle zde byla často směrodatná i pro velmi mocné vládce. Rolníci se sem </a:t>
            </a:r>
            <a:r>
              <a:rPr lang="cs-CZ" dirty="0" smtClean="0"/>
              <a:t>mohli</a:t>
            </a:r>
            <a:r>
              <a:rPr lang="cs-CZ" dirty="0"/>
              <a:t>, a zpočátku zřejmě i museli, dostavit ozbrojeni. </a:t>
            </a:r>
            <a:endParaRPr lang="cs-CZ" dirty="0" smtClean="0"/>
          </a:p>
          <a:p>
            <a:r>
              <a:rPr lang="cs-CZ" dirty="0" smtClean="0"/>
              <a:t>Od </a:t>
            </a:r>
            <a:r>
              <a:rPr lang="cs-CZ" dirty="0"/>
              <a:t>nich vybírali náčelníci a králové dávky, dávali se jimi se svými družinami živit na hostinách. Kvůli zemědělství byly mýceny lesy v dosud nekultivovaných oblastech Skandinávie.</a:t>
            </a:r>
          </a:p>
        </p:txBody>
      </p:sp>
    </p:spTree>
    <p:extLst>
      <p:ext uri="{BB962C8B-B14F-4D97-AF65-F5344CB8AC3E}">
        <p14:creationId xmlns:p14="http://schemas.microsoft.com/office/powerpoint/2010/main" val="39839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a:t>Orosius</a:t>
            </a:r>
            <a:r>
              <a:rPr lang="cs-CZ" dirty="0"/>
              <a:t> (počátkem 5. stol.) uvádí ze severozápadních evropských ostrovů </a:t>
            </a:r>
            <a:r>
              <a:rPr lang="cs-CZ" dirty="0" err="1"/>
              <a:t>Orcadas</a:t>
            </a:r>
            <a:r>
              <a:rPr lang="cs-CZ" dirty="0"/>
              <a:t> </a:t>
            </a:r>
            <a:r>
              <a:rPr lang="cs-CZ" dirty="0" smtClean="0"/>
              <a:t>, </a:t>
            </a:r>
            <a:r>
              <a:rPr lang="cs-CZ" dirty="0"/>
              <a:t>kterých je celkem 33, z toho podle </a:t>
            </a:r>
            <a:r>
              <a:rPr lang="cs-CZ" dirty="0" err="1"/>
              <a:t>Orosia</a:t>
            </a:r>
            <a:r>
              <a:rPr lang="cs-CZ" dirty="0"/>
              <a:t> dvacet pustých a pouze 13 obydlených. </a:t>
            </a:r>
            <a:endParaRPr lang="cs-CZ" dirty="0" smtClean="0"/>
          </a:p>
          <a:p>
            <a:r>
              <a:rPr lang="cs-CZ" dirty="0"/>
              <a:t>P</a:t>
            </a:r>
            <a:r>
              <a:rPr lang="cs-CZ" dirty="0" smtClean="0"/>
              <a:t>o </a:t>
            </a:r>
            <a:r>
              <a:rPr lang="cs-CZ" dirty="0" err="1"/>
              <a:t>Orkadách</a:t>
            </a:r>
            <a:r>
              <a:rPr lang="cs-CZ" dirty="0"/>
              <a:t> popisuje ještě ostrov </a:t>
            </a:r>
            <a:r>
              <a:rPr lang="cs-CZ" dirty="0" err="1"/>
              <a:t>Thule</a:t>
            </a:r>
            <a:r>
              <a:rPr lang="cs-CZ" dirty="0"/>
              <a:t>, o němž tvrdí, že leží zhruba uprostřed oceánu a je znám jen málokomu.</a:t>
            </a:r>
          </a:p>
          <a:p>
            <a:endParaRPr lang="cs-CZ" dirty="0"/>
          </a:p>
        </p:txBody>
      </p:sp>
    </p:spTree>
    <p:extLst>
      <p:ext uri="{BB962C8B-B14F-4D97-AF65-F5344CB8AC3E}">
        <p14:creationId xmlns:p14="http://schemas.microsoft.com/office/powerpoint/2010/main" val="4054132155"/>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Dobrá úroda a vnitřní mír jsou často spojovány se jmény oblíbených předáků a panovníků, v dobách polyteismu mohl být král, za něhož dobrá úroda nepanovala, sesazen, nebo i obětován </a:t>
            </a:r>
            <a:r>
              <a:rPr lang="cs-CZ" dirty="0" smtClean="0"/>
              <a:t>bohům.</a:t>
            </a:r>
          </a:p>
          <a:p>
            <a:r>
              <a:rPr lang="cs-CZ" dirty="0" smtClean="0"/>
              <a:t>Jedny </a:t>
            </a:r>
            <a:r>
              <a:rPr lang="cs-CZ" dirty="0"/>
              <a:t>z hlavních polyteistických svátků a obětí byly konány právě za úrodný </a:t>
            </a:r>
            <a:r>
              <a:rPr lang="cs-CZ" dirty="0" smtClean="0"/>
              <a:t>rok.</a:t>
            </a:r>
          </a:p>
          <a:p>
            <a:r>
              <a:rPr lang="cs-CZ" dirty="0" smtClean="0"/>
              <a:t>Mezi </a:t>
            </a:r>
            <a:r>
              <a:rPr lang="cs-CZ" dirty="0"/>
              <a:t>obětními zvířaty byly typické oběti, přinášené zemědělskými civilizacemi, jako oběti volů, býků a koní. Typickým zvířetem, které symbolizovalo plodnost, byl také kanec, jedno z nejčastějších posvátných a obětních zvířat germánského severu</a:t>
            </a:r>
            <a:r>
              <a:rPr lang="cs-CZ" dirty="0" smtClean="0"/>
              <a:t>.</a:t>
            </a:r>
          </a:p>
          <a:p>
            <a:r>
              <a:rPr lang="cs-CZ" dirty="0"/>
              <a:t>Blahobyt v Norsku závisel na dostatku obilí a ryb. Pokud jich byl nedostatek, přicházela hladová léta, stejně tak jako když na polích dlouho zůstával ležet sníh.</a:t>
            </a:r>
          </a:p>
        </p:txBody>
      </p:sp>
    </p:spTree>
    <p:extLst>
      <p:ext uri="{BB962C8B-B14F-4D97-AF65-F5344CB8AC3E}">
        <p14:creationId xmlns:p14="http://schemas.microsoft.com/office/powerpoint/2010/main" val="60131834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Půda byla významným darem vladařů těm, které si chtěli naklonit nebo je udržet v poslušnosti, dostatečným lákadlem, když chtěli někoho dostat do své země a </a:t>
            </a:r>
            <a:r>
              <a:rPr lang="cs-CZ" dirty="0" smtClean="0"/>
              <a:t>zabít.</a:t>
            </a:r>
          </a:p>
          <a:p>
            <a:r>
              <a:rPr lang="cs-CZ" dirty="0" smtClean="0"/>
              <a:t> </a:t>
            </a:r>
            <a:r>
              <a:rPr lang="cs-CZ" dirty="0"/>
              <a:t>Králové měli své korunní statky, a stejně tak jsou známa královská </a:t>
            </a:r>
            <a:r>
              <a:rPr lang="cs-CZ" dirty="0" smtClean="0"/>
              <a:t>stáda</a:t>
            </a:r>
          </a:p>
          <a:p>
            <a:r>
              <a:rPr lang="cs-CZ" dirty="0"/>
              <a:t>Cílem Vikingů všude tam, kde to bylo možné (Británie, Irsko, Island, Grónsko a další ostrovy, Normandie, Itálie, a nepochybně i Rusko), bylo získat půdu a pastviny. Islandské ságy líčí společnost na tomto ostrově jako zemědělskou a chovatelskou</a:t>
            </a:r>
            <a:r>
              <a:rPr lang="cs-CZ" dirty="0" smtClean="0"/>
              <a:t>.</a:t>
            </a:r>
          </a:p>
          <a:p>
            <a:r>
              <a:rPr lang="cs-CZ" dirty="0"/>
              <a:t>I</a:t>
            </a:r>
            <a:r>
              <a:rPr lang="cs-CZ" dirty="0" smtClean="0"/>
              <a:t>slandské ságy</a:t>
            </a:r>
          </a:p>
          <a:p>
            <a:endParaRPr lang="cs-CZ" dirty="0"/>
          </a:p>
        </p:txBody>
      </p:sp>
    </p:spTree>
    <p:extLst>
      <p:ext uri="{BB962C8B-B14F-4D97-AF65-F5344CB8AC3E}">
        <p14:creationId xmlns:p14="http://schemas.microsoft.com/office/powerpoint/2010/main" val="358466479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 půdu býval u Skandinávců velký zájem. Svědčí o tom např. spory mezi původními a pozdějšími osadníky na Islandu. První si zabrali příliš mnoho půdy a zábor tedy musel být napříště regulován. Půdu si mohli zabírat muži i ženy, ale v případě žen byl legitimní zábor menší.</a:t>
            </a:r>
          </a:p>
        </p:txBody>
      </p:sp>
    </p:spTree>
    <p:extLst>
      <p:ext uri="{BB962C8B-B14F-4D97-AF65-F5344CB8AC3E}">
        <p14:creationId xmlns:p14="http://schemas.microsoft.com/office/powerpoint/2010/main" val="153430608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Zemědělství mohlo přinášet velké bohatství. Existovali rolníci, kteří si mohli vydržovat ozbrojenou družinu, na jejich dvorcích se konaly hostiny pro velké množství účastníků. </a:t>
            </a:r>
            <a:endParaRPr lang="cs-CZ" dirty="0" smtClean="0"/>
          </a:p>
          <a:p>
            <a:r>
              <a:rPr lang="cs-CZ" dirty="0"/>
              <a:t>U zemědělského obyvatelstva se leckomu vyplácelo </a:t>
            </a:r>
            <a:r>
              <a:rPr lang="cs-CZ" dirty="0" smtClean="0"/>
              <a:t>plenit </a:t>
            </a:r>
            <a:r>
              <a:rPr lang="cs-CZ" dirty="0"/>
              <a:t>a významnou a častou kořistí byl </a:t>
            </a:r>
            <a:r>
              <a:rPr lang="cs-CZ" dirty="0" smtClean="0"/>
              <a:t>dobytek.</a:t>
            </a:r>
          </a:p>
          <a:p>
            <a:r>
              <a:rPr lang="cs-CZ" dirty="0" smtClean="0"/>
              <a:t>Rolníci se  </a:t>
            </a:r>
            <a:r>
              <a:rPr lang="cs-CZ" dirty="0"/>
              <a:t>leckdy se i svým předákům či králům dokázali bránit se zbraní v </a:t>
            </a:r>
            <a:r>
              <a:rPr lang="cs-CZ" dirty="0" smtClean="0"/>
              <a:t>ruce. </a:t>
            </a:r>
            <a:r>
              <a:rPr lang="cs-CZ" dirty="0"/>
              <a:t>Např. Harald Šedý plášť a jeho syn </a:t>
            </a:r>
            <a:r>
              <a:rPr lang="cs-CZ" dirty="0" err="1"/>
              <a:t>Sigurd</a:t>
            </a:r>
            <a:r>
              <a:rPr lang="cs-CZ" dirty="0"/>
              <a:t> byli přepadeni na sněmu </a:t>
            </a:r>
            <a:r>
              <a:rPr lang="cs-CZ" dirty="0" smtClean="0"/>
              <a:t>rolníků.</a:t>
            </a:r>
          </a:p>
        </p:txBody>
      </p:sp>
    </p:spTree>
    <p:extLst>
      <p:ext uri="{BB962C8B-B14F-4D97-AF65-F5344CB8AC3E}">
        <p14:creationId xmlns:p14="http://schemas.microsoft.com/office/powerpoint/2010/main" val="356694821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Příspěvek archeologie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Skandinávské rolnické usedlosti byly ve vikinské době už značně diferencovány, přičemž jejich diferenciace pochází mnohdy už z doby </a:t>
            </a:r>
            <a:r>
              <a:rPr lang="cs-CZ" dirty="0" err="1"/>
              <a:t>předvikinské</a:t>
            </a:r>
            <a:r>
              <a:rPr lang="cs-CZ" dirty="0"/>
              <a:t>. </a:t>
            </a:r>
            <a:endParaRPr lang="cs-CZ" dirty="0" smtClean="0"/>
          </a:p>
          <a:p>
            <a:r>
              <a:rPr lang="cs-CZ" dirty="0" smtClean="0"/>
              <a:t>Největší </a:t>
            </a:r>
            <a:r>
              <a:rPr lang="cs-CZ" dirty="0"/>
              <a:t>z nich měly pět až sedm budov. Obytný dům na těchto bohatších statcích dosahoval rozlohy 150 až 250 m², někdy dokonce 300 – 650 m. Na menších statcích mohly mít všechny budovy dohromady rozlohu 200 –350 m². Celková výměra menších statků vikinské doby dosahovala 3600 m², u větších 10 –15 tisíc m².</a:t>
            </a:r>
          </a:p>
        </p:txBody>
      </p:sp>
    </p:spTree>
    <p:extLst>
      <p:ext uri="{BB962C8B-B14F-4D97-AF65-F5344CB8AC3E}">
        <p14:creationId xmlns:p14="http://schemas.microsoft.com/office/powerpoint/2010/main" val="15415257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Řada dokladů o statcích zemědělců pochází z Islandu. Nejstarší typ domu zde měl jednu místnost a jako střechy bylo užíváno převráceného člunu. </a:t>
            </a:r>
            <a:endParaRPr lang="cs-CZ" dirty="0" smtClean="0"/>
          </a:p>
          <a:p>
            <a:r>
              <a:rPr lang="cs-CZ" dirty="0" smtClean="0"/>
              <a:t>Později </a:t>
            </a:r>
            <a:r>
              <a:rPr lang="cs-CZ" dirty="0"/>
              <a:t>se stavěly tzv. dlouhé domy, </a:t>
            </a:r>
            <a:r>
              <a:rPr lang="cs-CZ" dirty="0" smtClean="0"/>
              <a:t>se </a:t>
            </a:r>
            <a:r>
              <a:rPr lang="cs-CZ" dirty="0"/>
              <a:t>dvěma až třemi místnostmi. Na usedlostech byly kromě obytných částí prostory pro výrobu mléka a mléčných výrobků, pro ovce, jehňata, samozřejmě chlévy a stodoly, mohly tady být dílny pro výrobu kovů, nechyběla ani lázeň, podobná finské sauně; na pobřeží se nacházely také sušírny ryb </a:t>
            </a:r>
            <a:r>
              <a:rPr lang="cs-CZ" dirty="0" smtClean="0"/>
              <a:t>a </a:t>
            </a:r>
            <a:r>
              <a:rPr lang="cs-CZ" dirty="0"/>
              <a:t>přístřešky pro čluny na </a:t>
            </a:r>
            <a:r>
              <a:rPr lang="cs-CZ" dirty="0" smtClean="0"/>
              <a:t>zimu. </a:t>
            </a:r>
          </a:p>
          <a:p>
            <a:r>
              <a:rPr lang="cs-CZ" dirty="0" smtClean="0"/>
              <a:t>Při </a:t>
            </a:r>
            <a:r>
              <a:rPr lang="cs-CZ" dirty="0"/>
              <a:t>stavbách domů se často používala kombinace kamene, drnů a dřeva. Čestná místa v domě byla uprostřed místnosti u krbu. Bývala tu dvě dřevěná křesla pro pána a paní domu; proti nim seděli nejvýznamnější hosté, ostatní podél stěn, zase usazeni v určité hierarchii. Místa blíže hostitelům byla významnější. Při jídle se užívaly malé nízké stolky.</a:t>
            </a:r>
          </a:p>
        </p:txBody>
      </p:sp>
    </p:spTree>
    <p:extLst>
      <p:ext uri="{BB962C8B-B14F-4D97-AF65-F5344CB8AC3E}">
        <p14:creationId xmlns:p14="http://schemas.microsoft.com/office/powerpoint/2010/main" val="107918934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H</a:t>
            </a:r>
            <a:r>
              <a:rPr lang="cs-CZ" dirty="0" smtClean="0"/>
              <a:t>roby </a:t>
            </a:r>
            <a:r>
              <a:rPr lang="cs-CZ" dirty="0"/>
              <a:t>obyvatel Skandinávie poukazují na předchozí rolnický život řady z nich. </a:t>
            </a:r>
            <a:endParaRPr lang="cs-CZ" dirty="0" smtClean="0"/>
          </a:p>
          <a:p>
            <a:r>
              <a:rPr lang="cs-CZ" dirty="0" smtClean="0"/>
              <a:t>Pohřby </a:t>
            </a:r>
            <a:r>
              <a:rPr lang="cs-CZ" dirty="0"/>
              <a:t>zemědělců obsahují jako přídavky radlice pluhů, srpy, kosy a nože, které zřejmě sloužily k ořezávání větví nebo </a:t>
            </a:r>
            <a:r>
              <a:rPr lang="cs-CZ" dirty="0" smtClean="0"/>
              <a:t>listí.</a:t>
            </a:r>
          </a:p>
          <a:p>
            <a:r>
              <a:rPr lang="cs-CZ" dirty="0" smtClean="0"/>
              <a:t>Přinášejí </a:t>
            </a:r>
            <a:r>
              <a:rPr lang="cs-CZ" dirty="0"/>
              <a:t>ovšem i další svědectví. Podle T. </a:t>
            </a:r>
            <a:r>
              <a:rPr lang="cs-CZ" dirty="0" err="1"/>
              <a:t>Zachrissona</a:t>
            </a:r>
            <a:r>
              <a:rPr lang="cs-CZ" dirty="0"/>
              <a:t> byly skandinávské rodiny ve vikinské době (konkrétně zkoumal tyto poměry ve Švédsku) po celé generace usedlé na jednom místě, jak o tom svědčí právě kontinuita pohřebišť, a měly své dědičné statky (</a:t>
            </a:r>
            <a:r>
              <a:rPr lang="cs-CZ" dirty="0" err="1"/>
              <a:t>odal</a:t>
            </a:r>
            <a:r>
              <a:rPr lang="cs-CZ" dirty="0"/>
              <a:t>). Usedlost na jednom místě a na jedné půdě je typická pro vyspělé zemědělské populace.</a:t>
            </a:r>
          </a:p>
        </p:txBody>
      </p:sp>
    </p:spTree>
    <p:extLst>
      <p:ext uri="{BB962C8B-B14F-4D97-AF65-F5344CB8AC3E}">
        <p14:creationId xmlns:p14="http://schemas.microsoft.com/office/powerpoint/2010/main" val="249407862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Řemesla</a:t>
            </a:r>
            <a:endParaRPr lang="cs-CZ" dirty="0"/>
          </a:p>
        </p:txBody>
      </p:sp>
      <p:sp>
        <p:nvSpPr>
          <p:cNvPr id="3" name="Zástupný symbol pro obsah 2"/>
          <p:cNvSpPr>
            <a:spLocks noGrp="1"/>
          </p:cNvSpPr>
          <p:nvPr>
            <p:ph idx="1"/>
          </p:nvPr>
        </p:nvSpPr>
        <p:spPr/>
        <p:txBody>
          <a:bodyPr/>
          <a:lstStyle/>
          <a:p>
            <a:r>
              <a:rPr lang="cs-CZ" dirty="0"/>
              <a:t>P</a:t>
            </a:r>
            <a:r>
              <a:rPr lang="cs-CZ" dirty="0" smtClean="0"/>
              <a:t>rovozována </a:t>
            </a:r>
            <a:r>
              <a:rPr lang="cs-CZ" dirty="0"/>
              <a:t>jednak podomácku, jednak se objevovali specializovaní řemeslníci, zaměstnávaní buď králi a náčelníky, nebo putující od usedlosti k usedlosti a od jednoho </a:t>
            </a:r>
            <a:r>
              <a:rPr lang="cs-CZ" dirty="0" err="1"/>
              <a:t>protoměstského</a:t>
            </a:r>
            <a:r>
              <a:rPr lang="cs-CZ" dirty="0"/>
              <a:t> sídliště či obchodního centra</a:t>
            </a:r>
          </a:p>
        </p:txBody>
      </p:sp>
    </p:spTree>
    <p:extLst>
      <p:ext uri="{BB962C8B-B14F-4D97-AF65-F5344CB8AC3E}">
        <p14:creationId xmlns:p14="http://schemas.microsoft.com/office/powerpoint/2010/main" val="2447165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Mezi nejranější specializované výroby patřilo zpracování železa, k jehož získávání sloužily domácí skandinávské bahenní </a:t>
            </a:r>
            <a:r>
              <a:rPr lang="cs-CZ" dirty="0" smtClean="0"/>
              <a:t>rudy, výroba </a:t>
            </a:r>
            <a:r>
              <a:rPr lang="cs-CZ" dirty="0"/>
              <a:t>skleněných korálků, které byly zhotovovány z kousků roztaveného dovezeného skla, dále se objevuje nejenom podomácká, ale i specializovaná výroba textilu </a:t>
            </a:r>
            <a:r>
              <a:rPr lang="cs-CZ" dirty="0" smtClean="0"/>
              <a:t>specializovaným </a:t>
            </a:r>
            <a:r>
              <a:rPr lang="cs-CZ" dirty="0"/>
              <a:t>oborem bylo zlatnictví a další druhy šperkařství. </a:t>
            </a:r>
            <a:endParaRPr lang="cs-CZ" dirty="0" smtClean="0"/>
          </a:p>
          <a:p>
            <a:r>
              <a:rPr lang="cs-CZ" dirty="0" smtClean="0"/>
              <a:t>Jedním </a:t>
            </a:r>
            <a:r>
              <a:rPr lang="cs-CZ" dirty="0"/>
              <a:t>z nejdůležitějších řemesel bylo kamenictví (výroba nádob, brousků, náhrobků) a zpracování rohů a parohů (např. na hřebeny). Brzy se objevili také specializovaní pekaři, řezníci (pochopitelně tam, kde byla vyšší koncentrace obyvatelstva na menší ploše) nebo rybáři.</a:t>
            </a:r>
          </a:p>
        </p:txBody>
      </p:sp>
    </p:spTree>
    <p:extLst>
      <p:ext uri="{BB962C8B-B14F-4D97-AF65-F5344CB8AC3E}">
        <p14:creationId xmlns:p14="http://schemas.microsoft.com/office/powerpoint/2010/main" val="174484045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6146" name="Picture 2" descr="C:\Users\bednarikova\Pictures\hřebe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772816"/>
            <a:ext cx="2376000" cy="467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3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err="1"/>
              <a:t>Prokopios</a:t>
            </a:r>
            <a:r>
              <a:rPr lang="cs-CZ" dirty="0"/>
              <a:t>: Informace o ostrovu, který nazývá </a:t>
            </a:r>
            <a:r>
              <a:rPr lang="cs-CZ" dirty="0" err="1"/>
              <a:t>Thule</a:t>
            </a:r>
            <a:r>
              <a:rPr lang="cs-CZ" dirty="0"/>
              <a:t>, získával nejspíše od </a:t>
            </a:r>
            <a:r>
              <a:rPr lang="cs-CZ" dirty="0" err="1"/>
              <a:t>herulských</a:t>
            </a:r>
            <a:r>
              <a:rPr lang="cs-CZ" dirty="0"/>
              <a:t> vojáků v byzantských službách. </a:t>
            </a:r>
            <a:endParaRPr lang="cs-CZ" dirty="0" smtClean="0"/>
          </a:p>
          <a:p>
            <a:r>
              <a:rPr lang="cs-CZ" dirty="0" smtClean="0"/>
              <a:t>Nepíše </a:t>
            </a:r>
            <a:r>
              <a:rPr lang="cs-CZ" dirty="0"/>
              <a:t>pouze o polárních dnech a nocích, ale i o depresi, která obyvatele v období nocí přepadá, o tom, že většina půdy na tomto „ostrově“ je pustá a v jeho obyvatelných končinách žije třináct kmenů, z nichž každý má svého krále</a:t>
            </a:r>
            <a:r>
              <a:rPr lang="cs-CZ" dirty="0" smtClean="0"/>
              <a:t>. </a:t>
            </a:r>
            <a:r>
              <a:rPr lang="cs-CZ" dirty="0" err="1" smtClean="0"/>
              <a:t>Herulové</a:t>
            </a:r>
            <a:r>
              <a:rPr lang="cs-CZ" dirty="0" smtClean="0"/>
              <a:t> </a:t>
            </a:r>
            <a:r>
              <a:rPr lang="cs-CZ" dirty="0"/>
              <a:t>v jeho době na sever Skandinávie nejen vyjížděli, ale také se z něho vraceli zpět na území Byzance.</a:t>
            </a:r>
          </a:p>
          <a:p>
            <a:pPr marL="0" indent="0">
              <a:buNone/>
            </a:pPr>
            <a:endParaRPr lang="cs-CZ" dirty="0" smtClean="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650442644"/>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Kop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988840"/>
            <a:ext cx="5234147" cy="4572000"/>
          </a:xfrm>
          <a:prstGeom prst="rect">
            <a:avLst/>
          </a:prstGeom>
          <a:noFill/>
          <a:ln>
            <a:noFill/>
          </a:ln>
        </p:spPr>
      </p:pic>
    </p:spTree>
    <p:extLst>
      <p:ext uri="{BB962C8B-B14F-4D97-AF65-F5344CB8AC3E}">
        <p14:creationId xmlns:p14="http://schemas.microsoft.com/office/powerpoint/2010/main" val="139935180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a:t>
            </a:r>
            <a:r>
              <a:rPr lang="cs-CZ" dirty="0" smtClean="0"/>
              <a:t>ýstavba lodí: zpracování </a:t>
            </a:r>
            <a:r>
              <a:rPr lang="cs-CZ" dirty="0"/>
              <a:t>dřeva, textilií na lodní plachty, ale i různé obory umělecké, především řezbářství. </a:t>
            </a:r>
            <a:endParaRPr lang="cs-CZ" dirty="0" smtClean="0"/>
          </a:p>
          <a:p>
            <a:r>
              <a:rPr lang="cs-CZ" dirty="0" smtClean="0"/>
              <a:t>Současní </a:t>
            </a:r>
            <a:r>
              <a:rPr lang="cs-CZ" dirty="0"/>
              <a:t>badatelé vypočítali, že k výrobě 30 m dlouhé lodi bylo zapotřebí asi 400 000 pracovních </a:t>
            </a:r>
            <a:r>
              <a:rPr lang="cs-CZ" dirty="0" smtClean="0"/>
              <a:t>hodin. Malé </a:t>
            </a:r>
            <a:r>
              <a:rPr lang="cs-CZ" dirty="0"/>
              <a:t>čluny si ovšem řada rybářů i zemědělců byla nejspíše schopna zhotovit sama.</a:t>
            </a:r>
          </a:p>
        </p:txBody>
      </p:sp>
    </p:spTree>
    <p:extLst>
      <p:ext uri="{BB962C8B-B14F-4D97-AF65-F5344CB8AC3E}">
        <p14:creationId xmlns:p14="http://schemas.microsoft.com/office/powerpoint/2010/main" val="282126190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Nejvíce stop řemeslné výroby bylo zatím objeveno ve vikinském Yorku, Dublinu, v samotné Skandinávii pak v dánském </a:t>
            </a:r>
            <a:r>
              <a:rPr lang="cs-CZ" dirty="0" err="1"/>
              <a:t>Haithabu</a:t>
            </a:r>
            <a:r>
              <a:rPr lang="cs-CZ" dirty="0"/>
              <a:t>-Šlesviku a v </a:t>
            </a:r>
            <a:r>
              <a:rPr lang="cs-CZ" dirty="0" err="1"/>
              <a:t>Trelleborgu</a:t>
            </a:r>
            <a:r>
              <a:rPr lang="cs-CZ" dirty="0"/>
              <a:t>, na území Švédska v </a:t>
            </a:r>
            <a:r>
              <a:rPr lang="cs-CZ" dirty="0" err="1"/>
              <a:t>Birce</a:t>
            </a:r>
            <a:r>
              <a:rPr lang="cs-CZ" dirty="0"/>
              <a:t> a Staré Uppsale, v norském </a:t>
            </a:r>
            <a:r>
              <a:rPr lang="cs-CZ" dirty="0" err="1"/>
              <a:t>Kaupangu</a:t>
            </a:r>
            <a:r>
              <a:rPr lang="cs-CZ" dirty="0"/>
              <a:t>, na Rusi ve Staré </a:t>
            </a:r>
            <a:r>
              <a:rPr lang="cs-CZ" dirty="0" err="1" smtClean="0"/>
              <a:t>Ladoze</a:t>
            </a:r>
            <a:r>
              <a:rPr lang="cs-CZ" dirty="0" smtClean="0"/>
              <a:t>.</a:t>
            </a:r>
            <a:endParaRPr lang="cs-CZ" dirty="0"/>
          </a:p>
        </p:txBody>
      </p:sp>
    </p:spTree>
    <p:extLst>
      <p:ext uri="{BB962C8B-B14F-4D97-AF65-F5344CB8AC3E}">
        <p14:creationId xmlns:p14="http://schemas.microsoft.com/office/powerpoint/2010/main" val="246061355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Obchod</a:t>
            </a:r>
            <a:endParaRPr lang="cs-CZ" dirty="0"/>
          </a:p>
        </p:txBody>
      </p:sp>
      <p:sp>
        <p:nvSpPr>
          <p:cNvPr id="3" name="Zástupný symbol pro obsah 2"/>
          <p:cNvSpPr>
            <a:spLocks noGrp="1"/>
          </p:cNvSpPr>
          <p:nvPr>
            <p:ph idx="1"/>
          </p:nvPr>
        </p:nvSpPr>
        <p:spPr/>
        <p:txBody>
          <a:bodyPr>
            <a:normAutofit lnSpcReduction="10000"/>
          </a:bodyPr>
          <a:lstStyle/>
          <a:p>
            <a:r>
              <a:rPr lang="cs-CZ" dirty="0"/>
              <a:t>Skandinávské výrobky se už v době velkého stěhování národů a ve </a:t>
            </a:r>
            <a:r>
              <a:rPr lang="cs-CZ" dirty="0" err="1"/>
              <a:t>vendelském</a:t>
            </a:r>
            <a:r>
              <a:rPr lang="cs-CZ" dirty="0"/>
              <a:t> období vyskytovaly nejenom v areálu celého Pobaltí. Obchodní kontakty byly udržovány s Ostrogóty, </a:t>
            </a:r>
            <a:r>
              <a:rPr lang="cs-CZ" dirty="0" err="1"/>
              <a:t>Gepidy</a:t>
            </a:r>
            <a:r>
              <a:rPr lang="cs-CZ" dirty="0"/>
              <a:t>, Franky i Langobardy. S Východním Pruskem obchodovali Švédové nejméně od 6. století po Kr. Od 6. až 7. století začíná také již doba shromažďování a ukládání pokladů se šperky z drahých kovů a stříbrnými nebo zlatými mincemi. </a:t>
            </a:r>
          </a:p>
        </p:txBody>
      </p:sp>
    </p:spTree>
    <p:extLst>
      <p:ext uri="{BB962C8B-B14F-4D97-AF65-F5344CB8AC3E}">
        <p14:creationId xmlns:p14="http://schemas.microsoft.com/office/powerpoint/2010/main" val="2093244015"/>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C:\Users\bednarikova\Pictures\Birk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95" y="3361594"/>
            <a:ext cx="1523810" cy="100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6147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D</a:t>
            </a:r>
            <a:r>
              <a:rPr lang="cs-CZ" dirty="0" smtClean="0"/>
              <a:t>ůležité </a:t>
            </a:r>
            <a:r>
              <a:rPr lang="cs-CZ" dirty="0"/>
              <a:t>obchodní </a:t>
            </a:r>
            <a:r>
              <a:rPr lang="cs-CZ" dirty="0" smtClean="0"/>
              <a:t>přístavy:  </a:t>
            </a:r>
            <a:r>
              <a:rPr lang="cs-CZ" dirty="0" err="1"/>
              <a:t>Birka</a:t>
            </a:r>
            <a:r>
              <a:rPr lang="cs-CZ" dirty="0"/>
              <a:t>, Lund, </a:t>
            </a:r>
            <a:r>
              <a:rPr lang="cs-CZ" dirty="0" err="1"/>
              <a:t>Sigtuna</a:t>
            </a:r>
            <a:r>
              <a:rPr lang="cs-CZ" dirty="0"/>
              <a:t> a </a:t>
            </a:r>
            <a:r>
              <a:rPr lang="cs-CZ" dirty="0" err="1"/>
              <a:t>Skara</a:t>
            </a:r>
            <a:r>
              <a:rPr lang="cs-CZ" dirty="0"/>
              <a:t> v dnešním Švédsku, </a:t>
            </a:r>
            <a:r>
              <a:rPr lang="cs-CZ" dirty="0" err="1"/>
              <a:t>Århus</a:t>
            </a:r>
            <a:r>
              <a:rPr lang="cs-CZ" dirty="0"/>
              <a:t>, </a:t>
            </a:r>
            <a:r>
              <a:rPr lang="cs-CZ" dirty="0" err="1"/>
              <a:t>Haithabu</a:t>
            </a:r>
            <a:r>
              <a:rPr lang="cs-CZ" dirty="0"/>
              <a:t>-Šlesvik, </a:t>
            </a:r>
            <a:r>
              <a:rPr lang="cs-CZ" dirty="0" err="1"/>
              <a:t>Ribe</a:t>
            </a:r>
            <a:r>
              <a:rPr lang="cs-CZ" dirty="0"/>
              <a:t>, </a:t>
            </a:r>
            <a:r>
              <a:rPr lang="cs-CZ" dirty="0" err="1"/>
              <a:t>Viborg</a:t>
            </a:r>
            <a:r>
              <a:rPr lang="cs-CZ" dirty="0"/>
              <a:t>, </a:t>
            </a:r>
            <a:r>
              <a:rPr lang="cs-CZ" dirty="0" err="1"/>
              <a:t>Ålborg</a:t>
            </a:r>
            <a:r>
              <a:rPr lang="cs-CZ" dirty="0"/>
              <a:t>, </a:t>
            </a:r>
            <a:r>
              <a:rPr lang="cs-CZ" dirty="0" err="1"/>
              <a:t>Odense</a:t>
            </a:r>
            <a:r>
              <a:rPr lang="cs-CZ" dirty="0"/>
              <a:t> nebo </a:t>
            </a:r>
            <a:r>
              <a:rPr lang="cs-CZ" dirty="0" err="1"/>
              <a:t>Roskilde</a:t>
            </a:r>
            <a:r>
              <a:rPr lang="cs-CZ" dirty="0"/>
              <a:t> v Dánsku, </a:t>
            </a:r>
            <a:r>
              <a:rPr lang="cs-CZ" dirty="0" err="1"/>
              <a:t>Trondheim</a:t>
            </a:r>
            <a:r>
              <a:rPr lang="cs-CZ" dirty="0"/>
              <a:t> a </a:t>
            </a:r>
            <a:r>
              <a:rPr lang="cs-CZ" dirty="0" err="1"/>
              <a:t>Skiringssal</a:t>
            </a:r>
            <a:r>
              <a:rPr lang="cs-CZ" dirty="0"/>
              <a:t> na území dnešního Norska. Některá z těchto přístavních sídlišť vznikala velmi záhy, ještě ve </a:t>
            </a:r>
            <a:r>
              <a:rPr lang="cs-CZ" dirty="0" err="1"/>
              <a:t>vendelském</a:t>
            </a:r>
            <a:r>
              <a:rPr lang="cs-CZ" dirty="0"/>
              <a:t> období. Dánské </a:t>
            </a:r>
            <a:r>
              <a:rPr lang="cs-CZ" dirty="0" err="1"/>
              <a:t>Ribe</a:t>
            </a:r>
            <a:r>
              <a:rPr lang="cs-CZ" dirty="0"/>
              <a:t> například bylo založeno kolem roku 700 po Kr</a:t>
            </a:r>
            <a:r>
              <a:rPr lang="cs-CZ" dirty="0" smtClean="0"/>
              <a:t>.</a:t>
            </a:r>
          </a:p>
          <a:p>
            <a:r>
              <a:rPr lang="cs-CZ" dirty="0" smtClean="0"/>
              <a:t> Centrum </a:t>
            </a:r>
            <a:r>
              <a:rPr lang="cs-CZ" dirty="0" err="1"/>
              <a:t>Birka</a:t>
            </a:r>
            <a:r>
              <a:rPr lang="cs-CZ" dirty="0"/>
              <a:t> nedaleko dnešního Stockholmu zaujímalo plochu asi 12 ha a patřily k němu dva přístavy, </a:t>
            </a:r>
            <a:r>
              <a:rPr lang="cs-CZ" dirty="0" err="1"/>
              <a:t>Kugghamn</a:t>
            </a:r>
            <a:r>
              <a:rPr lang="cs-CZ" dirty="0"/>
              <a:t> a </a:t>
            </a:r>
            <a:r>
              <a:rPr lang="cs-CZ" dirty="0" err="1"/>
              <a:t>Korshamn</a:t>
            </a:r>
            <a:r>
              <a:rPr lang="cs-CZ" dirty="0"/>
              <a:t>, i jedna umělá nádrž o stranách asi 50 m, jež se otevírala na konci průplavu s uměle vybudovaným vstupem. Opevnění měla </a:t>
            </a:r>
            <a:r>
              <a:rPr lang="cs-CZ" dirty="0" err="1"/>
              <a:t>Birka</a:t>
            </a:r>
            <a:r>
              <a:rPr lang="cs-CZ" dirty="0"/>
              <a:t> od 10. století.</a:t>
            </a:r>
          </a:p>
        </p:txBody>
      </p:sp>
    </p:spTree>
    <p:extLst>
      <p:ext uri="{BB962C8B-B14F-4D97-AF65-F5344CB8AC3E}">
        <p14:creationId xmlns:p14="http://schemas.microsoft.com/office/powerpoint/2010/main" val="390776379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a:t>
            </a:r>
            <a:r>
              <a:rPr lang="cs-CZ" dirty="0" smtClean="0"/>
              <a:t>a </a:t>
            </a:r>
            <a:r>
              <a:rPr lang="cs-CZ" dirty="0"/>
              <a:t>východní straně Baltu a v dnešním </a:t>
            </a:r>
            <a:r>
              <a:rPr lang="cs-CZ" dirty="0" smtClean="0"/>
              <a:t>Rusku: </a:t>
            </a:r>
            <a:r>
              <a:rPr lang="cs-CZ" dirty="0" err="1" smtClean="0"/>
              <a:t>Truso</a:t>
            </a:r>
            <a:r>
              <a:rPr lang="cs-CZ" dirty="0" smtClean="0"/>
              <a:t> </a:t>
            </a:r>
            <a:r>
              <a:rPr lang="cs-CZ" dirty="0"/>
              <a:t>(</a:t>
            </a:r>
            <a:r>
              <a:rPr lang="cs-CZ" dirty="0" err="1"/>
              <a:t>Janów</a:t>
            </a:r>
            <a:r>
              <a:rPr lang="cs-CZ" dirty="0"/>
              <a:t> </a:t>
            </a:r>
            <a:r>
              <a:rPr lang="cs-CZ" dirty="0" err="1"/>
              <a:t>Pomorski</a:t>
            </a:r>
            <a:r>
              <a:rPr lang="cs-CZ" dirty="0"/>
              <a:t>), Novgorod, </a:t>
            </a:r>
            <a:r>
              <a:rPr lang="cs-CZ" dirty="0" err="1"/>
              <a:t>Kijev</a:t>
            </a:r>
            <a:r>
              <a:rPr lang="cs-CZ" dirty="0"/>
              <a:t> nebo Stará </a:t>
            </a:r>
            <a:r>
              <a:rPr lang="cs-CZ" dirty="0" err="1"/>
              <a:t>Ladoga</a:t>
            </a:r>
            <a:r>
              <a:rPr lang="cs-CZ" dirty="0"/>
              <a:t>, ale i </a:t>
            </a:r>
            <a:r>
              <a:rPr lang="cs-CZ" dirty="0" err="1"/>
              <a:t>Gnězdno</a:t>
            </a:r>
            <a:r>
              <a:rPr lang="cs-CZ" dirty="0"/>
              <a:t>, </a:t>
            </a:r>
            <a:r>
              <a:rPr lang="cs-CZ" dirty="0" err="1"/>
              <a:t>Rjurikovo</a:t>
            </a:r>
            <a:r>
              <a:rPr lang="cs-CZ" dirty="0"/>
              <a:t> </a:t>
            </a:r>
            <a:r>
              <a:rPr lang="cs-CZ" dirty="0" err="1"/>
              <a:t>Gorodišče</a:t>
            </a:r>
            <a:r>
              <a:rPr lang="cs-CZ" dirty="0"/>
              <a:t>, </a:t>
            </a:r>
            <a:r>
              <a:rPr lang="cs-CZ" dirty="0" err="1"/>
              <a:t>Černigov</a:t>
            </a:r>
            <a:r>
              <a:rPr lang="cs-CZ" dirty="0"/>
              <a:t> apod. </a:t>
            </a:r>
          </a:p>
        </p:txBody>
      </p:sp>
    </p:spTree>
    <p:extLst>
      <p:ext uri="{BB962C8B-B14F-4D97-AF65-F5344CB8AC3E}">
        <p14:creationId xmlns:p14="http://schemas.microsoft.com/office/powerpoint/2010/main" val="113100229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Truso</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V</a:t>
            </a:r>
            <a:r>
              <a:rPr lang="cs-CZ" dirty="0" smtClean="0"/>
              <a:t>elké </a:t>
            </a:r>
            <a:r>
              <a:rPr lang="cs-CZ" dirty="0"/>
              <a:t>dílny na výrobu hřebenů, byl zde nalezen surový jantar a různé nedokončené řemeslné produkty, které ukazují na koncentraci řemeslné výroby. </a:t>
            </a:r>
            <a:endParaRPr lang="cs-CZ" dirty="0" smtClean="0"/>
          </a:p>
          <a:p>
            <a:r>
              <a:rPr lang="cs-CZ" dirty="0" smtClean="0"/>
              <a:t>V </a:t>
            </a:r>
            <a:r>
              <a:rPr lang="cs-CZ" dirty="0"/>
              <a:t>dílnách, zpracovávajících jantar, se nacházely přívěsky v podobě </a:t>
            </a:r>
            <a:r>
              <a:rPr lang="cs-CZ" dirty="0" err="1"/>
              <a:t>Tórových</a:t>
            </a:r>
            <a:r>
              <a:rPr lang="cs-CZ" dirty="0"/>
              <a:t> sekyr a kladiv, obchodovalo se s dováženým sklem a skleněnými perlami, z jantaru byly vyráběny figurky pro stolní hru „</a:t>
            </a:r>
            <a:r>
              <a:rPr lang="cs-CZ" dirty="0" err="1" smtClean="0"/>
              <a:t>hnefi</a:t>
            </a:r>
            <a:r>
              <a:rPr lang="cs-CZ" dirty="0" smtClean="0"/>
              <a:t>“ Nalezeny </a:t>
            </a:r>
            <a:r>
              <a:rPr lang="cs-CZ" dirty="0"/>
              <a:t>tu byly skandinávské šatové spony, horský křišťál, váhy, které k obchodní činnosti neodmyslitelně patří, 49 fragmentů arabských dirhamů, </a:t>
            </a:r>
            <a:r>
              <a:rPr lang="cs-CZ" dirty="0" smtClean="0"/>
              <a:t>apod. </a:t>
            </a:r>
          </a:p>
          <a:p>
            <a:r>
              <a:rPr lang="cs-CZ" dirty="0" smtClean="0"/>
              <a:t>Železné </a:t>
            </a:r>
            <a:r>
              <a:rPr lang="cs-CZ" dirty="0"/>
              <a:t>hroty, sloužící k chůzi po ledu, a kostěné </a:t>
            </a:r>
            <a:r>
              <a:rPr lang="cs-CZ" dirty="0" smtClean="0"/>
              <a:t>brusle.</a:t>
            </a:r>
            <a:endParaRPr lang="cs-CZ" dirty="0"/>
          </a:p>
        </p:txBody>
      </p:sp>
    </p:spTree>
    <p:extLst>
      <p:ext uri="{BB962C8B-B14F-4D97-AF65-F5344CB8AC3E}">
        <p14:creationId xmlns:p14="http://schemas.microsoft.com/office/powerpoint/2010/main" val="243613569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1040" y="2329021"/>
            <a:ext cx="5201920" cy="306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42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Prameny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Evropské a anglické, irské kroniky, Nestor. Arabské prameny</a:t>
            </a:r>
          </a:p>
          <a:p>
            <a:r>
              <a:rPr lang="cs-CZ" dirty="0"/>
              <a:t>Ve Skandinávii či jiném normanském prostředí, </a:t>
            </a:r>
            <a:r>
              <a:rPr lang="cs-CZ" dirty="0" smtClean="0"/>
              <a:t>díla </a:t>
            </a:r>
            <a:r>
              <a:rPr lang="cs-CZ" dirty="0" err="1"/>
              <a:t>Ariho</a:t>
            </a:r>
            <a:r>
              <a:rPr lang="cs-CZ" dirty="0"/>
              <a:t> Moudrého, </a:t>
            </a:r>
            <a:r>
              <a:rPr lang="cs-CZ" dirty="0" err="1"/>
              <a:t>Snorriho</a:t>
            </a:r>
            <a:r>
              <a:rPr lang="cs-CZ" dirty="0"/>
              <a:t> </a:t>
            </a:r>
            <a:r>
              <a:rPr lang="cs-CZ" dirty="0" err="1"/>
              <a:t>Sturlusona</a:t>
            </a:r>
            <a:r>
              <a:rPr lang="cs-CZ" dirty="0"/>
              <a:t>, Starší Edda, </a:t>
            </a:r>
            <a:r>
              <a:rPr lang="cs-CZ" dirty="0" smtClean="0"/>
              <a:t>islandské </a:t>
            </a:r>
            <a:r>
              <a:rPr lang="cs-CZ" dirty="0"/>
              <a:t>a norské </a:t>
            </a:r>
            <a:r>
              <a:rPr lang="cs-CZ" dirty="0" smtClean="0"/>
              <a:t>ságy, </a:t>
            </a:r>
            <a:r>
              <a:rPr lang="cs-CZ" dirty="0"/>
              <a:t>básně skaldů, </a:t>
            </a:r>
            <a:r>
              <a:rPr lang="cs-CZ" dirty="0" err="1" smtClean="0"/>
              <a:t>Saxo</a:t>
            </a:r>
            <a:r>
              <a:rPr lang="cs-CZ" dirty="0" smtClean="0"/>
              <a:t> </a:t>
            </a:r>
            <a:r>
              <a:rPr lang="cs-CZ" dirty="0" err="1"/>
              <a:t>Grammaticus</a:t>
            </a:r>
            <a:r>
              <a:rPr lang="cs-CZ" dirty="0"/>
              <a:t>, kroniky vzniklé v normanské Normandii, různé legendy o světcích.  </a:t>
            </a:r>
            <a:endParaRPr lang="cs-CZ" dirty="0" smtClean="0"/>
          </a:p>
          <a:p>
            <a:r>
              <a:rPr lang="cs-CZ" dirty="0" smtClean="0"/>
              <a:t>Islandské ságy převážně </a:t>
            </a:r>
            <a:r>
              <a:rPr lang="cs-CZ" dirty="0"/>
              <a:t>do doby před r. 1000.</a:t>
            </a:r>
          </a:p>
          <a:p>
            <a:endParaRPr lang="cs-CZ" dirty="0"/>
          </a:p>
        </p:txBody>
      </p:sp>
    </p:spTree>
    <p:extLst>
      <p:ext uri="{BB962C8B-B14F-4D97-AF65-F5344CB8AC3E}">
        <p14:creationId xmlns:p14="http://schemas.microsoft.com/office/powerpoint/2010/main" val="2253638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Na nejnižší úrovni ze všech kmenů tu tenkrát byli </a:t>
            </a:r>
            <a:r>
              <a:rPr lang="cs-CZ" dirty="0" err="1"/>
              <a:t>Skrithifinové</a:t>
            </a:r>
            <a:r>
              <a:rPr lang="cs-CZ" dirty="0"/>
              <a:t>. Nebyli totiž zemědělci, živili se jen lovem, oblékali se do kůží ulovených zvířat, které sešívali zvířecími šlachami. S muži se lovů účastnily také ženy, které své děti prý nekojily, ale živily morkem. Pokrokovější kmeny charakterizuje tím, že uctívají mnoho božstev, a popisuje přitom také, jak obětovali prvotiny z válek. Mezi těmito způsoby je i </a:t>
            </a:r>
            <a:r>
              <a:rPr lang="cs-CZ" dirty="0" smtClean="0"/>
              <a:t>typicky </a:t>
            </a:r>
            <a:r>
              <a:rPr lang="cs-CZ" dirty="0"/>
              <a:t>germánské oběšení na stromě. </a:t>
            </a:r>
          </a:p>
          <a:p>
            <a:endParaRPr lang="cs-CZ" dirty="0"/>
          </a:p>
        </p:txBody>
      </p:sp>
    </p:spTree>
    <p:extLst>
      <p:ext uri="{BB962C8B-B14F-4D97-AF65-F5344CB8AC3E}">
        <p14:creationId xmlns:p14="http://schemas.microsoft.com/office/powerpoint/2010/main" val="2100887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b="1" dirty="0" err="1"/>
              <a:t>Jordanes</a:t>
            </a:r>
            <a:r>
              <a:rPr lang="cs-CZ" dirty="0"/>
              <a:t>:  V Severním oceánu leží dle jeho líčení veliký ostrov, který se nazývá „</a:t>
            </a:r>
            <a:r>
              <a:rPr lang="cs-CZ" dirty="0" err="1"/>
              <a:t>Scandza</a:t>
            </a:r>
            <a:r>
              <a:rPr lang="cs-CZ" dirty="0"/>
              <a:t>“, případně „</a:t>
            </a:r>
            <a:r>
              <a:rPr lang="cs-CZ" dirty="0" err="1"/>
              <a:t>Scandia</a:t>
            </a:r>
            <a:r>
              <a:rPr lang="cs-CZ" dirty="0"/>
              <a:t>“. Tento ostrov má podobu citroníkového listu a uzavírá se směrem k protáhlému konci (tedy k severu). </a:t>
            </a:r>
            <a:endParaRPr lang="cs-CZ" dirty="0" smtClean="0"/>
          </a:p>
          <a:p>
            <a:r>
              <a:rPr lang="cs-CZ" dirty="0" smtClean="0"/>
              <a:t>Matoucí </a:t>
            </a:r>
            <a:r>
              <a:rPr lang="cs-CZ" dirty="0"/>
              <a:t>je jeho líčení, týkající se řeky Visly: Tato řeka se na dohled (in </a:t>
            </a:r>
            <a:r>
              <a:rPr lang="cs-CZ" dirty="0" err="1"/>
              <a:t>conspectu</a:t>
            </a:r>
            <a:r>
              <a:rPr lang="cs-CZ" dirty="0"/>
              <a:t>) </a:t>
            </a:r>
            <a:r>
              <a:rPr lang="cs-CZ" dirty="0" err="1"/>
              <a:t>Scandzy</a:t>
            </a:r>
            <a:r>
              <a:rPr lang="cs-CZ" dirty="0"/>
              <a:t> vlévá do „Severního moře“. Na východě má </a:t>
            </a:r>
            <a:r>
              <a:rPr lang="cs-CZ" dirty="0" err="1"/>
              <a:t>Scandza</a:t>
            </a:r>
            <a:r>
              <a:rPr lang="cs-CZ" dirty="0"/>
              <a:t> největší jezero světa (je jím míněno dnešní jezero </a:t>
            </a:r>
            <a:r>
              <a:rPr lang="cs-CZ" dirty="0" err="1"/>
              <a:t>Vänern</a:t>
            </a:r>
            <a:r>
              <a:rPr lang="cs-CZ" dirty="0"/>
              <a:t>), v němž pramení řeka Vagus (</a:t>
            </a:r>
            <a:r>
              <a:rPr lang="cs-CZ" dirty="0" err="1"/>
              <a:t>Göta</a:t>
            </a:r>
            <a:r>
              <a:rPr lang="cs-CZ" dirty="0"/>
              <a:t>), vlévající se do Oceánu. Na západě a na severu je obklopena širým mořem, jež je na severu nesplavné. Baltské moře považuje za část tohoto oceánu a říká, že jsou v něm mnohé, třebaže malé ostrovy. Území těchto ostrovů jsou krutá nejenom nepohostinností svých obyvatel, ale i výskytem divokých zvířat.</a:t>
            </a:r>
          </a:p>
          <a:p>
            <a:endParaRPr lang="cs-CZ" dirty="0"/>
          </a:p>
        </p:txBody>
      </p:sp>
    </p:spTree>
    <p:extLst>
      <p:ext uri="{BB962C8B-B14F-4D97-AF65-F5344CB8AC3E}">
        <p14:creationId xmlns:p14="http://schemas.microsoft.com/office/powerpoint/2010/main" val="741594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Kmeny </a:t>
            </a:r>
            <a:r>
              <a:rPr lang="cs-CZ" dirty="0" err="1"/>
              <a:t>Scandzy</a:t>
            </a:r>
            <a:r>
              <a:rPr lang="cs-CZ" dirty="0"/>
              <a:t>, jmenované Ptolemaiem, </a:t>
            </a:r>
            <a:r>
              <a:rPr lang="cs-CZ" dirty="0" smtClean="0"/>
              <a:t>i  mnohé další:</a:t>
            </a:r>
          </a:p>
          <a:p>
            <a:r>
              <a:rPr lang="cs-CZ" dirty="0" smtClean="0"/>
              <a:t>Alexandrijský </a:t>
            </a:r>
            <a:r>
              <a:rPr lang="cs-CZ" dirty="0"/>
              <a:t>geograf jich uváděl </a:t>
            </a:r>
            <a:r>
              <a:rPr lang="cs-CZ" dirty="0" smtClean="0"/>
              <a:t>sedm </a:t>
            </a:r>
            <a:r>
              <a:rPr lang="cs-CZ" dirty="0"/>
              <a:t>Historik Gótů pak kromě dalších jmen podává o některých z těchto etnik i stručné informace.</a:t>
            </a:r>
          </a:p>
          <a:p>
            <a:endParaRPr lang="cs-CZ" dirty="0"/>
          </a:p>
        </p:txBody>
      </p:sp>
    </p:spTree>
    <p:extLst>
      <p:ext uri="{BB962C8B-B14F-4D97-AF65-F5344CB8AC3E}">
        <p14:creationId xmlns:p14="http://schemas.microsoft.com/office/powerpoint/2010/main" val="4196201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Např. </a:t>
            </a:r>
            <a:r>
              <a:rPr lang="cs-CZ" dirty="0" err="1"/>
              <a:t>lmeny</a:t>
            </a:r>
            <a:r>
              <a:rPr lang="cs-CZ" dirty="0"/>
              <a:t> </a:t>
            </a:r>
            <a:r>
              <a:rPr lang="cs-CZ" dirty="0" err="1"/>
              <a:t>Theustes</a:t>
            </a:r>
            <a:r>
              <a:rPr lang="cs-CZ" dirty="0"/>
              <a:t>, </a:t>
            </a:r>
            <a:r>
              <a:rPr lang="cs-CZ" dirty="0" err="1"/>
              <a:t>Vagoth</a:t>
            </a:r>
            <a:r>
              <a:rPr lang="cs-CZ" dirty="0"/>
              <a:t>, </a:t>
            </a:r>
            <a:r>
              <a:rPr lang="cs-CZ" dirty="0" err="1"/>
              <a:t>Bergio</a:t>
            </a:r>
            <a:r>
              <a:rPr lang="cs-CZ" dirty="0"/>
              <a:t>, </a:t>
            </a:r>
            <a:r>
              <a:rPr lang="cs-CZ" dirty="0" err="1"/>
              <a:t>Hallini</a:t>
            </a:r>
            <a:r>
              <a:rPr lang="cs-CZ" dirty="0"/>
              <a:t> a </a:t>
            </a:r>
            <a:r>
              <a:rPr lang="cs-CZ" dirty="0" err="1"/>
              <a:t>Liothida</a:t>
            </a:r>
            <a:r>
              <a:rPr lang="cs-CZ" dirty="0"/>
              <a:t> měly rovinaté a úrodné území, pročež byly znepokojovány útoky nepřátel</a:t>
            </a:r>
            <a:r>
              <a:rPr lang="cs-CZ" dirty="0" smtClean="0"/>
              <a:t>.</a:t>
            </a:r>
          </a:p>
          <a:p>
            <a:r>
              <a:rPr lang="cs-CZ" dirty="0" smtClean="0"/>
              <a:t>Po </a:t>
            </a:r>
            <a:r>
              <a:rPr lang="cs-CZ" dirty="0"/>
              <a:t>nich dle Jordana následují </a:t>
            </a:r>
            <a:r>
              <a:rPr lang="cs-CZ" dirty="0" err="1"/>
              <a:t>Athelmil</a:t>
            </a:r>
            <a:r>
              <a:rPr lang="cs-CZ" dirty="0"/>
              <a:t>, </a:t>
            </a:r>
            <a:r>
              <a:rPr lang="cs-CZ" dirty="0" err="1"/>
              <a:t>Finnaithae</a:t>
            </a:r>
            <a:r>
              <a:rPr lang="cs-CZ" dirty="0"/>
              <a:t>, </a:t>
            </a:r>
            <a:r>
              <a:rPr lang="cs-CZ" dirty="0" err="1"/>
              <a:t>Fervir</a:t>
            </a:r>
            <a:r>
              <a:rPr lang="cs-CZ" dirty="0"/>
              <a:t> a </a:t>
            </a:r>
            <a:r>
              <a:rPr lang="cs-CZ" dirty="0" err="1"/>
              <a:t>Gauthigoth</a:t>
            </a:r>
            <a:r>
              <a:rPr lang="cs-CZ" dirty="0"/>
              <a:t>, které charakterizuje jako lidi líté a pohotové k vedení válek. </a:t>
            </a:r>
            <a:endParaRPr lang="cs-CZ" dirty="0" smtClean="0"/>
          </a:p>
          <a:p>
            <a:r>
              <a:rPr lang="cs-CZ" dirty="0"/>
              <a:t>V</a:t>
            </a:r>
            <a:r>
              <a:rPr lang="cs-CZ" dirty="0" smtClean="0"/>
              <a:t>e Skandinávii celkově líčí </a:t>
            </a:r>
            <a:r>
              <a:rPr lang="cs-CZ" dirty="0"/>
              <a:t>kmeny lovecko-sběračské, které navíc obchodují kožešinami, a kmeny zemědělské na jihu a východě oblasti. </a:t>
            </a:r>
          </a:p>
          <a:p>
            <a:endParaRPr lang="cs-CZ" dirty="0"/>
          </a:p>
        </p:txBody>
      </p:sp>
    </p:spTree>
    <p:extLst>
      <p:ext uri="{BB962C8B-B14F-4D97-AF65-F5344CB8AC3E}">
        <p14:creationId xmlns:p14="http://schemas.microsoft.com/office/powerpoint/2010/main" val="41275726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Identifikace těchto a </a:t>
            </a:r>
            <a:r>
              <a:rPr lang="cs-CZ" dirty="0" smtClean="0"/>
              <a:t>dalších  </a:t>
            </a:r>
            <a:r>
              <a:rPr lang="cs-CZ" dirty="0"/>
              <a:t>kmenů a jejich sídel či pokusy o ně </a:t>
            </a:r>
            <a:r>
              <a:rPr lang="cs-CZ" dirty="0" smtClean="0"/>
              <a:t>např</a:t>
            </a:r>
            <a:r>
              <a:rPr lang="cs-CZ" dirty="0"/>
              <a:t>. v </a:t>
            </a:r>
            <a:r>
              <a:rPr lang="cs-CZ" dirty="0" err="1"/>
              <a:t>Mommsenových</a:t>
            </a:r>
            <a:r>
              <a:rPr lang="cs-CZ" dirty="0"/>
              <a:t> poznámkách k jeho edici Jordana, v díle J. SVENNUNGA, S. DOLEŽALA (2012). Dále se z archeologického hlediska problematice jejich identifikací věnoval J. CALMER.</a:t>
            </a:r>
          </a:p>
          <a:p>
            <a:endParaRPr lang="cs-CZ" dirty="0"/>
          </a:p>
        </p:txBody>
      </p:sp>
    </p:spTree>
    <p:extLst>
      <p:ext uri="{BB962C8B-B14F-4D97-AF65-F5344CB8AC3E}">
        <p14:creationId xmlns:p14="http://schemas.microsoft.com/office/powerpoint/2010/main" val="29460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J</a:t>
            </a:r>
            <a:r>
              <a:rPr lang="cs-CZ" dirty="0"/>
              <a:t>. </a:t>
            </a:r>
            <a:r>
              <a:rPr lang="cs-CZ" dirty="0" err="1"/>
              <a:t>Calmer</a:t>
            </a:r>
            <a:r>
              <a:rPr lang="cs-CZ" dirty="0"/>
              <a:t> shrnul výsledky archeologických výzkumů, které dokládají, že již před 5. století po Kr. vznikaly ve Skandinávii ohraničené sídlištní areály, které představují sociální jednotky, sdružené okolo určitých mocenských center. Podle velikosti těchto areálů šlo zřejmě o kmenové svazy. </a:t>
            </a:r>
            <a:endParaRPr lang="cs-CZ" dirty="0" smtClean="0"/>
          </a:p>
          <a:p>
            <a:endParaRPr lang="cs-CZ" dirty="0"/>
          </a:p>
        </p:txBody>
      </p:sp>
    </p:spTree>
    <p:extLst>
      <p:ext uri="{BB962C8B-B14F-4D97-AF65-F5344CB8AC3E}">
        <p14:creationId xmlns:p14="http://schemas.microsoft.com/office/powerpoint/2010/main" val="1561138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Tyto jednotky měly společný kult a pozoruhodné je zakončení některých jejich názvů na koncovku „</a:t>
            </a:r>
            <a:r>
              <a:rPr lang="cs-CZ" dirty="0" err="1" smtClean="0"/>
              <a:t>riki</a:t>
            </a:r>
            <a:r>
              <a:rPr lang="cs-CZ" dirty="0" smtClean="0"/>
              <a:t>“, která znamená vlastně království, říši, zkrátka politické uskupení. </a:t>
            </a:r>
          </a:p>
          <a:p>
            <a:r>
              <a:rPr lang="cs-CZ" dirty="0" smtClean="0"/>
              <a:t>Tyto sídelní areály odpovídají situaci, kterou </a:t>
            </a:r>
            <a:r>
              <a:rPr lang="cs-CZ" dirty="0" err="1" smtClean="0"/>
              <a:t>Jordanes</a:t>
            </a:r>
            <a:r>
              <a:rPr lang="cs-CZ" dirty="0" smtClean="0"/>
              <a:t> popisuje, názvům kmenů, jež uvádí, odpovídají středověké názvy, které tyto sídelní oblasti měly. </a:t>
            </a:r>
          </a:p>
          <a:p>
            <a:endParaRPr lang="cs-CZ" dirty="0"/>
          </a:p>
        </p:txBody>
      </p:sp>
    </p:spTree>
    <p:extLst>
      <p:ext uri="{BB962C8B-B14F-4D97-AF65-F5344CB8AC3E}">
        <p14:creationId xmlns:p14="http://schemas.microsoft.com/office/powerpoint/2010/main" val="3302805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Adamus </a:t>
            </a:r>
            <a:r>
              <a:rPr lang="cs-CZ" dirty="0" err="1"/>
              <a:t>Bremensis</a:t>
            </a:r>
            <a:r>
              <a:rPr lang="cs-CZ" dirty="0"/>
              <a:t>. Získával informace od očitých svědků, misionářů, i zcestovalého dánského krále </a:t>
            </a:r>
            <a:r>
              <a:rPr lang="cs-CZ" dirty="0" err="1"/>
              <a:t>Svenda</a:t>
            </a:r>
            <a:r>
              <a:rPr lang="cs-CZ" dirty="0"/>
              <a:t> </a:t>
            </a:r>
            <a:r>
              <a:rPr lang="cs-CZ" dirty="0" err="1"/>
              <a:t>Estridssona</a:t>
            </a:r>
            <a:r>
              <a:rPr lang="cs-CZ" dirty="0"/>
              <a:t> (asi 1020 –1076).  Ale i antičtí </a:t>
            </a:r>
            <a:r>
              <a:rPr lang="cs-CZ" dirty="0" smtClean="0"/>
              <a:t>autoři.</a:t>
            </a:r>
          </a:p>
          <a:p>
            <a:endParaRPr lang="cs-CZ" dirty="0"/>
          </a:p>
        </p:txBody>
      </p:sp>
    </p:spTree>
    <p:extLst>
      <p:ext uri="{BB962C8B-B14F-4D97-AF65-F5344CB8AC3E}">
        <p14:creationId xmlns:p14="http://schemas.microsoft.com/office/powerpoint/2010/main" val="1396725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Dánsko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Na </a:t>
            </a:r>
            <a:r>
              <a:rPr lang="cs-CZ" dirty="0"/>
              <a:t>Jutském poloostrově je půda neúrodná, místy slaná, a kromě oblastí, které leží v blízkosti řeky </a:t>
            </a:r>
            <a:r>
              <a:rPr lang="cs-CZ" dirty="0" err="1"/>
              <a:t>Egdory</a:t>
            </a:r>
            <a:r>
              <a:rPr lang="cs-CZ" dirty="0"/>
              <a:t> (</a:t>
            </a:r>
            <a:r>
              <a:rPr lang="cs-CZ" dirty="0" err="1"/>
              <a:t>Eider</a:t>
            </a:r>
            <a:r>
              <a:rPr lang="cs-CZ" dirty="0"/>
              <a:t>), se téměř vše zdá být pusté. Jen málo se v některých oblastech najde obdělané půdy, někdy i sotva místa, která jsou vhodná pro lidský život. </a:t>
            </a:r>
            <a:endParaRPr lang="cs-CZ" dirty="0" smtClean="0"/>
          </a:p>
          <a:p>
            <a:r>
              <a:rPr lang="cs-CZ" dirty="0" smtClean="0"/>
              <a:t>Ačkoli </a:t>
            </a:r>
            <a:r>
              <a:rPr lang="cs-CZ" dirty="0"/>
              <a:t>celá </a:t>
            </a:r>
            <a:r>
              <a:rPr lang="cs-CZ" dirty="0" err="1"/>
              <a:t>Germanie</a:t>
            </a:r>
            <a:r>
              <a:rPr lang="cs-CZ" dirty="0"/>
              <a:t> děsí svými hlubokými lesy, Jutsko je v tomto směru ještě hroznější než ostatní kraje. Lidé, kteří jsou na pevnině ohrožováni nedostatkem potravy, jsou na moři vystaveni nebezpečí útoků pirátů</a:t>
            </a:r>
            <a:r>
              <a:rPr lang="cs-CZ" dirty="0" smtClean="0"/>
              <a:t>.</a:t>
            </a:r>
            <a:endParaRPr lang="cs-CZ" dirty="0"/>
          </a:p>
        </p:txBody>
      </p:sp>
    </p:spTree>
    <p:extLst>
      <p:ext uri="{BB962C8B-B14F-4D97-AF65-F5344CB8AC3E}">
        <p14:creationId xmlns:p14="http://schemas.microsoft.com/office/powerpoint/2010/main" val="1574776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mořských zálivech se však nacházejí největší obce. </a:t>
            </a:r>
          </a:p>
          <a:p>
            <a:r>
              <a:rPr lang="cs-CZ" dirty="0" smtClean="0"/>
              <a:t>Císař Otto II. podrobil zdanění a rozdělil na tři biskupství: ve Šlesviku, jemuž se říká také </a:t>
            </a:r>
            <a:r>
              <a:rPr lang="cs-CZ" dirty="0" err="1" smtClean="0"/>
              <a:t>Haithabu</a:t>
            </a:r>
            <a:r>
              <a:rPr lang="cs-CZ" dirty="0" smtClean="0"/>
              <a:t> a domácí obyvatelé jej nazývají </a:t>
            </a:r>
            <a:r>
              <a:rPr lang="cs-CZ" dirty="0" err="1" smtClean="0"/>
              <a:t>Sliam</a:t>
            </a:r>
            <a:r>
              <a:rPr lang="cs-CZ" dirty="0" smtClean="0"/>
              <a:t>. Odsud vyplouvají lodi ke Slovanům, do Švédska a až do Byzance. Druhé biskupství v přístavu </a:t>
            </a:r>
            <a:r>
              <a:rPr lang="cs-CZ" dirty="0" err="1" smtClean="0"/>
              <a:t>Ripa</a:t>
            </a:r>
            <a:r>
              <a:rPr lang="cs-CZ" dirty="0" smtClean="0"/>
              <a:t> (</a:t>
            </a:r>
            <a:r>
              <a:rPr lang="cs-CZ" dirty="0" err="1" smtClean="0"/>
              <a:t>dn</a:t>
            </a:r>
            <a:r>
              <a:rPr lang="cs-CZ" dirty="0" smtClean="0"/>
              <a:t>. </a:t>
            </a:r>
            <a:r>
              <a:rPr lang="cs-CZ" dirty="0" err="1" smtClean="0"/>
              <a:t>Ribe</a:t>
            </a:r>
            <a:r>
              <a:rPr lang="cs-CZ" dirty="0" smtClean="0"/>
              <a:t>), odkud plují lodi do Fríska, Anglie i Saska. Třetí bylo založeno v </a:t>
            </a:r>
            <a:r>
              <a:rPr lang="cs-CZ" dirty="0" err="1" smtClean="0"/>
              <a:t>Aarhusu</a:t>
            </a:r>
            <a:r>
              <a:rPr lang="cs-CZ" dirty="0" smtClean="0"/>
              <a:t> (novější pravopis </a:t>
            </a:r>
            <a:r>
              <a:rPr lang="cs-CZ" dirty="0" err="1" smtClean="0"/>
              <a:t>Århus</a:t>
            </a:r>
            <a:r>
              <a:rPr lang="cs-CZ" dirty="0" smtClean="0"/>
              <a:t>). Pluje se odsud do Finska, </a:t>
            </a:r>
            <a:r>
              <a:rPr lang="cs-CZ" dirty="0" err="1" smtClean="0"/>
              <a:t>Selandu</a:t>
            </a:r>
            <a:r>
              <a:rPr lang="cs-CZ" dirty="0" smtClean="0"/>
              <a:t>, do </a:t>
            </a:r>
            <a:r>
              <a:rPr lang="cs-CZ" dirty="0" err="1" smtClean="0"/>
              <a:t>Skåne</a:t>
            </a:r>
            <a:r>
              <a:rPr lang="cs-CZ" dirty="0" smtClean="0"/>
              <a:t> a Norska.</a:t>
            </a:r>
            <a:endParaRPr lang="cs-CZ" dirty="0"/>
          </a:p>
        </p:txBody>
      </p:sp>
    </p:spTree>
    <p:extLst>
      <p:ext uri="{BB962C8B-B14F-4D97-AF65-F5344CB8AC3E}">
        <p14:creationId xmlns:p14="http://schemas.microsoft.com/office/powerpoint/2010/main" val="1314714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a:t>
            </a:r>
            <a:r>
              <a:rPr lang="cs-CZ" dirty="0" smtClean="0"/>
              <a:t>rameny </a:t>
            </a:r>
            <a:r>
              <a:rPr lang="cs-CZ" b="1" dirty="0"/>
              <a:t>úřední provenience</a:t>
            </a:r>
            <a:r>
              <a:rPr lang="cs-CZ" dirty="0"/>
              <a:t>, jako jsou </a:t>
            </a:r>
            <a:r>
              <a:rPr lang="cs-CZ" dirty="0" smtClean="0"/>
              <a:t>zákony </a:t>
            </a:r>
            <a:r>
              <a:rPr lang="cs-CZ" dirty="0"/>
              <a:t>nebo listiny a diplomatická </a:t>
            </a:r>
          </a:p>
          <a:p>
            <a:r>
              <a:rPr lang="cs-CZ" b="1" dirty="0" smtClean="0"/>
              <a:t>runové </a:t>
            </a:r>
            <a:r>
              <a:rPr lang="cs-CZ" b="1" dirty="0"/>
              <a:t>nápisy a obrazové kameny,</a:t>
            </a:r>
            <a:r>
              <a:rPr lang="cs-CZ" dirty="0"/>
              <a:t> </a:t>
            </a:r>
            <a:endParaRPr lang="cs-CZ" dirty="0" smtClean="0"/>
          </a:p>
          <a:p>
            <a:r>
              <a:rPr lang="cs-CZ" dirty="0" smtClean="0"/>
              <a:t> </a:t>
            </a:r>
            <a:r>
              <a:rPr lang="cs-CZ" b="1" dirty="0"/>
              <a:t>archeologie</a:t>
            </a:r>
            <a:r>
              <a:rPr lang="cs-CZ" dirty="0"/>
              <a:t>.  </a:t>
            </a:r>
          </a:p>
          <a:p>
            <a:endParaRPr lang="cs-CZ" dirty="0"/>
          </a:p>
        </p:txBody>
      </p:sp>
    </p:spTree>
    <p:extLst>
      <p:ext uri="{BB962C8B-B14F-4D97-AF65-F5344CB8AC3E}">
        <p14:creationId xmlns:p14="http://schemas.microsoft.com/office/powerpoint/2010/main" val="19587818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8111" y="1600200"/>
            <a:ext cx="3167778" cy="4525963"/>
          </a:xfrm>
        </p:spPr>
      </p:pic>
    </p:spTree>
    <p:extLst>
      <p:ext uri="{BB962C8B-B14F-4D97-AF65-F5344CB8AC3E}">
        <p14:creationId xmlns:p14="http://schemas.microsoft.com/office/powerpoint/2010/main" val="12662405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V okolí Dánska vzpomíná Adamus ostrov </a:t>
            </a:r>
            <a:r>
              <a:rPr lang="cs-CZ" dirty="0" err="1"/>
              <a:t>Funis</a:t>
            </a:r>
            <a:r>
              <a:rPr lang="cs-CZ" dirty="0"/>
              <a:t> (Fyn), za nímž se nachází ostrov </a:t>
            </a:r>
            <a:r>
              <a:rPr lang="cs-CZ" dirty="0" err="1"/>
              <a:t>Wendila</a:t>
            </a:r>
            <a:r>
              <a:rPr lang="cs-CZ" dirty="0"/>
              <a:t>. Oba leží v bezprostřední blízkosti Jutska a jsou velmi úrodné. Moře je kolem nich bouřlivé, a i pokud má člověk dobrý vítr, sotva unikne rukám pirátů. </a:t>
            </a:r>
            <a:endParaRPr lang="cs-CZ" dirty="0" smtClean="0"/>
          </a:p>
          <a:p>
            <a:r>
              <a:rPr lang="cs-CZ" dirty="0" smtClean="0"/>
              <a:t>Kromě </a:t>
            </a:r>
            <a:r>
              <a:rPr lang="cs-CZ" dirty="0"/>
              <a:t>takovýchto a podobných popisů Adamus často udává směry a přístupy k jednotlivým místům, vzdálenosti po moři nebo pevnině upozorňuje na nebezpečí, která na cestách </a:t>
            </a:r>
            <a:r>
              <a:rPr lang="cs-CZ" dirty="0" smtClean="0"/>
              <a:t>číhají.</a:t>
            </a:r>
            <a:endParaRPr lang="cs-CZ" dirty="0"/>
          </a:p>
        </p:txBody>
      </p:sp>
    </p:spTree>
    <p:extLst>
      <p:ext uri="{BB962C8B-B14F-4D97-AF65-F5344CB8AC3E}">
        <p14:creationId xmlns:p14="http://schemas.microsoft.com/office/powerpoint/2010/main" val="1359621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 ostrově </a:t>
            </a:r>
            <a:r>
              <a:rPr lang="cs-CZ" dirty="0" err="1" smtClean="0"/>
              <a:t>Seeland</a:t>
            </a:r>
            <a:r>
              <a:rPr lang="cs-CZ" dirty="0" smtClean="0"/>
              <a:t> </a:t>
            </a:r>
            <a:r>
              <a:rPr lang="cs-CZ" dirty="0"/>
              <a:t>(ve vzdálenosti asi 30 km od dnešní Kodaně), kde leželo sídelní město dánských králů </a:t>
            </a:r>
            <a:r>
              <a:rPr lang="cs-CZ" dirty="0" err="1"/>
              <a:t>Roskilde</a:t>
            </a:r>
            <a:r>
              <a:rPr lang="cs-CZ" dirty="0"/>
              <a:t>, mimo jiné uvádí, že oplývá velkým množstvím zlata, které tu bylo nashromážděno pirátskými nájezdy. </a:t>
            </a:r>
            <a:endParaRPr lang="cs-CZ" dirty="0" smtClean="0"/>
          </a:p>
          <a:p>
            <a:r>
              <a:rPr lang="cs-CZ" dirty="0" smtClean="0"/>
              <a:t>Zdejší </a:t>
            </a:r>
            <a:r>
              <a:rPr lang="cs-CZ" dirty="0"/>
              <a:t>piráti, o nichž autor dokládá, že je v dánských oblastech nazývali Vikingové a v Sasku </a:t>
            </a:r>
            <a:r>
              <a:rPr lang="cs-CZ" dirty="0" err="1"/>
              <a:t>Ascomani</a:t>
            </a:r>
            <a:r>
              <a:rPr lang="cs-CZ" dirty="0"/>
              <a:t> </a:t>
            </a:r>
            <a:r>
              <a:rPr lang="cs-CZ" dirty="0" smtClean="0"/>
              <a:t>(</a:t>
            </a:r>
            <a:r>
              <a:rPr lang="cs-CZ" dirty="0" err="1" smtClean="0"/>
              <a:t>askr</a:t>
            </a:r>
            <a:r>
              <a:rPr lang="cs-CZ" dirty="0"/>
              <a:t>), platili dánskému králi daň, aby jim bylo dovoleno kořistit u „barbarů“. Tohoto dovolení ovšem často zneužívali i proti vlastním lidem</a:t>
            </a:r>
            <a:r>
              <a:rPr lang="cs-CZ" dirty="0" smtClean="0"/>
              <a:t>.</a:t>
            </a:r>
          </a:p>
          <a:p>
            <a:endParaRPr lang="cs-CZ" dirty="0"/>
          </a:p>
        </p:txBody>
      </p:sp>
    </p:spTree>
    <p:extLst>
      <p:ext uri="{BB962C8B-B14F-4D97-AF65-F5344CB8AC3E}">
        <p14:creationId xmlns:p14="http://schemas.microsoft.com/office/powerpoint/2010/main" val="3264562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Měli prý i jiné nedobré mravy, o nichž se kronikáři nezdálo užitečné hovořit, leda o tom, že ženy, pokud zcizoložily, jsou ihned prodány a muži, dopadení při urážce majestátu nebo jiném zločinu, chtějí být raději popraveni než bičováni. Dánové nemají jiné tresty než stětí sekyrou nebo otroctví, a když je někdo odsouzen, proslaví se, pokud to bere vesele. Neboť slzami a pláčem a jinými druhy lítosti Dánové pohrdají tak, že není dovoleno plakat ani pro své viny ani pro drahé zesnulé.</a:t>
            </a:r>
          </a:p>
          <a:p>
            <a:endParaRPr lang="cs-CZ" dirty="0" smtClean="0"/>
          </a:p>
          <a:p>
            <a:endParaRPr lang="cs-CZ" dirty="0"/>
          </a:p>
        </p:txBody>
      </p:sp>
    </p:spTree>
    <p:extLst>
      <p:ext uri="{BB962C8B-B14F-4D97-AF65-F5344CB8AC3E}">
        <p14:creationId xmlns:p14="http://schemas.microsoft.com/office/powerpoint/2010/main" val="3220384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O ostrově </a:t>
            </a:r>
            <a:r>
              <a:rPr lang="cs-CZ" dirty="0" err="1"/>
              <a:t>Farria</a:t>
            </a:r>
            <a:r>
              <a:rPr lang="cs-CZ" dirty="0"/>
              <a:t> (Helgolandu</a:t>
            </a:r>
            <a:r>
              <a:rPr lang="cs-CZ" dirty="0" smtClean="0"/>
              <a:t>): odněkud </a:t>
            </a:r>
            <a:r>
              <a:rPr lang="cs-CZ" dirty="0"/>
              <a:t>přivezou i tu sebemenší kořist, vzápětí zahynou při ztroskotání lodi nebo jsou někým zabiti, žádný se nevrátí domů beze škody. </a:t>
            </a:r>
            <a:endParaRPr lang="cs-CZ" dirty="0" smtClean="0"/>
          </a:p>
          <a:p>
            <a:r>
              <a:rPr lang="cs-CZ" dirty="0" smtClean="0"/>
              <a:t>Proto </a:t>
            </a:r>
            <a:r>
              <a:rPr lang="cs-CZ" dirty="0"/>
              <a:t>mají ve zvyku poustevníkům, kteří tu </a:t>
            </a:r>
            <a:r>
              <a:rPr lang="cs-CZ" dirty="0" err="1" smtClean="0"/>
              <a:t>žijí,í</a:t>
            </a:r>
            <a:r>
              <a:rPr lang="cs-CZ" dirty="0" smtClean="0"/>
              <a:t> </a:t>
            </a:r>
            <a:r>
              <a:rPr lang="cs-CZ" dirty="0"/>
              <a:t>přinášet desátky z kořisti. Země je bohatá na plodiny a daří se zde dobytku, žije tu veliké množství ptáků; má jediný pahorek a nerostou tu stromy, obklopena je příkrými skalisky a není sem žádný přístup kromě jednoho, kde se vyskytuje i sladká voda; je to místo uctívané všemi plavci, především však „piráty“. Podle toho dostal také ostrov jméno „Posvátná země“.</a:t>
            </a:r>
          </a:p>
        </p:txBody>
      </p:sp>
    </p:spTree>
    <p:extLst>
      <p:ext uri="{BB962C8B-B14F-4D97-AF65-F5344CB8AC3E}">
        <p14:creationId xmlns:p14="http://schemas.microsoft.com/office/powerpoint/2010/main" val="33677149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Adama ovšem také zajímalo, jak byli Normani nazýváni antickými autory. Domnívá se, že jim říkali Hyperborejci</a:t>
            </a:r>
            <a:r>
              <a:rPr lang="cs-CZ" dirty="0" smtClean="0"/>
              <a:t>.</a:t>
            </a:r>
            <a:endParaRPr lang="cs-CZ" dirty="0"/>
          </a:p>
        </p:txBody>
      </p:sp>
    </p:spTree>
    <p:extLst>
      <p:ext uri="{BB962C8B-B14F-4D97-AF65-F5344CB8AC3E}">
        <p14:creationId xmlns:p14="http://schemas.microsoft.com/office/powerpoint/2010/main" val="1506580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Skane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err="1"/>
              <a:t>Skåne</a:t>
            </a:r>
            <a:r>
              <a:rPr lang="cs-CZ" dirty="0"/>
              <a:t> je podle Adama z Brém nejkrásnější dánské území, má dostatek ozbrojených mužů, je bohaté plodinami i obchodem a v jeho době již plné kostelů. Ze všech stran je tato krajina obklopena mořem, kromě jednoho výběžku země, kde jsou hluboké lesy a příkré hory, přes něž se musí putovat do </a:t>
            </a:r>
            <a:r>
              <a:rPr lang="cs-CZ" dirty="0" err="1"/>
              <a:t>Gothie</a:t>
            </a:r>
            <a:r>
              <a:rPr lang="cs-CZ" dirty="0"/>
              <a:t>, „takže nevíš, zda dát přednost nebezpečím na moři nebo na pevnině.“ Severně od </a:t>
            </a:r>
            <a:r>
              <a:rPr lang="cs-CZ" dirty="0" err="1"/>
              <a:t>Skåne</a:t>
            </a:r>
            <a:r>
              <a:rPr lang="cs-CZ" dirty="0"/>
              <a:t> sídlí až k </a:t>
            </a:r>
            <a:r>
              <a:rPr lang="cs-CZ" dirty="0" err="1"/>
              <a:t>Birce</a:t>
            </a:r>
            <a:r>
              <a:rPr lang="cs-CZ" dirty="0"/>
              <a:t> Gótové (to znamená obyvatelé švédských krajů </a:t>
            </a:r>
            <a:r>
              <a:rPr lang="cs-CZ" dirty="0" err="1"/>
              <a:t>Vestergötland</a:t>
            </a:r>
            <a:r>
              <a:rPr lang="cs-CZ" dirty="0"/>
              <a:t> a </a:t>
            </a:r>
            <a:r>
              <a:rPr lang="cs-CZ" dirty="0" err="1"/>
              <a:t>Östergötland</a:t>
            </a:r>
            <a:r>
              <a:rPr lang="cs-CZ" dirty="0"/>
              <a:t>) a pak </a:t>
            </a:r>
            <a:r>
              <a:rPr lang="cs-CZ" dirty="0" err="1"/>
              <a:t>Suioni</a:t>
            </a:r>
            <a:r>
              <a:rPr lang="cs-CZ" dirty="0"/>
              <a:t>, jejichž sídla se podle kronikáře prostírají až k „Zemi žen“. Znalci těchto míst tvrdili, že od </a:t>
            </a:r>
            <a:r>
              <a:rPr lang="cs-CZ" dirty="0" err="1"/>
              <a:t>Suionů</a:t>
            </a:r>
            <a:r>
              <a:rPr lang="cs-CZ" dirty="0"/>
              <a:t> se dá po souši dojít až do Byzance</a:t>
            </a:r>
            <a:r>
              <a:rPr lang="cs-CZ" dirty="0" smtClean="0"/>
              <a:t>. Tomuto </a:t>
            </a:r>
            <a:r>
              <a:rPr lang="cs-CZ" dirty="0"/>
              <a:t>pevninskému spojení však údajně bránily barbarské národy.</a:t>
            </a:r>
          </a:p>
        </p:txBody>
      </p:sp>
    </p:spTree>
    <p:extLst>
      <p:ext uri="{BB962C8B-B14F-4D97-AF65-F5344CB8AC3E}">
        <p14:creationId xmlns:p14="http://schemas.microsoft.com/office/powerpoint/2010/main" val="32134091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Bájné národy na severu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Amazonky (Země žen)počnou</a:t>
            </a:r>
            <a:r>
              <a:rPr lang="cs-CZ" dirty="0"/>
              <a:t>, když ochutnají vodu, otěhotní od </a:t>
            </a:r>
            <a:r>
              <a:rPr lang="cs-CZ" dirty="0" err="1"/>
              <a:t>obchodníků,kteří</a:t>
            </a:r>
            <a:r>
              <a:rPr lang="cs-CZ" dirty="0"/>
              <a:t> plují kolem, nebo od svých zajatců, či od monster, která se tu hojně vyskytují. Tuto poslední teorii kronikář považoval za věrohodnější. Po porodu se z mužských plodů stávají psohlavci, z ženských velmi krásné ženy</a:t>
            </a:r>
            <a:r>
              <a:rPr lang="cs-CZ" dirty="0" smtClean="0"/>
              <a:t>.</a:t>
            </a:r>
          </a:p>
          <a:p>
            <a:pPr marL="0" indent="0">
              <a:buNone/>
            </a:pPr>
            <a:endParaRPr lang="cs-CZ" dirty="0" smtClean="0"/>
          </a:p>
          <a:p>
            <a:r>
              <a:rPr lang="cs-CZ" dirty="0"/>
              <a:t>Skandinávie má podle Adama z Brém název podle </a:t>
            </a:r>
            <a:r>
              <a:rPr lang="cs-CZ" dirty="0" err="1"/>
              <a:t>Svébů</a:t>
            </a:r>
            <a:r>
              <a:rPr lang="cs-CZ" dirty="0"/>
              <a:t>, jejichž území sahala až k  Uralu.</a:t>
            </a:r>
          </a:p>
        </p:txBody>
      </p:sp>
    </p:spTree>
    <p:extLst>
      <p:ext uri="{BB962C8B-B14F-4D97-AF65-F5344CB8AC3E}">
        <p14:creationId xmlns:p14="http://schemas.microsoft.com/office/powerpoint/2010/main" val="10799615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Území </a:t>
            </a:r>
            <a:r>
              <a:rPr lang="cs-CZ" dirty="0" err="1" smtClean="0"/>
              <a:t>Kvenů</a:t>
            </a:r>
            <a:r>
              <a:rPr lang="cs-CZ" dirty="0" smtClean="0"/>
              <a:t>?</a:t>
            </a:r>
          </a:p>
          <a:p>
            <a:r>
              <a:rPr lang="cs-CZ" dirty="0"/>
              <a:t>O tzv. psích </a:t>
            </a:r>
            <a:r>
              <a:rPr lang="cs-CZ" dirty="0" smtClean="0"/>
              <a:t>bojovnících Paulus </a:t>
            </a:r>
            <a:r>
              <a:rPr lang="cs-CZ" dirty="0" err="1"/>
              <a:t>Diaconus</a:t>
            </a:r>
            <a:r>
              <a:rPr lang="cs-CZ" dirty="0"/>
              <a:t> a hmotnou obdobou tohoto svědectví mohou být bojovníci ve vlčích maskách, jaké známe např. z tzv. </a:t>
            </a:r>
            <a:r>
              <a:rPr lang="cs-CZ" dirty="0" err="1"/>
              <a:t>vendelského</a:t>
            </a:r>
            <a:r>
              <a:rPr lang="cs-CZ" dirty="0"/>
              <a:t> období</a:t>
            </a:r>
            <a:r>
              <a:rPr lang="cs-CZ" dirty="0" smtClean="0"/>
              <a:t>.</a:t>
            </a:r>
          </a:p>
          <a:p>
            <a:r>
              <a:rPr lang="cs-CZ" dirty="0" smtClean="0"/>
              <a:t>Skaldové: Vlčí bojovníci v boji „divoce vyli“.</a:t>
            </a:r>
            <a:endParaRPr lang="cs-CZ" dirty="0"/>
          </a:p>
          <a:p>
            <a:endParaRPr lang="cs-CZ" dirty="0" smtClean="0"/>
          </a:p>
          <a:p>
            <a:endParaRPr lang="cs-CZ" dirty="0"/>
          </a:p>
        </p:txBody>
      </p:sp>
    </p:spTree>
    <p:extLst>
      <p:ext uri="{BB962C8B-B14F-4D97-AF65-F5344CB8AC3E}">
        <p14:creationId xmlns:p14="http://schemas.microsoft.com/office/powerpoint/2010/main" val="3987550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78658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525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Vinland</a:t>
            </a:r>
            <a:endParaRPr lang="cs-CZ" dirty="0"/>
          </a:p>
        </p:txBody>
      </p:sp>
      <p:sp>
        <p:nvSpPr>
          <p:cNvPr id="3" name="Zástupný symbol pro obsah 2"/>
          <p:cNvSpPr>
            <a:spLocks noGrp="1"/>
          </p:cNvSpPr>
          <p:nvPr>
            <p:ph idx="1"/>
          </p:nvPr>
        </p:nvSpPr>
        <p:spPr/>
        <p:txBody>
          <a:bodyPr/>
          <a:lstStyle/>
          <a:p>
            <a:r>
              <a:rPr lang="cs-CZ" dirty="0"/>
              <a:t>N</a:t>
            </a:r>
            <a:r>
              <a:rPr lang="cs-CZ" dirty="0" smtClean="0"/>
              <a:t>a </a:t>
            </a:r>
            <a:r>
              <a:rPr lang="cs-CZ" dirty="0"/>
              <a:t>základě informací vzpomínaného dánského krále </a:t>
            </a:r>
            <a:r>
              <a:rPr lang="cs-CZ" dirty="0" err="1" smtClean="0"/>
              <a:t>Svenda</a:t>
            </a:r>
            <a:r>
              <a:rPr lang="cs-CZ" dirty="0" smtClean="0"/>
              <a:t> </a:t>
            </a:r>
            <a:r>
              <a:rPr lang="cs-CZ" dirty="0"/>
              <a:t>se Adam zmiňuje i o tom, že v oceánu byl objeven ostrov, nazvaný </a:t>
            </a:r>
            <a:r>
              <a:rPr lang="cs-CZ" dirty="0" err="1"/>
              <a:t>Vinland</a:t>
            </a:r>
            <a:r>
              <a:rPr lang="cs-CZ" dirty="0"/>
              <a:t>. Rodí se tam víno výborné jakosti, plodiny se tam vyskytují v bohatství, i když je nikdo neseje. Za tímto ostrovem už není v oceánu obyvatelná země. </a:t>
            </a:r>
          </a:p>
          <a:p>
            <a:endParaRPr lang="cs-CZ" dirty="0"/>
          </a:p>
        </p:txBody>
      </p:sp>
    </p:spTree>
    <p:extLst>
      <p:ext uri="{BB962C8B-B14F-4D97-AF65-F5344CB8AC3E}">
        <p14:creationId xmlns:p14="http://schemas.microsoft.com/office/powerpoint/2010/main" val="39519420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936" y="1691753"/>
            <a:ext cx="6984127" cy="4342857"/>
          </a:xfrm>
        </p:spPr>
      </p:pic>
    </p:spTree>
    <p:extLst>
      <p:ext uri="{BB962C8B-B14F-4D97-AF65-F5344CB8AC3E}">
        <p14:creationId xmlns:p14="http://schemas.microsoft.com/office/powerpoint/2010/main" val="37876999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objevné plavby</a:t>
            </a:r>
            <a:endParaRPr lang="cs-CZ" dirty="0"/>
          </a:p>
        </p:txBody>
      </p:sp>
      <p:sp>
        <p:nvSpPr>
          <p:cNvPr id="3" name="Zástupný symbol pro obsah 2"/>
          <p:cNvSpPr>
            <a:spLocks noGrp="1"/>
          </p:cNvSpPr>
          <p:nvPr>
            <p:ph idx="1"/>
          </p:nvPr>
        </p:nvSpPr>
        <p:spPr/>
        <p:txBody>
          <a:bodyPr/>
          <a:lstStyle/>
          <a:p>
            <a:r>
              <a:rPr lang="cs-CZ" dirty="0"/>
              <a:t>Názor, že jeden den plavby za Islandem je moře již zamrzlé, chtěl prý ověřit normanský předák Harald. Zkoumal šíři Severního oceánu, ale sotva vyvázl živý před propastí, která se nachází na konci světa.</a:t>
            </a:r>
          </a:p>
        </p:txBody>
      </p:sp>
    </p:spTree>
    <p:extLst>
      <p:ext uri="{BB962C8B-B14F-4D97-AF65-F5344CB8AC3E}">
        <p14:creationId xmlns:p14="http://schemas.microsoft.com/office/powerpoint/2010/main" val="1686666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Líčení </a:t>
            </a:r>
            <a:r>
              <a:rPr lang="cs-CZ" dirty="0" err="1"/>
              <a:t>Haraldových</a:t>
            </a:r>
            <a:r>
              <a:rPr lang="cs-CZ" dirty="0"/>
              <a:t> plavců potvrzoval hambursko-brémský biskup Adalbert (1043 –1072</a:t>
            </a:r>
            <a:r>
              <a:rPr lang="cs-CZ" dirty="0" smtClean="0"/>
              <a:t>).</a:t>
            </a:r>
          </a:p>
          <a:p>
            <a:r>
              <a:rPr lang="cs-CZ" dirty="0" smtClean="0"/>
              <a:t> </a:t>
            </a:r>
            <a:r>
              <a:rPr lang="cs-CZ" dirty="0"/>
              <a:t>N</a:t>
            </a:r>
            <a:r>
              <a:rPr lang="cs-CZ" dirty="0" smtClean="0"/>
              <a:t>ěkteří </a:t>
            </a:r>
            <a:r>
              <a:rPr lang="cs-CZ" dirty="0"/>
              <a:t>významní Frísové chtěli prozkoumat moře a vypravili se na sever. Tvrdilo se totiž, že od ústí řeky </a:t>
            </a:r>
            <a:r>
              <a:rPr lang="cs-CZ" dirty="0" err="1"/>
              <a:t>Wirraha</a:t>
            </a:r>
            <a:r>
              <a:rPr lang="cs-CZ" dirty="0"/>
              <a:t> neleží žádná pevnina. Za Islandem je však oceán táhl „k chaosu, té propasti, které pohlcuje vody oceánu a zase je vyvrhuje“. Některé lodi byly ustupujícím mořem uchváceny, jiné vyvrženy zpět a zahnány daleko od ostatních. </a:t>
            </a:r>
          </a:p>
        </p:txBody>
      </p:sp>
    </p:spTree>
    <p:extLst>
      <p:ext uri="{BB962C8B-B14F-4D97-AF65-F5344CB8AC3E}">
        <p14:creationId xmlns:p14="http://schemas.microsoft.com/office/powerpoint/2010/main" val="39772578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Švédsko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Ve Švédsku Adam rozlišuje území </a:t>
            </a:r>
            <a:r>
              <a:rPr lang="cs-CZ" dirty="0" err="1"/>
              <a:t>Suionů</a:t>
            </a:r>
            <a:r>
              <a:rPr lang="cs-CZ" dirty="0"/>
              <a:t> a </a:t>
            </a:r>
            <a:r>
              <a:rPr lang="cs-CZ" dirty="0" err="1"/>
              <a:t>Normanii</a:t>
            </a:r>
            <a:r>
              <a:rPr lang="cs-CZ" dirty="0" smtClean="0"/>
              <a:t>. </a:t>
            </a:r>
          </a:p>
          <a:p>
            <a:r>
              <a:rPr lang="cs-CZ" dirty="0" err="1"/>
              <a:t>Suiones</a:t>
            </a:r>
            <a:r>
              <a:rPr lang="cs-CZ" dirty="0"/>
              <a:t> mají krále ze starého rodu, jejichž moc závisí však na rozhodnutích lidu. „Co společně všichni schválí, to je třeba potvrdit, aby se nezdálo, že je to královo nařízení, jež někdy poslouchají neradi.“… </a:t>
            </a:r>
            <a:endParaRPr lang="cs-CZ" dirty="0" smtClean="0"/>
          </a:p>
          <a:p>
            <a:r>
              <a:rPr lang="cs-CZ" dirty="0" smtClean="0"/>
              <a:t>„</a:t>
            </a:r>
            <a:r>
              <a:rPr lang="cs-CZ" dirty="0"/>
              <a:t>Jestliže se v boji dostanou do tísně, z množství bohů, které uctívají, jednoho vzývají o pomoc. Tomu jsou po vítězství oddáni a dávají mu přednost před ostatními bohy.</a:t>
            </a:r>
          </a:p>
          <a:p>
            <a:endParaRPr lang="cs-CZ" dirty="0"/>
          </a:p>
          <a:p>
            <a:endParaRPr lang="cs-CZ" dirty="0"/>
          </a:p>
        </p:txBody>
      </p:sp>
    </p:spTree>
    <p:extLst>
      <p:ext uri="{BB962C8B-B14F-4D97-AF65-F5344CB8AC3E}">
        <p14:creationId xmlns:p14="http://schemas.microsoft.com/office/powerpoint/2010/main" val="18776752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Podle svého bohatství má každý dvě, tři i více žen, bohatí muži a náčelníci jich mají bezpočet. Děti, narozené z těchto svazků, jsou považovány za legitimní. </a:t>
            </a:r>
            <a:endParaRPr lang="cs-CZ" dirty="0" smtClean="0"/>
          </a:p>
          <a:p>
            <a:r>
              <a:rPr lang="cs-CZ" dirty="0" smtClean="0"/>
              <a:t>Trestem </a:t>
            </a:r>
            <a:r>
              <a:rPr lang="cs-CZ" dirty="0"/>
              <a:t>smrti se však stíhá, jestliže někdo cizoloží s manželkou jiného, znásilní pannu, okrade někoho o majetek nebo mu učiní </a:t>
            </a:r>
            <a:r>
              <a:rPr lang="cs-CZ" dirty="0" smtClean="0"/>
              <a:t>příkoří. </a:t>
            </a:r>
            <a:r>
              <a:rPr lang="cs-CZ" dirty="0"/>
              <a:t>Pohostinstvím vynikají všechny severské národy, a </a:t>
            </a:r>
            <a:r>
              <a:rPr lang="cs-CZ" dirty="0" err="1"/>
              <a:t>Suioni</a:t>
            </a:r>
            <a:r>
              <a:rPr lang="cs-CZ" dirty="0"/>
              <a:t> především. Soupeří o to, kdo je hoden přijmout hosta. </a:t>
            </a:r>
          </a:p>
          <a:p>
            <a:endParaRPr lang="cs-CZ" dirty="0"/>
          </a:p>
        </p:txBody>
      </p:sp>
    </p:spTree>
    <p:extLst>
      <p:ext uri="{BB962C8B-B14F-4D97-AF65-F5344CB8AC3E}">
        <p14:creationId xmlns:p14="http://schemas.microsoft.com/office/powerpoint/2010/main" val="35165666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Kvůli hornatosti a velkým mrazům bylo Norsko neúrodné, vhodné jenom pro pastvu dobytka. Dobytek chovali </a:t>
            </a:r>
            <a:r>
              <a:rPr lang="cs-CZ" dirty="0" smtClean="0"/>
              <a:t>Norové </a:t>
            </a:r>
            <a:r>
              <a:rPr lang="cs-CZ" dirty="0"/>
              <a:t>jakýmsi nomádským způsobem. </a:t>
            </a:r>
            <a:endParaRPr lang="cs-CZ" dirty="0" smtClean="0"/>
          </a:p>
          <a:p>
            <a:r>
              <a:rPr lang="cs-CZ" dirty="0" smtClean="0"/>
              <a:t>Na </a:t>
            </a:r>
            <a:r>
              <a:rPr lang="cs-CZ" dirty="0"/>
              <a:t>mnohých místech se tehdy pastvou dobytka zabývali ještě i ti nejvznešenější lidé; žili patriarchálním způsobem a z práce svých rukou. Hodně se zdejší lidé živili mlékem, oděvy zhotovovali z vlny. Nuceni nouzí, kroužili obyvatelé Norska po celém světě a jako piráti si přinášeli domů obrovskou kořist</a:t>
            </a:r>
            <a:r>
              <a:rPr lang="cs-CZ" dirty="0" smtClean="0"/>
              <a:t>.</a:t>
            </a:r>
          </a:p>
          <a:p>
            <a:endParaRPr lang="cs-CZ" dirty="0"/>
          </a:p>
        </p:txBody>
      </p:sp>
    </p:spTree>
    <p:extLst>
      <p:ext uri="{BB962C8B-B14F-4D97-AF65-F5344CB8AC3E}">
        <p14:creationId xmlns:p14="http://schemas.microsoft.com/office/powerpoint/2010/main" val="18042943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 nejvyšších horách Norska, které nazývá </a:t>
            </a:r>
            <a:r>
              <a:rPr lang="cs-CZ" dirty="0" err="1"/>
              <a:t>Rifajské</a:t>
            </a:r>
            <a:r>
              <a:rPr lang="cs-CZ" dirty="0"/>
              <a:t>, měly žít vousaté ženy a muži </a:t>
            </a:r>
            <a:r>
              <a:rPr lang="cs-CZ" dirty="0" err="1"/>
              <a:t>skritefinských</a:t>
            </a:r>
            <a:r>
              <a:rPr lang="cs-CZ" dirty="0"/>
              <a:t> kmenů. Obývali lesy a zřídka kdy se ukazovali. Odívali se do zvířecích kožešin a </a:t>
            </a:r>
            <a:r>
              <a:rPr lang="cs-CZ" dirty="0" smtClean="0"/>
              <a:t>měli </a:t>
            </a:r>
            <a:r>
              <a:rPr lang="cs-CZ" dirty="0"/>
              <a:t>tak zvláštní řeč, že jim nerozuměli ani nejbližší sousedé. </a:t>
            </a:r>
            <a:endParaRPr lang="cs-CZ" dirty="0" smtClean="0"/>
          </a:p>
          <a:p>
            <a:r>
              <a:rPr lang="cs-CZ" dirty="0" smtClean="0"/>
              <a:t>V </a:t>
            </a:r>
            <a:r>
              <a:rPr lang="cs-CZ" dirty="0"/>
              <a:t>norských lesích bylo velmi mnoho zvěře. Žili tu zubři a losi, stejně tak jako ve Švédsku, na slovanských územích a v Rusku. Jen na norském území se však vyskytovali černé lišky a zajíci, bílé kuny a lední medvědi, kteří tady žijí ve vodě, stejně tak jako zubři. </a:t>
            </a:r>
          </a:p>
        </p:txBody>
      </p:sp>
    </p:spTree>
    <p:extLst>
      <p:ext uri="{BB962C8B-B14F-4D97-AF65-F5344CB8AC3E}">
        <p14:creationId xmlns:p14="http://schemas.microsoft.com/office/powerpoint/2010/main" val="32505612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Hlavním městem bylo </a:t>
            </a:r>
            <a:r>
              <a:rPr lang="cs-CZ" dirty="0" err="1"/>
              <a:t>Trondemnis</a:t>
            </a:r>
            <a:r>
              <a:rPr lang="cs-CZ" dirty="0"/>
              <a:t>, důležitým přístavem byl Vik, místo, které skutečně hraje v historii vikinského období značnou roli.</a:t>
            </a:r>
          </a:p>
          <a:p>
            <a:endParaRPr lang="cs-CZ" dirty="0"/>
          </a:p>
        </p:txBody>
      </p:sp>
    </p:spTree>
    <p:extLst>
      <p:ext uri="{BB962C8B-B14F-4D97-AF65-F5344CB8AC3E}">
        <p14:creationId xmlns:p14="http://schemas.microsoft.com/office/powerpoint/2010/main" val="639122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Krátce Skandinávii popsal též v 8. stol. Paulus </a:t>
            </a:r>
            <a:r>
              <a:rPr lang="cs-CZ" dirty="0" err="1"/>
              <a:t>Diaconus</a:t>
            </a:r>
            <a:endParaRPr lang="cs-CZ" dirty="0"/>
          </a:p>
          <a:p>
            <a:r>
              <a:rPr lang="cs-CZ" dirty="0"/>
              <a:t> Norský cestovatel </a:t>
            </a:r>
            <a:r>
              <a:rPr lang="cs-CZ" dirty="0" err="1"/>
              <a:t>Ohthere</a:t>
            </a:r>
            <a:r>
              <a:rPr lang="cs-CZ" dirty="0"/>
              <a:t> z </a:t>
            </a:r>
            <a:r>
              <a:rPr lang="cs-CZ" dirty="0" err="1"/>
              <a:t>Halagolandu</a:t>
            </a:r>
            <a:r>
              <a:rPr lang="cs-CZ" dirty="0"/>
              <a:t> vylíčil své cesty (do Bílého moře, do přístavu </a:t>
            </a:r>
            <a:r>
              <a:rPr lang="cs-CZ" dirty="0" err="1"/>
              <a:t>Hedeby</a:t>
            </a:r>
            <a:r>
              <a:rPr lang="cs-CZ" dirty="0"/>
              <a:t> v Dánsku a do Anglie) </a:t>
            </a:r>
            <a:r>
              <a:rPr lang="cs-CZ" dirty="0" err="1"/>
              <a:t>wessexskému</a:t>
            </a:r>
            <a:r>
              <a:rPr lang="cs-CZ" dirty="0"/>
              <a:t> králi Alfredovi Velikému (871–899), a ten je včlenil do svého překladu díla Paula </a:t>
            </a:r>
            <a:r>
              <a:rPr lang="cs-CZ" dirty="0" err="1"/>
              <a:t>Orosia</a:t>
            </a:r>
            <a:r>
              <a:rPr lang="cs-CZ" dirty="0"/>
              <a:t> </a:t>
            </a:r>
            <a:r>
              <a:rPr lang="cs-CZ" dirty="0" err="1"/>
              <a:t>Historiarum</a:t>
            </a:r>
            <a:r>
              <a:rPr lang="cs-CZ" dirty="0"/>
              <a:t> </a:t>
            </a:r>
            <a:r>
              <a:rPr lang="cs-CZ" dirty="0" err="1"/>
              <a:t>adversum</a:t>
            </a:r>
            <a:r>
              <a:rPr lang="cs-CZ" dirty="0"/>
              <a:t> </a:t>
            </a:r>
            <a:r>
              <a:rPr lang="cs-CZ" dirty="0" err="1"/>
              <a:t>paganos</a:t>
            </a:r>
            <a:r>
              <a:rPr lang="cs-CZ" dirty="0"/>
              <a:t> l. VII.</a:t>
            </a:r>
          </a:p>
          <a:p>
            <a:endParaRPr lang="cs-CZ" dirty="0"/>
          </a:p>
        </p:txBody>
      </p:sp>
    </p:spTree>
    <p:extLst>
      <p:ext uri="{BB962C8B-B14F-4D97-AF65-F5344CB8AC3E}">
        <p14:creationId xmlns:p14="http://schemas.microsoft.com/office/powerpoint/2010/main" val="1452280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2941650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DOBA VIKINSKÁ –  PŘECHODNÉ OBDOBÍ DĚJIN</a:t>
            </a:r>
            <a:r>
              <a:rPr lang="cs-CZ" dirty="0"/>
              <a:t/>
            </a:r>
            <a:br>
              <a:rPr lang="cs-CZ" dirty="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a:t>S Normany prvních staletí jejich dějin se vracíme do doby podobné, jakou bylo tzv. velké stěhování </a:t>
            </a:r>
            <a:r>
              <a:rPr lang="cs-CZ" dirty="0" smtClean="0"/>
              <a:t>národů. </a:t>
            </a:r>
          </a:p>
          <a:p>
            <a:pPr marL="0" indent="0">
              <a:buNone/>
            </a:pPr>
            <a:r>
              <a:rPr lang="cs-CZ" dirty="0" smtClean="0"/>
              <a:t>Významné </a:t>
            </a:r>
            <a:r>
              <a:rPr lang="cs-CZ" dirty="0"/>
              <a:t>prostředím náčelnické či královské moci a bojovnických </a:t>
            </a:r>
            <a:r>
              <a:rPr lang="cs-CZ" dirty="0" smtClean="0"/>
              <a:t>družin</a:t>
            </a:r>
          </a:p>
          <a:p>
            <a:pPr marL="0" indent="0">
              <a:buNone/>
            </a:pPr>
            <a:r>
              <a:rPr lang="cs-CZ" dirty="0" smtClean="0"/>
              <a:t> Válka jako opora </a:t>
            </a:r>
            <a:r>
              <a:rPr lang="cs-CZ" dirty="0"/>
              <a:t>královské moci a </a:t>
            </a:r>
            <a:r>
              <a:rPr lang="cs-CZ" dirty="0" smtClean="0"/>
              <a:t>prostředek </a:t>
            </a:r>
            <a:r>
              <a:rPr lang="cs-CZ" dirty="0"/>
              <a:t>obživy velkých družin, </a:t>
            </a:r>
            <a:endParaRPr lang="cs-CZ" dirty="0" smtClean="0"/>
          </a:p>
          <a:p>
            <a:pPr marL="0" indent="0">
              <a:buNone/>
            </a:pPr>
            <a:r>
              <a:rPr lang="cs-CZ" dirty="0"/>
              <a:t>M</a:t>
            </a:r>
            <a:r>
              <a:rPr lang="cs-CZ" smtClean="0"/>
              <a:t>igrace</a:t>
            </a:r>
            <a:r>
              <a:rPr lang="cs-CZ" dirty="0" smtClean="0"/>
              <a:t>, </a:t>
            </a:r>
            <a:r>
              <a:rPr lang="cs-CZ" dirty="0"/>
              <a:t>které končí dočasným nebo trvalým osídlením nových území.</a:t>
            </a:r>
          </a:p>
        </p:txBody>
      </p:sp>
    </p:spTree>
    <p:extLst>
      <p:ext uri="{BB962C8B-B14F-4D97-AF65-F5344CB8AC3E}">
        <p14:creationId xmlns:p14="http://schemas.microsoft.com/office/powerpoint/2010/main" val="9538156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Snorri</a:t>
            </a:r>
            <a:r>
              <a:rPr lang="cs-CZ" dirty="0" smtClean="0"/>
              <a:t> </a:t>
            </a:r>
            <a:r>
              <a:rPr lang="cs-CZ" dirty="0" err="1" smtClean="0"/>
              <a:t>Sturluso</a:t>
            </a:r>
            <a:r>
              <a:rPr lang="cs-CZ" dirty="0" err="1"/>
              <a:t>n</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Z rodu </a:t>
            </a:r>
            <a:r>
              <a:rPr lang="cs-CZ" dirty="0" err="1" smtClean="0"/>
              <a:t>Sturla</a:t>
            </a:r>
            <a:r>
              <a:rPr lang="cs-CZ" dirty="0"/>
              <a:t>. Byl vychován na statku Ióna </a:t>
            </a:r>
            <a:r>
              <a:rPr lang="cs-CZ" dirty="0" err="1"/>
              <a:t>Loptssona</a:t>
            </a:r>
            <a:r>
              <a:rPr lang="cs-CZ" dirty="0"/>
              <a:t>, vnuka </a:t>
            </a:r>
            <a:r>
              <a:rPr lang="cs-CZ" dirty="0" err="1"/>
              <a:t>Saemunda</a:t>
            </a:r>
            <a:r>
              <a:rPr lang="cs-CZ" dirty="0"/>
              <a:t> Moudrého, v </a:t>
            </a:r>
            <a:r>
              <a:rPr lang="cs-CZ" dirty="0" err="1"/>
              <a:t>Oddi</a:t>
            </a:r>
            <a:r>
              <a:rPr lang="cs-CZ" dirty="0"/>
              <a:t>, kde byla nejstarší islandská škola a kde měl přístup k mnoha starým pramenům. </a:t>
            </a:r>
            <a:endParaRPr lang="cs-CZ" dirty="0" smtClean="0"/>
          </a:p>
          <a:p>
            <a:r>
              <a:rPr lang="cs-CZ" dirty="0" smtClean="0"/>
              <a:t>Od </a:t>
            </a:r>
            <a:r>
              <a:rPr lang="cs-CZ" dirty="0"/>
              <a:t>většiny ostatních dobových </a:t>
            </a:r>
            <a:r>
              <a:rPr lang="cs-CZ" dirty="0" smtClean="0"/>
              <a:t>spisovatelů </a:t>
            </a:r>
            <a:r>
              <a:rPr lang="cs-CZ" dirty="0"/>
              <a:t>jej odlišuje to, že neměl latinské vzdělání. </a:t>
            </a:r>
            <a:endParaRPr lang="cs-CZ" dirty="0" smtClean="0"/>
          </a:p>
          <a:p>
            <a:r>
              <a:rPr lang="cs-CZ" dirty="0" smtClean="0"/>
              <a:t>Byl dobrým </a:t>
            </a:r>
            <a:r>
              <a:rPr lang="cs-CZ" dirty="0"/>
              <a:t>znalcem fungování místních institucí, neboť stál v čele různých islandských </a:t>
            </a:r>
            <a:r>
              <a:rPr lang="cs-CZ" dirty="0" err="1"/>
              <a:t>godordů</a:t>
            </a:r>
            <a:r>
              <a:rPr lang="cs-CZ" dirty="0"/>
              <a:t> </a:t>
            </a:r>
            <a:r>
              <a:rPr lang="cs-CZ" dirty="0" smtClean="0"/>
              <a:t>dvakrát </a:t>
            </a:r>
            <a:r>
              <a:rPr lang="cs-CZ" dirty="0"/>
              <a:t>předsedal </a:t>
            </a:r>
            <a:r>
              <a:rPr lang="cs-CZ" dirty="0" err="1" smtClean="0"/>
              <a:t>Althingu</a:t>
            </a:r>
            <a:r>
              <a:rPr lang="cs-CZ" dirty="0" smtClean="0"/>
              <a:t>, </a:t>
            </a:r>
            <a:r>
              <a:rPr lang="cs-CZ" dirty="0"/>
              <a:t>a zastával i dvorské funkce v Norsku. V důsledku politických intrik byl roku 1241 zabit.</a:t>
            </a:r>
          </a:p>
        </p:txBody>
      </p:sp>
    </p:spTree>
    <p:extLst>
      <p:ext uri="{BB962C8B-B14F-4D97-AF65-F5344CB8AC3E}">
        <p14:creationId xmlns:p14="http://schemas.microsoft.com/office/powerpoint/2010/main" val="10615920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úvodu ke svému historickému </a:t>
            </a:r>
            <a:r>
              <a:rPr lang="cs-CZ" dirty="0" smtClean="0"/>
              <a:t>dílu </a:t>
            </a:r>
            <a:r>
              <a:rPr lang="cs-CZ" dirty="0" err="1"/>
              <a:t>Heimskringla</a:t>
            </a:r>
            <a:r>
              <a:rPr lang="cs-CZ" dirty="0"/>
              <a:t>, jenž vznikl ve 20. až 30. letech 13. století, sám udává, z jakých typů pramenů vychází. </a:t>
            </a:r>
            <a:endParaRPr lang="cs-CZ" dirty="0" smtClean="0"/>
          </a:p>
          <a:p>
            <a:r>
              <a:rPr lang="cs-CZ" dirty="0" smtClean="0"/>
              <a:t>Byl </a:t>
            </a:r>
            <a:r>
              <a:rPr lang="cs-CZ" dirty="0"/>
              <a:t>vynikajícím znalcem poezie skaldů, </a:t>
            </a:r>
            <a:r>
              <a:rPr lang="cs-CZ" dirty="0" smtClean="0"/>
              <a:t>jejichž </a:t>
            </a:r>
            <a:r>
              <a:rPr lang="cs-CZ" dirty="0"/>
              <a:t>díla často cituje, a znalostí této poezie využil také ve svém spise zvaném Prozaická anebo Mladší Edda (</a:t>
            </a:r>
            <a:r>
              <a:rPr lang="cs-CZ" dirty="0" err="1"/>
              <a:t>Snorra</a:t>
            </a:r>
            <a:r>
              <a:rPr lang="cs-CZ" dirty="0"/>
              <a:t> Edda</a:t>
            </a:r>
            <a:r>
              <a:rPr lang="cs-CZ" dirty="0" smtClean="0"/>
              <a:t>).</a:t>
            </a:r>
            <a:endParaRPr lang="cs-CZ" dirty="0"/>
          </a:p>
        </p:txBody>
      </p:sp>
    </p:spTree>
    <p:extLst>
      <p:ext uri="{BB962C8B-B14F-4D97-AF65-F5344CB8AC3E}">
        <p14:creationId xmlns:p14="http://schemas.microsoft.com/office/powerpoint/2010/main" val="35280082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Byl ve Skandinávii považován za největšího učence své doby</a:t>
            </a:r>
            <a:r>
              <a:rPr lang="cs-CZ" dirty="0" smtClean="0"/>
              <a:t>.</a:t>
            </a:r>
          </a:p>
          <a:p>
            <a:r>
              <a:rPr lang="cs-CZ" dirty="0" smtClean="0"/>
              <a:t> </a:t>
            </a:r>
            <a:r>
              <a:rPr lang="cs-CZ" dirty="0"/>
              <a:t>V</a:t>
            </a:r>
            <a:r>
              <a:rPr lang="cs-CZ" dirty="0" smtClean="0"/>
              <a:t>ysoká </a:t>
            </a:r>
            <a:r>
              <a:rPr lang="cs-CZ" dirty="0"/>
              <a:t>historická hodnota je připisována zejména zdejší sáze o sv. Olafovi (</a:t>
            </a:r>
            <a:r>
              <a:rPr lang="cs-CZ" dirty="0" err="1"/>
              <a:t>Ólafr</a:t>
            </a:r>
            <a:r>
              <a:rPr lang="cs-CZ" dirty="0"/>
              <a:t> </a:t>
            </a:r>
            <a:r>
              <a:rPr lang="cs-CZ" dirty="0" err="1"/>
              <a:t>saga</a:t>
            </a:r>
            <a:r>
              <a:rPr lang="cs-CZ" dirty="0"/>
              <a:t> </a:t>
            </a:r>
            <a:r>
              <a:rPr lang="cs-CZ" dirty="0" err="1"/>
              <a:t>helga</a:t>
            </a:r>
            <a:r>
              <a:rPr lang="cs-CZ" dirty="0"/>
              <a:t>).</a:t>
            </a:r>
          </a:p>
        </p:txBody>
      </p:sp>
    </p:spTree>
    <p:extLst>
      <p:ext uri="{BB962C8B-B14F-4D97-AF65-F5344CB8AC3E}">
        <p14:creationId xmlns:p14="http://schemas.microsoft.com/office/powerpoint/2010/main" val="26788466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 dějin nelegendárních vladařů v díle </a:t>
            </a:r>
            <a:r>
              <a:rPr lang="cs-CZ" dirty="0" err="1"/>
              <a:t>Heimskringla</a:t>
            </a:r>
            <a:r>
              <a:rPr lang="cs-CZ" dirty="0"/>
              <a:t> můžeme uvést drobný omyl: </a:t>
            </a:r>
            <a:r>
              <a:rPr lang="cs-CZ" dirty="0" err="1"/>
              <a:t>Snorri</a:t>
            </a:r>
            <a:r>
              <a:rPr lang="cs-CZ" dirty="0"/>
              <a:t> se liší od starších pramenů – </a:t>
            </a:r>
            <a:r>
              <a:rPr lang="cs-CZ" dirty="0" err="1"/>
              <a:t>Saemunda</a:t>
            </a:r>
            <a:r>
              <a:rPr lang="cs-CZ" dirty="0"/>
              <a:t> Moudrého a skaldské písně </a:t>
            </a:r>
            <a:r>
              <a:rPr lang="cs-CZ" dirty="0" err="1"/>
              <a:t>Haraldskvaedi</a:t>
            </a:r>
            <a:r>
              <a:rPr lang="cs-CZ" dirty="0"/>
              <a:t> – v tom, kde byla původní základna moci sjednotitele Norska Haralda Krásnovlasého.</a:t>
            </a:r>
          </a:p>
        </p:txBody>
      </p:sp>
    </p:spTree>
    <p:extLst>
      <p:ext uri="{BB962C8B-B14F-4D97-AF65-F5344CB8AC3E}">
        <p14:creationId xmlns:p14="http://schemas.microsoft.com/office/powerpoint/2010/main" val="29078725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Starší Edda</a:t>
            </a:r>
            <a:endParaRPr lang="cs-CZ" dirty="0"/>
          </a:p>
        </p:txBody>
      </p:sp>
      <p:sp>
        <p:nvSpPr>
          <p:cNvPr id="3" name="Zástupný symbol pro obsah 2"/>
          <p:cNvSpPr>
            <a:spLocks noGrp="1"/>
          </p:cNvSpPr>
          <p:nvPr>
            <p:ph idx="1"/>
          </p:nvPr>
        </p:nvSpPr>
        <p:spPr/>
        <p:txBody>
          <a:bodyPr>
            <a:normAutofit/>
          </a:bodyPr>
          <a:lstStyle/>
          <a:p>
            <a:r>
              <a:rPr lang="cs-CZ" dirty="0" smtClean="0"/>
              <a:t> Soubor </a:t>
            </a:r>
            <a:r>
              <a:rPr lang="cs-CZ" dirty="0"/>
              <a:t>mytických a hrdinských písní, jenž je dochován v rukopise zvaném </a:t>
            </a:r>
            <a:r>
              <a:rPr lang="cs-CZ" dirty="0" err="1"/>
              <a:t>Codex</a:t>
            </a:r>
            <a:r>
              <a:rPr lang="cs-CZ" dirty="0"/>
              <a:t> </a:t>
            </a:r>
            <a:r>
              <a:rPr lang="cs-CZ" dirty="0" err="1"/>
              <a:t>Regius</a:t>
            </a:r>
            <a:r>
              <a:rPr lang="cs-CZ" dirty="0"/>
              <a:t> (vznikl kolem roku 1270), jde však o opis starší verze z doby kolem roku 1200. </a:t>
            </a:r>
            <a:endParaRPr lang="cs-CZ" dirty="0" smtClean="0"/>
          </a:p>
          <a:p>
            <a:r>
              <a:rPr lang="cs-CZ" dirty="0" smtClean="0"/>
              <a:t>Jádro </a:t>
            </a:r>
            <a:r>
              <a:rPr lang="cs-CZ" dirty="0"/>
              <a:t>eddických písní vznikalo podle moderních badatelů v 9. a 10. století. </a:t>
            </a:r>
            <a:endParaRPr lang="cs-CZ" dirty="0" smtClean="0"/>
          </a:p>
          <a:p>
            <a:r>
              <a:rPr lang="cs-CZ" dirty="0" smtClean="0"/>
              <a:t>Náměty z doby velkého SN</a:t>
            </a:r>
            <a:endParaRPr lang="cs-CZ" dirty="0"/>
          </a:p>
        </p:txBody>
      </p:sp>
    </p:spTree>
    <p:extLst>
      <p:ext uri="{BB962C8B-B14F-4D97-AF65-F5344CB8AC3E}">
        <p14:creationId xmlns:p14="http://schemas.microsoft.com/office/powerpoint/2010/main" val="37564676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 tom, že témata ze Starší Eddy byla skutečně známa už v době vikinské, svědčí např. runový kámen z </a:t>
            </a:r>
            <a:r>
              <a:rPr lang="cs-CZ" dirty="0" err="1"/>
              <a:t>Röku</a:t>
            </a:r>
            <a:r>
              <a:rPr lang="cs-CZ" dirty="0"/>
              <a:t> ve Švédsku (z doby kolem roku 800), kde se píše o </a:t>
            </a:r>
            <a:r>
              <a:rPr lang="cs-CZ" dirty="0" err="1"/>
              <a:t>Thjódrikovi</a:t>
            </a:r>
            <a:r>
              <a:rPr lang="cs-CZ" dirty="0"/>
              <a:t>, králi mořských válečníků.</a:t>
            </a:r>
          </a:p>
        </p:txBody>
      </p:sp>
    </p:spTree>
    <p:extLst>
      <p:ext uri="{BB962C8B-B14F-4D97-AF65-F5344CB8AC3E}">
        <p14:creationId xmlns:p14="http://schemas.microsoft.com/office/powerpoint/2010/main" val="34746108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Podoba s „</a:t>
            </a:r>
            <a:r>
              <a:rPr lang="cs-CZ" dirty="0" err="1" smtClean="0"/>
              <a:t>origines</a:t>
            </a:r>
            <a:r>
              <a:rPr lang="cs-CZ" dirty="0" smtClean="0"/>
              <a:t> gentium“</a:t>
            </a:r>
          </a:p>
          <a:p>
            <a:r>
              <a:rPr lang="cs-CZ" dirty="0" err="1" smtClean="0"/>
              <a:t>Cassiodorus</a:t>
            </a:r>
            <a:r>
              <a:rPr lang="cs-CZ" dirty="0" smtClean="0"/>
              <a:t> </a:t>
            </a:r>
            <a:r>
              <a:rPr lang="cs-CZ" dirty="0" err="1"/>
              <a:t>Senator</a:t>
            </a:r>
            <a:r>
              <a:rPr lang="cs-CZ" dirty="0"/>
              <a:t>, </a:t>
            </a:r>
            <a:r>
              <a:rPr lang="cs-CZ" dirty="0" err="1"/>
              <a:t>Jordanes</a:t>
            </a:r>
            <a:r>
              <a:rPr lang="cs-CZ" dirty="0"/>
              <a:t>, </a:t>
            </a:r>
            <a:r>
              <a:rPr lang="cs-CZ" dirty="0" err="1"/>
              <a:t>Gregorius</a:t>
            </a:r>
            <a:r>
              <a:rPr lang="cs-CZ" dirty="0"/>
              <a:t> z </a:t>
            </a:r>
            <a:r>
              <a:rPr lang="cs-CZ" dirty="0" err="1"/>
              <a:t>Turonu</a:t>
            </a:r>
            <a:r>
              <a:rPr lang="cs-CZ" dirty="0"/>
              <a:t> </a:t>
            </a:r>
            <a:r>
              <a:rPr lang="cs-CZ" dirty="0" smtClean="0"/>
              <a:t>Paulus </a:t>
            </a:r>
            <a:r>
              <a:rPr lang="cs-CZ" dirty="0" err="1"/>
              <a:t>Diaconus</a:t>
            </a:r>
            <a:r>
              <a:rPr lang="cs-CZ" dirty="0"/>
              <a:t>, </a:t>
            </a:r>
          </a:p>
          <a:p>
            <a:r>
              <a:rPr lang="cs-CZ" dirty="0" smtClean="0"/>
              <a:t>Ba už </a:t>
            </a:r>
            <a:r>
              <a:rPr lang="cs-CZ" dirty="0" err="1"/>
              <a:t>Tacitus</a:t>
            </a:r>
            <a:r>
              <a:rPr lang="cs-CZ" dirty="0"/>
              <a:t>, který zřetelně poukazuje na to, že Germáni v jeho době měli písně, jež měly uchovávat jejich minulost.</a:t>
            </a:r>
          </a:p>
        </p:txBody>
      </p:sp>
    </p:spTree>
    <p:extLst>
      <p:ext uri="{BB962C8B-B14F-4D97-AF65-F5344CB8AC3E}">
        <p14:creationId xmlns:p14="http://schemas.microsoft.com/office/powerpoint/2010/main" val="24373192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Archeologické nálezy takřka doslova potvrdily vyprávění ság o objevení Ameriky </a:t>
            </a:r>
            <a:r>
              <a:rPr lang="cs-CZ" dirty="0" smtClean="0"/>
              <a:t>Vikingy</a:t>
            </a:r>
          </a:p>
          <a:p>
            <a:r>
              <a:rPr lang="cs-CZ" dirty="0"/>
              <a:t>P</a:t>
            </a:r>
            <a:r>
              <a:rPr lang="cs-CZ" dirty="0" smtClean="0"/>
              <a:t>otvrzují </a:t>
            </a:r>
            <a:r>
              <a:rPr lang="cs-CZ" dirty="0"/>
              <a:t>existenci středisek vývoje královské moci tam, kde je severská historiografie, básně skaldů a ságy vzpomínají. </a:t>
            </a:r>
            <a:endParaRPr lang="cs-CZ" dirty="0" smtClean="0"/>
          </a:p>
          <a:p>
            <a:r>
              <a:rPr lang="cs-CZ" dirty="0" smtClean="0"/>
              <a:t>Údaje </a:t>
            </a:r>
            <a:r>
              <a:rPr lang="cs-CZ" dirty="0"/>
              <a:t>ság a staroseverských historiků o skandinávských institucích potvrzují např. epigrafické památky, nápisy na runových kamenech, které jsou soudobé faktům, jež zachycují. </a:t>
            </a:r>
          </a:p>
        </p:txBody>
      </p:sp>
    </p:spTree>
    <p:extLst>
      <p:ext uri="{BB962C8B-B14F-4D97-AF65-F5344CB8AC3E}">
        <p14:creationId xmlns:p14="http://schemas.microsoft.com/office/powerpoint/2010/main" val="7319782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Básně skaldů vznikaly v podstatě souběžně s událostmi, jež popisují, byly recitovány před jejich aktéry a jejich cílem bylo uchovat paměť na významné činy a události</a:t>
            </a:r>
            <a:r>
              <a:rPr lang="cs-CZ" dirty="0" smtClean="0"/>
              <a:t>.</a:t>
            </a:r>
          </a:p>
          <a:p>
            <a:r>
              <a:rPr lang="cs-CZ" dirty="0" smtClean="0"/>
              <a:t>Otázka reálií</a:t>
            </a:r>
            <a:endParaRPr lang="cs-CZ" dirty="0"/>
          </a:p>
          <a:p>
            <a:r>
              <a:rPr lang="cs-CZ" dirty="0" smtClean="0"/>
              <a:t>Severští </a:t>
            </a:r>
            <a:r>
              <a:rPr lang="cs-CZ" dirty="0"/>
              <a:t>badatelé se shodují v tom, že vývoj mezi vikinskou dobou a dobou sepsání ústní tradice nebyl příliš </a:t>
            </a:r>
            <a:r>
              <a:rPr lang="cs-CZ" dirty="0" smtClean="0"/>
              <a:t>převratný.</a:t>
            </a:r>
            <a:endParaRPr lang="cs-CZ" dirty="0"/>
          </a:p>
        </p:txBody>
      </p:sp>
    </p:spTree>
    <p:extLst>
      <p:ext uri="{BB962C8B-B14F-4D97-AF65-F5344CB8AC3E}">
        <p14:creationId xmlns:p14="http://schemas.microsoft.com/office/powerpoint/2010/main" val="279325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237505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SAKRALITA MOCI SEVERSKÝCH  NÁČELNÍKŮ A KRÁLŮ</a:t>
            </a:r>
            <a:br>
              <a:rPr lang="cs-CZ" dirty="0"/>
            </a:br>
            <a:endParaRPr lang="cs-CZ" dirty="0"/>
          </a:p>
        </p:txBody>
      </p:sp>
      <p:sp>
        <p:nvSpPr>
          <p:cNvPr id="3" name="Zástupný symbol pro obsah 2"/>
          <p:cNvSpPr>
            <a:spLocks noGrp="1"/>
          </p:cNvSpPr>
          <p:nvPr>
            <p:ph idx="1"/>
          </p:nvPr>
        </p:nvSpPr>
        <p:spPr/>
        <p:txBody>
          <a:bodyPr/>
          <a:lstStyle/>
          <a:p>
            <a:r>
              <a:rPr lang="cs-CZ" dirty="0" err="1"/>
              <a:t>Völuspa</a:t>
            </a:r>
            <a:r>
              <a:rPr lang="cs-CZ" dirty="0"/>
              <a:t> (</a:t>
            </a:r>
            <a:r>
              <a:rPr lang="cs-CZ" dirty="0" err="1"/>
              <a:t>Vědmina</a:t>
            </a:r>
            <a:r>
              <a:rPr lang="cs-CZ" dirty="0"/>
              <a:t> píseň), </a:t>
            </a:r>
            <a:r>
              <a:rPr lang="cs-CZ" dirty="0" smtClean="0"/>
              <a:t>mající rituální </a:t>
            </a:r>
            <a:r>
              <a:rPr lang="cs-CZ" dirty="0"/>
              <a:t>charakter, jmenuje bohy jako vládce světa</a:t>
            </a:r>
            <a:r>
              <a:rPr lang="cs-CZ" dirty="0" smtClean="0"/>
              <a:t>.</a:t>
            </a:r>
          </a:p>
          <a:p>
            <a:r>
              <a:rPr lang="cs-CZ" dirty="0" smtClean="0"/>
              <a:t>Podle </a:t>
            </a:r>
            <a:r>
              <a:rPr lang="cs-CZ" dirty="0" err="1" smtClean="0"/>
              <a:t>Snorriho</a:t>
            </a:r>
            <a:r>
              <a:rPr lang="cs-CZ" dirty="0" smtClean="0"/>
              <a:t> </a:t>
            </a:r>
            <a:r>
              <a:rPr lang="cs-CZ" dirty="0" err="1"/>
              <a:t>Sturlusona</a:t>
            </a:r>
            <a:r>
              <a:rPr lang="cs-CZ" dirty="0"/>
              <a:t> vládl ve Skandinávii jako první král </a:t>
            </a:r>
            <a:r>
              <a:rPr lang="cs-CZ" dirty="0" err="1"/>
              <a:t>Ódin</a:t>
            </a:r>
            <a:r>
              <a:rPr lang="cs-CZ" dirty="0"/>
              <a:t>. Z jeho rodu pak pocházeli další králové, kteří vládu vykonávali po něm, a nejprve to opět byli bohové, až po bohyni </a:t>
            </a:r>
            <a:r>
              <a:rPr lang="cs-CZ" dirty="0" err="1"/>
              <a:t>Freyju</a:t>
            </a:r>
            <a:r>
              <a:rPr lang="cs-CZ" dirty="0"/>
              <a:t>.</a:t>
            </a:r>
          </a:p>
        </p:txBody>
      </p:sp>
    </p:spTree>
    <p:extLst>
      <p:ext uri="{BB962C8B-B14F-4D97-AF65-F5344CB8AC3E}">
        <p14:creationId xmlns:p14="http://schemas.microsoft.com/office/powerpoint/2010/main" val="37230891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Vzpomíná pohanské kněze, kteří byli zváni </a:t>
            </a:r>
            <a:r>
              <a:rPr lang="cs-CZ" dirty="0" err="1"/>
              <a:t>godar</a:t>
            </a:r>
            <a:r>
              <a:rPr lang="cs-CZ" dirty="0"/>
              <a:t> (</a:t>
            </a:r>
            <a:r>
              <a:rPr lang="cs-CZ" dirty="0" err="1"/>
              <a:t>sg</a:t>
            </a:r>
            <a:r>
              <a:rPr lang="cs-CZ" dirty="0"/>
              <a:t>. </a:t>
            </a:r>
            <a:r>
              <a:rPr lang="cs-CZ" dirty="0" err="1"/>
              <a:t>godi</a:t>
            </a:r>
            <a:r>
              <a:rPr lang="cs-CZ" dirty="0"/>
              <a:t>), a jejichž povinností bylo nejenom přinášet oběti v hlavním chrámu, ale byli i soudci, přičemž v této funkci se nazývali </a:t>
            </a:r>
            <a:r>
              <a:rPr lang="cs-CZ" dirty="0" err="1"/>
              <a:t>díar</a:t>
            </a:r>
            <a:r>
              <a:rPr lang="cs-CZ" dirty="0"/>
              <a:t> nebo </a:t>
            </a:r>
            <a:r>
              <a:rPr lang="cs-CZ" dirty="0" err="1"/>
              <a:t>dróttnar</a:t>
            </a:r>
            <a:r>
              <a:rPr lang="cs-CZ" dirty="0" smtClean="0"/>
              <a:t>.</a:t>
            </a:r>
          </a:p>
          <a:p>
            <a:r>
              <a:rPr lang="cs-CZ" dirty="0" err="1"/>
              <a:t>Ódin</a:t>
            </a:r>
            <a:r>
              <a:rPr lang="cs-CZ" dirty="0"/>
              <a:t> </a:t>
            </a:r>
            <a:r>
              <a:rPr lang="cs-CZ" dirty="0" smtClean="0"/>
              <a:t> podle něj neprohrál </a:t>
            </a:r>
            <a:r>
              <a:rPr lang="cs-CZ" dirty="0"/>
              <a:t>žádnou bitvu, </a:t>
            </a:r>
            <a:r>
              <a:rPr lang="cs-CZ" dirty="0" smtClean="0"/>
              <a:t>provázelo </a:t>
            </a:r>
            <a:r>
              <a:rPr lang="cs-CZ" dirty="0"/>
              <a:t>„královské štěstí“. Jemu zasvěcení bojovníci se nazývali </a:t>
            </a:r>
            <a:r>
              <a:rPr lang="cs-CZ" dirty="0" smtClean="0"/>
              <a:t>berserkové</a:t>
            </a:r>
          </a:p>
          <a:p>
            <a:r>
              <a:rPr lang="cs-CZ" dirty="0"/>
              <a:t>U kmene </a:t>
            </a:r>
            <a:r>
              <a:rPr lang="cs-CZ" dirty="0" err="1"/>
              <a:t>Chattů</a:t>
            </a:r>
            <a:r>
              <a:rPr lang="cs-CZ" dirty="0"/>
              <a:t>, sídlícího nedaleko řeky </a:t>
            </a:r>
            <a:r>
              <a:rPr lang="cs-CZ" dirty="0" err="1"/>
              <a:t>Fuldy</a:t>
            </a:r>
            <a:r>
              <a:rPr lang="cs-CZ" dirty="0"/>
              <a:t>, je vzpomíná </a:t>
            </a:r>
            <a:r>
              <a:rPr lang="cs-CZ" dirty="0" err="1"/>
              <a:t>Tacitus</a:t>
            </a:r>
            <a:r>
              <a:rPr lang="cs-CZ" dirty="0"/>
              <a:t>. </a:t>
            </a:r>
          </a:p>
        </p:txBody>
      </p:sp>
    </p:spTree>
    <p:extLst>
      <p:ext uri="{BB962C8B-B14F-4D97-AF65-F5344CB8AC3E}">
        <p14:creationId xmlns:p14="http://schemas.microsoft.com/office/powerpoint/2010/main" val="10567261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smtClean="0"/>
              <a:t>Ódin</a:t>
            </a:r>
            <a:r>
              <a:rPr lang="cs-CZ" dirty="0" smtClean="0"/>
              <a:t> buduje </a:t>
            </a:r>
            <a:r>
              <a:rPr lang="cs-CZ" dirty="0"/>
              <a:t>chrámy, má válečné štěstí, které magicky přechází i na jeho bojovníky, disponuje zázračnými schopnostmi a vědomostmi, o všem ví, je také králem spravedlnosti a dává severu první zákony</a:t>
            </a:r>
            <a:r>
              <a:rPr lang="cs-CZ" dirty="0" smtClean="0"/>
              <a:t>.</a:t>
            </a:r>
          </a:p>
          <a:p>
            <a:r>
              <a:rPr lang="cs-CZ" dirty="0"/>
              <a:t> </a:t>
            </a:r>
            <a:r>
              <a:rPr lang="cs-CZ" dirty="0" smtClean="0"/>
              <a:t>Měly  se týkat </a:t>
            </a:r>
            <a:r>
              <a:rPr lang="cs-CZ" dirty="0"/>
              <a:t>pohřebních zvyklostí a od </a:t>
            </a:r>
            <a:r>
              <a:rPr lang="cs-CZ" dirty="0" err="1"/>
              <a:t>Ódina</a:t>
            </a:r>
            <a:r>
              <a:rPr lang="cs-CZ" dirty="0"/>
              <a:t> se mělo odvíjet také budování známých skandinávských náhrobních </a:t>
            </a:r>
            <a:r>
              <a:rPr lang="cs-CZ" dirty="0" smtClean="0"/>
              <a:t>kamenů.</a:t>
            </a:r>
            <a:endParaRPr lang="cs-CZ" dirty="0"/>
          </a:p>
        </p:txBody>
      </p:sp>
    </p:spTree>
    <p:extLst>
      <p:ext uri="{BB962C8B-B14F-4D97-AF65-F5344CB8AC3E}">
        <p14:creationId xmlns:p14="http://schemas.microsoft.com/office/powerpoint/2010/main" val="992390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Určil též konání kultovních svátků a obětí. 14. října se mělo obětovat za dobrý rok, 14. ledna za úrodu, 14. dubna za vítězství ve </a:t>
            </a:r>
            <a:r>
              <a:rPr lang="cs-CZ" dirty="0" smtClean="0"/>
              <a:t>válkách. (Zahájení válečné </a:t>
            </a:r>
            <a:r>
              <a:rPr lang="cs-CZ" dirty="0"/>
              <a:t>sezóny</a:t>
            </a:r>
            <a:r>
              <a:rPr lang="cs-CZ" dirty="0" smtClean="0"/>
              <a:t>.</a:t>
            </a:r>
          </a:p>
          <a:p>
            <a:r>
              <a:rPr lang="cs-CZ" dirty="0"/>
              <a:t>Frey měl vystavět velký chrám v Uppsale</a:t>
            </a:r>
            <a:r>
              <a:rPr lang="cs-CZ" dirty="0" smtClean="0"/>
              <a:t>.</a:t>
            </a:r>
          </a:p>
          <a:p>
            <a:r>
              <a:rPr lang="cs-CZ" dirty="0"/>
              <a:t>Za </a:t>
            </a:r>
            <a:r>
              <a:rPr lang="cs-CZ" dirty="0" err="1"/>
              <a:t>Freyjovy</a:t>
            </a:r>
            <a:r>
              <a:rPr lang="cs-CZ" dirty="0"/>
              <a:t> vlády panovala vždy dobrá úroda a tzv. </a:t>
            </a:r>
            <a:r>
              <a:rPr lang="cs-CZ" dirty="0" err="1"/>
              <a:t>Fródiho</a:t>
            </a:r>
            <a:r>
              <a:rPr lang="cs-CZ" dirty="0"/>
              <a:t> mír. Jeho druhé jméno bylo </a:t>
            </a:r>
            <a:r>
              <a:rPr lang="cs-CZ" dirty="0" err="1"/>
              <a:t>Yngvi</a:t>
            </a:r>
            <a:r>
              <a:rPr lang="cs-CZ" dirty="0"/>
              <a:t>, a jeho potomci, vladaři germánského severu, se po něm nazývali </a:t>
            </a:r>
            <a:r>
              <a:rPr lang="cs-CZ" dirty="0" err="1" smtClean="0"/>
              <a:t>Ynglingové</a:t>
            </a:r>
            <a:r>
              <a:rPr lang="cs-CZ" dirty="0" smtClean="0"/>
              <a:t>.</a:t>
            </a:r>
          </a:p>
          <a:p>
            <a:r>
              <a:rPr lang="cs-CZ" dirty="0"/>
              <a:t>Po </a:t>
            </a:r>
            <a:r>
              <a:rPr lang="cs-CZ" dirty="0" err="1"/>
              <a:t>Freyjovi</a:t>
            </a:r>
            <a:r>
              <a:rPr lang="cs-CZ" dirty="0"/>
              <a:t> vládla pak ještě jeho manželka bohyně </a:t>
            </a:r>
            <a:r>
              <a:rPr lang="cs-CZ" dirty="0" err="1"/>
              <a:t>Freyja</a:t>
            </a:r>
            <a:r>
              <a:rPr lang="cs-CZ" dirty="0"/>
              <a:t>, načež potom už králové z rodu lidí.</a:t>
            </a:r>
          </a:p>
          <a:p>
            <a:endParaRPr lang="cs-CZ" dirty="0" smtClean="0"/>
          </a:p>
          <a:p>
            <a:endParaRPr lang="cs-CZ" dirty="0"/>
          </a:p>
        </p:txBody>
      </p:sp>
    </p:spTree>
    <p:extLst>
      <p:ext uri="{BB962C8B-B14F-4D97-AF65-F5344CB8AC3E}">
        <p14:creationId xmlns:p14="http://schemas.microsoft.com/office/powerpoint/2010/main" val="41982616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G</a:t>
            </a:r>
            <a:r>
              <a:rPr lang="cs-CZ" dirty="0" smtClean="0"/>
              <a:t>enealogie </a:t>
            </a:r>
            <a:r>
              <a:rPr lang="cs-CZ" dirty="0"/>
              <a:t>vznešeného rodu mohla vést dokonce až za </a:t>
            </a:r>
            <a:r>
              <a:rPr lang="cs-CZ" dirty="0" err="1"/>
              <a:t>Ódina</a:t>
            </a:r>
            <a:r>
              <a:rPr lang="cs-CZ" dirty="0"/>
              <a:t>, k nejstarším božstvům, jako byl </a:t>
            </a:r>
            <a:r>
              <a:rPr lang="cs-CZ" dirty="0" err="1" smtClean="0"/>
              <a:t>Búri</a:t>
            </a:r>
            <a:r>
              <a:rPr lang="cs-CZ" dirty="0" smtClean="0"/>
              <a:t>.</a:t>
            </a:r>
          </a:p>
          <a:p>
            <a:r>
              <a:rPr lang="cs-CZ" dirty="0" smtClean="0"/>
              <a:t>Islandská </a:t>
            </a:r>
            <a:r>
              <a:rPr lang="cs-CZ" dirty="0"/>
              <a:t>sága o osídlení ostrova (</a:t>
            </a:r>
            <a:r>
              <a:rPr lang="cs-CZ" dirty="0" err="1"/>
              <a:t>Landnámabók</a:t>
            </a:r>
            <a:r>
              <a:rPr lang="cs-CZ" dirty="0"/>
              <a:t>) tvrdí, že královský rod osadníků, mezi nimiž převládali Norové, pocházel z </a:t>
            </a:r>
            <a:r>
              <a:rPr lang="cs-CZ" dirty="0" err="1"/>
              <a:t>Tróje</a:t>
            </a:r>
            <a:r>
              <a:rPr lang="cs-CZ" dirty="0"/>
              <a:t>. Vysvětlení bychom našli u </a:t>
            </a:r>
            <a:r>
              <a:rPr lang="cs-CZ" dirty="0" err="1"/>
              <a:t>Ariho</a:t>
            </a:r>
            <a:r>
              <a:rPr lang="cs-CZ" dirty="0"/>
              <a:t> Moudrého. Původ norských králů vede k </a:t>
            </a:r>
            <a:r>
              <a:rPr lang="cs-CZ" dirty="0" err="1"/>
              <a:t>Ynglingům</a:t>
            </a:r>
            <a:r>
              <a:rPr lang="cs-CZ" dirty="0"/>
              <a:t> a od nich ke králi </a:t>
            </a:r>
            <a:r>
              <a:rPr lang="cs-CZ" dirty="0" err="1"/>
              <a:t>Yngvimu</a:t>
            </a:r>
            <a:r>
              <a:rPr lang="cs-CZ" dirty="0"/>
              <a:t>, který prý panoval Turkům. Asie se tu vyskytuje kvůli etymologii slova </a:t>
            </a:r>
            <a:r>
              <a:rPr lang="cs-CZ" dirty="0" err="1" smtClean="0"/>
              <a:t>ásové</a:t>
            </a:r>
            <a:endParaRPr lang="cs-CZ" dirty="0" smtClean="0"/>
          </a:p>
          <a:p>
            <a:r>
              <a:rPr lang="cs-CZ" dirty="0" smtClean="0"/>
              <a:t>. </a:t>
            </a:r>
            <a:r>
              <a:rPr lang="cs-CZ" dirty="0"/>
              <a:t>Z </a:t>
            </a:r>
            <a:r>
              <a:rPr lang="cs-CZ" dirty="0" err="1"/>
              <a:t>Tróje</a:t>
            </a:r>
            <a:r>
              <a:rPr lang="cs-CZ" dirty="0"/>
              <a:t> </a:t>
            </a:r>
            <a:r>
              <a:rPr lang="cs-CZ" dirty="0" err="1"/>
              <a:t>Ódin</a:t>
            </a:r>
            <a:r>
              <a:rPr lang="cs-CZ" dirty="0"/>
              <a:t> dovedl svůj lid do </a:t>
            </a:r>
            <a:r>
              <a:rPr lang="cs-CZ" dirty="0" smtClean="0"/>
              <a:t>Skandinávie.</a:t>
            </a:r>
            <a:endParaRPr lang="cs-CZ" dirty="0"/>
          </a:p>
        </p:txBody>
      </p:sp>
    </p:spTree>
    <p:extLst>
      <p:ext uri="{BB962C8B-B14F-4D97-AF65-F5344CB8AC3E}">
        <p14:creationId xmlns:p14="http://schemas.microsoft.com/office/powerpoint/2010/main" val="33675773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Vláda se v rodě </a:t>
            </a:r>
            <a:r>
              <a:rPr lang="cs-CZ" dirty="0" err="1"/>
              <a:t>Ynglingů</a:t>
            </a:r>
            <a:r>
              <a:rPr lang="cs-CZ" dirty="0"/>
              <a:t> předávala </a:t>
            </a:r>
            <a:r>
              <a:rPr lang="cs-CZ" dirty="0" smtClean="0"/>
              <a:t>pomocí </a:t>
            </a:r>
            <a:r>
              <a:rPr lang="cs-CZ" dirty="0"/>
              <a:t>zlatého </a:t>
            </a:r>
            <a:r>
              <a:rPr lang="cs-CZ" dirty="0" smtClean="0"/>
              <a:t>nákrčníku</a:t>
            </a:r>
          </a:p>
          <a:p>
            <a:r>
              <a:rPr lang="cs-CZ" dirty="0" smtClean="0"/>
              <a:t> V </a:t>
            </a:r>
            <a:r>
              <a:rPr lang="cs-CZ" dirty="0"/>
              <a:t>historické </a:t>
            </a:r>
            <a:r>
              <a:rPr lang="cs-CZ" dirty="0" smtClean="0"/>
              <a:t>době </a:t>
            </a:r>
            <a:r>
              <a:rPr lang="cs-CZ" dirty="0" err="1" smtClean="0"/>
              <a:t>Bragiho</a:t>
            </a:r>
            <a:r>
              <a:rPr lang="cs-CZ" dirty="0" smtClean="0"/>
              <a:t> pohár. </a:t>
            </a:r>
          </a:p>
          <a:p>
            <a:r>
              <a:rPr lang="cs-CZ" dirty="0" smtClean="0"/>
              <a:t>První </a:t>
            </a:r>
            <a:r>
              <a:rPr lang="cs-CZ" dirty="0" err="1"/>
              <a:t>Ingviho</a:t>
            </a:r>
            <a:r>
              <a:rPr lang="cs-CZ" dirty="0"/>
              <a:t> syn se měl jmenovat </a:t>
            </a:r>
            <a:r>
              <a:rPr lang="cs-CZ" dirty="0" err="1" smtClean="0"/>
              <a:t>Fjöllnir</a:t>
            </a:r>
            <a:r>
              <a:rPr lang="cs-CZ" dirty="0" smtClean="0"/>
              <a:t>.  </a:t>
            </a:r>
          </a:p>
          <a:p>
            <a:r>
              <a:rPr lang="cs-CZ" dirty="0" smtClean="0"/>
              <a:t>Za </a:t>
            </a:r>
            <a:r>
              <a:rPr lang="cs-CZ" dirty="0"/>
              <a:t>zřejmě legendárního švédského krále </a:t>
            </a:r>
            <a:r>
              <a:rPr lang="cs-CZ" dirty="0" err="1"/>
              <a:t>Domaldiho</a:t>
            </a:r>
            <a:r>
              <a:rPr lang="cs-CZ" dirty="0"/>
              <a:t> byla prý </a:t>
            </a:r>
            <a:r>
              <a:rPr lang="cs-CZ" dirty="0" smtClean="0"/>
              <a:t>špatná úroda . </a:t>
            </a:r>
            <a:r>
              <a:rPr lang="cs-CZ" dirty="0"/>
              <a:t>Švédové </a:t>
            </a:r>
            <a:r>
              <a:rPr lang="cs-CZ" dirty="0" smtClean="0"/>
              <a:t> </a:t>
            </a:r>
            <a:r>
              <a:rPr lang="cs-CZ" dirty="0"/>
              <a:t>v Uppsale nejprve obětovali </a:t>
            </a:r>
            <a:r>
              <a:rPr lang="cs-CZ" dirty="0" smtClean="0"/>
              <a:t>voly, </a:t>
            </a:r>
            <a:r>
              <a:rPr lang="cs-CZ" dirty="0"/>
              <a:t>poté lidské oběti, a když ani třetího roku se dobrá úroda neukázala, obětovali samotného krále.</a:t>
            </a:r>
          </a:p>
        </p:txBody>
      </p:sp>
    </p:spTree>
    <p:extLst>
      <p:ext uri="{BB962C8B-B14F-4D97-AF65-F5344CB8AC3E}">
        <p14:creationId xmlns:p14="http://schemas.microsoft.com/office/powerpoint/2010/main" val="9334994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Typické rysy sakrální vlády se objevují také kolem legendárního zakladatele dynastie </a:t>
            </a:r>
            <a:r>
              <a:rPr lang="cs-CZ" dirty="0" err="1"/>
              <a:t>Skjöldungů</a:t>
            </a:r>
            <a:r>
              <a:rPr lang="cs-CZ" dirty="0"/>
              <a:t> v </a:t>
            </a:r>
            <a:r>
              <a:rPr lang="cs-CZ" dirty="0" err="1"/>
              <a:t>Lejre</a:t>
            </a:r>
            <a:r>
              <a:rPr lang="cs-CZ" dirty="0"/>
              <a:t> (Dánsko</a:t>
            </a:r>
            <a:r>
              <a:rPr lang="cs-CZ" dirty="0" smtClean="0"/>
              <a:t>).</a:t>
            </a:r>
          </a:p>
          <a:p>
            <a:r>
              <a:rPr lang="cs-CZ" dirty="0" err="1" smtClean="0"/>
              <a:t>Skjöld</a:t>
            </a:r>
            <a:r>
              <a:rPr lang="cs-CZ" dirty="0" smtClean="0"/>
              <a:t> </a:t>
            </a:r>
            <a:r>
              <a:rPr lang="cs-CZ" dirty="0"/>
              <a:t>byl podle eposu </a:t>
            </a:r>
            <a:r>
              <a:rPr lang="cs-CZ" dirty="0" err="1"/>
              <a:t>Beowulf</a:t>
            </a:r>
            <a:r>
              <a:rPr lang="cs-CZ" dirty="0"/>
              <a:t> nejenom </a:t>
            </a:r>
            <a:r>
              <a:rPr lang="cs-CZ" dirty="0" err="1"/>
              <a:t>Ódinův</a:t>
            </a:r>
            <a:r>
              <a:rPr lang="cs-CZ" dirty="0"/>
              <a:t> syn, ale připlul do Dánska na lodi jako nahé </a:t>
            </a:r>
            <a:r>
              <a:rPr lang="cs-CZ" dirty="0" smtClean="0"/>
              <a:t>dítě </a:t>
            </a:r>
            <a:r>
              <a:rPr lang="cs-CZ" dirty="0"/>
              <a:t>a byl doprovázen symbolem plodnosti.</a:t>
            </a:r>
          </a:p>
        </p:txBody>
      </p:sp>
    </p:spTree>
    <p:extLst>
      <p:ext uri="{BB962C8B-B14F-4D97-AF65-F5344CB8AC3E}">
        <p14:creationId xmlns:p14="http://schemas.microsoft.com/office/powerpoint/2010/main" val="19614534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Tělo </a:t>
            </a:r>
            <a:r>
              <a:rPr lang="cs-CZ" dirty="0" err="1"/>
              <a:t>Hálfdana</a:t>
            </a:r>
            <a:r>
              <a:rPr lang="cs-CZ" dirty="0"/>
              <a:t> Černého bylo po smrti rozděleno na čtyři </a:t>
            </a:r>
            <a:r>
              <a:rPr lang="cs-CZ" dirty="0" smtClean="0"/>
              <a:t>díly.</a:t>
            </a:r>
          </a:p>
          <a:p>
            <a:r>
              <a:rPr lang="cs-CZ" dirty="0" smtClean="0"/>
              <a:t> </a:t>
            </a:r>
            <a:r>
              <a:rPr lang="cs-CZ" dirty="0" err="1" smtClean="0"/>
              <a:t>Hákon</a:t>
            </a:r>
            <a:r>
              <a:rPr lang="cs-CZ" dirty="0" smtClean="0"/>
              <a:t> Dobrý </a:t>
            </a:r>
            <a:r>
              <a:rPr lang="cs-CZ" dirty="0"/>
              <a:t>musel své náboženství vykonávat </a:t>
            </a:r>
            <a:r>
              <a:rPr lang="cs-CZ" dirty="0" smtClean="0"/>
              <a:t>tajně.</a:t>
            </a:r>
          </a:p>
          <a:p>
            <a:r>
              <a:rPr lang="cs-CZ" dirty="0" smtClean="0"/>
              <a:t> Vydal </a:t>
            </a:r>
            <a:r>
              <a:rPr lang="cs-CZ" dirty="0"/>
              <a:t>zákon, že </a:t>
            </a:r>
            <a:r>
              <a:rPr lang="cs-CZ" dirty="0" smtClean="0"/>
              <a:t>svátek </a:t>
            </a:r>
            <a:r>
              <a:rPr lang="cs-CZ" dirty="0" err="1"/>
              <a:t>Yule</a:t>
            </a:r>
            <a:r>
              <a:rPr lang="cs-CZ" dirty="0"/>
              <a:t> se má napříště slavit v období </a:t>
            </a:r>
            <a:r>
              <a:rPr lang="cs-CZ" dirty="0" smtClean="0"/>
              <a:t>Vánoc.</a:t>
            </a:r>
          </a:p>
          <a:p>
            <a:r>
              <a:rPr lang="cs-CZ" dirty="0" smtClean="0"/>
              <a:t>Povinností </a:t>
            </a:r>
            <a:r>
              <a:rPr lang="cs-CZ" dirty="0"/>
              <a:t>králů bylo předsedat při společných obětech. Když </a:t>
            </a:r>
            <a:r>
              <a:rPr lang="cs-CZ" dirty="0" err="1"/>
              <a:t>Hákon</a:t>
            </a:r>
            <a:r>
              <a:rPr lang="cs-CZ" dirty="0"/>
              <a:t> tuto povinnost odmítal, předsedal za něho správce oblasti Lade (jarl z Lade). </a:t>
            </a:r>
          </a:p>
        </p:txBody>
      </p:sp>
    </p:spTree>
    <p:extLst>
      <p:ext uri="{BB962C8B-B14F-4D97-AF65-F5344CB8AC3E}">
        <p14:creationId xmlns:p14="http://schemas.microsoft.com/office/powerpoint/2010/main" val="3546602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Při obětech se krví kropily oltáře a natíraly se jí stěny chrámů. Rovněž se krví obětí skrápěli přítomní, kteří při obřadu pojídali maso obětních zvířat. </a:t>
            </a:r>
            <a:endParaRPr lang="cs-CZ" dirty="0" smtClean="0"/>
          </a:p>
          <a:p>
            <a:r>
              <a:rPr lang="cs-CZ" dirty="0" smtClean="0"/>
              <a:t>Účastnit </a:t>
            </a:r>
            <a:r>
              <a:rPr lang="cs-CZ" dirty="0"/>
              <a:t>se museli všichni obyvatelé oblasti, vedené jedním </a:t>
            </a:r>
            <a:r>
              <a:rPr lang="cs-CZ" dirty="0" smtClean="0"/>
              <a:t>vládcem. </a:t>
            </a:r>
          </a:p>
          <a:p>
            <a:r>
              <a:rPr lang="cs-CZ" dirty="0" smtClean="0"/>
              <a:t>Další </a:t>
            </a:r>
            <a:r>
              <a:rPr lang="cs-CZ" dirty="0"/>
              <a:t>součástí obřadu bylo pití </a:t>
            </a:r>
            <a:r>
              <a:rPr lang="cs-CZ" dirty="0" err="1"/>
              <a:t>Ódinova</a:t>
            </a:r>
            <a:r>
              <a:rPr lang="cs-CZ" dirty="0"/>
              <a:t> poháru na vítězství a vládu krále, pohár dvou </a:t>
            </a:r>
            <a:r>
              <a:rPr lang="cs-CZ" dirty="0" err="1"/>
              <a:t>vanů</a:t>
            </a:r>
            <a:r>
              <a:rPr lang="cs-CZ" dirty="0"/>
              <a:t>, </a:t>
            </a:r>
            <a:r>
              <a:rPr lang="cs-CZ" dirty="0" err="1"/>
              <a:t>Njörda</a:t>
            </a:r>
            <a:r>
              <a:rPr lang="cs-CZ" dirty="0"/>
              <a:t> a Freye, se pil za úrodný rok a mír. Další poháry byly vyprazdňovány za zemřelé příbuzné.</a:t>
            </a:r>
          </a:p>
        </p:txBody>
      </p:sp>
    </p:spTree>
    <p:extLst>
      <p:ext uri="{BB962C8B-B14F-4D97-AF65-F5344CB8AC3E}">
        <p14:creationId xmlns:p14="http://schemas.microsoft.com/office/powerpoint/2010/main" val="12742483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Svým obětním povinnostem museli pochopitelně dostát i historičtí králové ve </a:t>
            </a:r>
            <a:r>
              <a:rPr lang="cs-CZ" dirty="0" smtClean="0"/>
              <a:t>Švédsku. </a:t>
            </a:r>
          </a:p>
          <a:p>
            <a:r>
              <a:rPr lang="cs-CZ" dirty="0" smtClean="0"/>
              <a:t>Roku </a:t>
            </a:r>
            <a:r>
              <a:rPr lang="cs-CZ" dirty="0"/>
              <a:t>1080 byl svržen křesťanský švédský král Inge, o němž vypráví </a:t>
            </a:r>
            <a:r>
              <a:rPr lang="cs-CZ" dirty="0" err="1"/>
              <a:t>Harvararsaga</a:t>
            </a:r>
            <a:r>
              <a:rPr lang="cs-CZ" dirty="0"/>
              <a:t>, další zdejší král byl ze stejného důvodu sesazen ještě i roku 1120.</a:t>
            </a:r>
          </a:p>
        </p:txBody>
      </p:sp>
    </p:spTree>
    <p:extLst>
      <p:ext uri="{BB962C8B-B14F-4D97-AF65-F5344CB8AC3E}">
        <p14:creationId xmlns:p14="http://schemas.microsoft.com/office/powerpoint/2010/main" val="1317024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3903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doklady </a:t>
            </a:r>
            <a:r>
              <a:rPr lang="cs-CZ" dirty="0" err="1" smtClean="0"/>
              <a:t>sakrality</a:t>
            </a:r>
            <a:endParaRPr lang="cs-CZ" dirty="0"/>
          </a:p>
        </p:txBody>
      </p:sp>
      <p:sp>
        <p:nvSpPr>
          <p:cNvPr id="3" name="Zástupný symbol pro obsah 2"/>
          <p:cNvSpPr>
            <a:spLocks noGrp="1"/>
          </p:cNvSpPr>
          <p:nvPr>
            <p:ph idx="1"/>
          </p:nvPr>
        </p:nvSpPr>
        <p:spPr/>
        <p:txBody>
          <a:bodyPr>
            <a:normAutofit fontScale="77500" lnSpcReduction="20000"/>
          </a:bodyPr>
          <a:lstStyle/>
          <a:p>
            <a:endParaRPr lang="cs-CZ" dirty="0" smtClean="0"/>
          </a:p>
          <a:p>
            <a:r>
              <a:rPr lang="cs-CZ" dirty="0" smtClean="0"/>
              <a:t>S </a:t>
            </a:r>
            <a:r>
              <a:rPr lang="cs-CZ" dirty="0"/>
              <a:t>legendárním hrdinou </a:t>
            </a:r>
            <a:r>
              <a:rPr lang="cs-CZ" dirty="0" err="1"/>
              <a:t>Helgim</a:t>
            </a:r>
            <a:r>
              <a:rPr lang="cs-CZ" dirty="0"/>
              <a:t> se </a:t>
            </a:r>
            <a:r>
              <a:rPr lang="cs-CZ" dirty="0" err="1"/>
              <a:t>Ódin</a:t>
            </a:r>
            <a:r>
              <a:rPr lang="cs-CZ" dirty="0"/>
              <a:t> ve </a:t>
            </a:r>
            <a:r>
              <a:rPr lang="cs-CZ" dirty="0" err="1"/>
              <a:t>Valhalle</a:t>
            </a:r>
            <a:r>
              <a:rPr lang="cs-CZ" dirty="0"/>
              <a:t> podělil o </a:t>
            </a:r>
            <a:r>
              <a:rPr lang="cs-CZ" dirty="0" smtClean="0"/>
              <a:t>moc.</a:t>
            </a:r>
          </a:p>
          <a:p>
            <a:r>
              <a:rPr lang="cs-CZ" dirty="0" smtClean="0"/>
              <a:t>V </a:t>
            </a:r>
            <a:r>
              <a:rPr lang="cs-CZ" dirty="0"/>
              <a:t>Písni o </a:t>
            </a:r>
            <a:r>
              <a:rPr lang="cs-CZ" dirty="0" err="1"/>
              <a:t>Reginovi</a:t>
            </a:r>
            <a:r>
              <a:rPr lang="cs-CZ" dirty="0"/>
              <a:t> je syn krále Sigmunda nazván potomkem </a:t>
            </a:r>
            <a:r>
              <a:rPr lang="cs-CZ" dirty="0" err="1" smtClean="0"/>
              <a:t>Ingviho</a:t>
            </a:r>
            <a:r>
              <a:rPr lang="cs-CZ" dirty="0" smtClean="0"/>
              <a:t>. </a:t>
            </a:r>
            <a:endParaRPr lang="cs-CZ" dirty="0"/>
          </a:p>
          <a:p>
            <a:r>
              <a:rPr lang="cs-CZ" dirty="0" err="1" smtClean="0"/>
              <a:t>Ódin</a:t>
            </a:r>
            <a:r>
              <a:rPr lang="cs-CZ" dirty="0" smtClean="0"/>
              <a:t> </a:t>
            </a:r>
            <a:r>
              <a:rPr lang="cs-CZ" dirty="0"/>
              <a:t>svým oblíbeným králům </a:t>
            </a:r>
            <a:r>
              <a:rPr lang="cs-CZ" dirty="0" smtClean="0"/>
              <a:t>pomáhal.</a:t>
            </a:r>
          </a:p>
          <a:p>
            <a:r>
              <a:rPr lang="cs-CZ" dirty="0" smtClean="0"/>
              <a:t> </a:t>
            </a:r>
            <a:r>
              <a:rPr lang="cs-CZ" dirty="0"/>
              <a:t>S </a:t>
            </a:r>
            <a:r>
              <a:rPr lang="cs-CZ" dirty="0" smtClean="0"/>
              <a:t>monstry </a:t>
            </a:r>
            <a:r>
              <a:rPr lang="cs-CZ" dirty="0"/>
              <a:t>velice často bojovali hrdinští bohové, nejvíce Tór, ale např. i </a:t>
            </a:r>
            <a:r>
              <a:rPr lang="cs-CZ" dirty="0" err="1" smtClean="0"/>
              <a:t>Loki</a:t>
            </a:r>
            <a:r>
              <a:rPr lang="cs-CZ" dirty="0" smtClean="0"/>
              <a:t>. </a:t>
            </a:r>
            <a:r>
              <a:rPr lang="cs-CZ" dirty="0"/>
              <a:t>Za ohlas bojů božstev a sakrálních králů či </a:t>
            </a:r>
            <a:r>
              <a:rPr lang="cs-CZ" dirty="0" err="1"/>
              <a:t>héróů</a:t>
            </a:r>
            <a:r>
              <a:rPr lang="cs-CZ" dirty="0"/>
              <a:t> s různými monstry je možno považovat líčení </a:t>
            </a:r>
            <a:r>
              <a:rPr lang="cs-CZ" dirty="0" err="1"/>
              <a:t>Sigurdových</a:t>
            </a:r>
            <a:r>
              <a:rPr lang="cs-CZ" dirty="0"/>
              <a:t> dobrodružství při získávání rýnského </a:t>
            </a:r>
            <a:r>
              <a:rPr lang="cs-CZ" dirty="0" smtClean="0"/>
              <a:t>zlata.</a:t>
            </a:r>
          </a:p>
          <a:p>
            <a:r>
              <a:rPr lang="cs-CZ" dirty="0"/>
              <a:t>Duely dvou jedinců, vykládané jako symbol boje dobra se zlem, se objevují již na nejstarších z obrazových kamenů</a:t>
            </a:r>
          </a:p>
        </p:txBody>
      </p:sp>
    </p:spTree>
    <p:extLst>
      <p:ext uri="{BB962C8B-B14F-4D97-AF65-F5344CB8AC3E}">
        <p14:creationId xmlns:p14="http://schemas.microsoft.com/office/powerpoint/2010/main" val="2158274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r>
              <a:rPr lang="cs-CZ" dirty="0" smtClean="0"/>
              <a:t>Nejprve tituly </a:t>
            </a:r>
            <a:r>
              <a:rPr lang="cs-CZ" dirty="0" err="1" smtClean="0"/>
              <a:t>dróttnar</a:t>
            </a:r>
            <a:r>
              <a:rPr lang="cs-CZ" dirty="0"/>
              <a:t>), jejich manželky </a:t>
            </a:r>
            <a:r>
              <a:rPr lang="cs-CZ" dirty="0" smtClean="0"/>
              <a:t> </a:t>
            </a:r>
            <a:r>
              <a:rPr lang="cs-CZ" dirty="0" err="1"/>
              <a:t>dróttningar</a:t>
            </a:r>
            <a:r>
              <a:rPr lang="cs-CZ" dirty="0"/>
              <a:t>. </a:t>
            </a:r>
            <a:endParaRPr lang="cs-CZ" dirty="0" smtClean="0"/>
          </a:p>
          <a:p>
            <a:pPr marL="0" indent="0">
              <a:buNone/>
            </a:pPr>
            <a:r>
              <a:rPr lang="cs-CZ" dirty="0" smtClean="0"/>
              <a:t>Král : </a:t>
            </a:r>
            <a:r>
              <a:rPr lang="cs-CZ" dirty="0" err="1" smtClean="0"/>
              <a:t>Kunning</a:t>
            </a:r>
            <a:r>
              <a:rPr lang="cs-CZ" dirty="0" smtClean="0"/>
              <a:t> nebo </a:t>
            </a:r>
            <a:r>
              <a:rPr lang="cs-CZ" dirty="0" err="1" smtClean="0"/>
              <a:t>konung</a:t>
            </a:r>
            <a:r>
              <a:rPr lang="cs-CZ" dirty="0" smtClean="0"/>
              <a:t> (</a:t>
            </a:r>
            <a:r>
              <a:rPr lang="cs-CZ" dirty="0" err="1" smtClean="0"/>
              <a:t>kunnigaz</a:t>
            </a:r>
            <a:r>
              <a:rPr lang="cs-CZ" dirty="0" smtClean="0"/>
              <a:t>)</a:t>
            </a:r>
          </a:p>
          <a:p>
            <a:pPr marL="0" indent="0">
              <a:buNone/>
            </a:pPr>
            <a:r>
              <a:rPr lang="cs-CZ" dirty="0" smtClean="0"/>
              <a:t>Ale Harald Krásnovlasý: </a:t>
            </a:r>
            <a:r>
              <a:rPr lang="cs-CZ" dirty="0" err="1" smtClean="0"/>
              <a:t>drótnar</a:t>
            </a:r>
            <a:r>
              <a:rPr lang="cs-CZ" dirty="0" smtClean="0"/>
              <a:t> </a:t>
            </a:r>
            <a:r>
              <a:rPr lang="cs-CZ" dirty="0" err="1" smtClean="0"/>
              <a:t>Nordmanna</a:t>
            </a:r>
            <a:endParaRPr lang="cs-CZ" dirty="0"/>
          </a:p>
        </p:txBody>
      </p:sp>
    </p:spTree>
    <p:extLst>
      <p:ext uri="{BB962C8B-B14F-4D97-AF65-F5344CB8AC3E}">
        <p14:creationId xmlns:p14="http://schemas.microsoft.com/office/powerpoint/2010/main" val="36622311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Králové sedávali na trůnech na pahorcích, tedy na vyvýšených </a:t>
            </a:r>
            <a:r>
              <a:rPr lang="cs-CZ" dirty="0" smtClean="0"/>
              <a:t>místech. </a:t>
            </a:r>
          </a:p>
          <a:p>
            <a:r>
              <a:rPr lang="cs-CZ" dirty="0" err="1" smtClean="0"/>
              <a:t>Godi</a:t>
            </a:r>
            <a:r>
              <a:rPr lang="cs-CZ" dirty="0" smtClean="0"/>
              <a:t> </a:t>
            </a:r>
            <a:r>
              <a:rPr lang="cs-CZ" dirty="0"/>
              <a:t>byl nejstarší titul, vláda nad společností měla souvislost především s kultem, s bohy, náboženstvím. </a:t>
            </a:r>
            <a:endParaRPr lang="cs-CZ" dirty="0" smtClean="0"/>
          </a:p>
          <a:p>
            <a:r>
              <a:rPr lang="cs-CZ" dirty="0" smtClean="0"/>
              <a:t>Kromě </a:t>
            </a:r>
            <a:r>
              <a:rPr lang="cs-CZ" dirty="0"/>
              <a:t>ság nebo </a:t>
            </a:r>
            <a:r>
              <a:rPr lang="cs-CZ" dirty="0" err="1"/>
              <a:t>Heimskringly</a:t>
            </a:r>
            <a:r>
              <a:rPr lang="cs-CZ" dirty="0"/>
              <a:t> dosvědčují </a:t>
            </a:r>
            <a:r>
              <a:rPr lang="cs-CZ" dirty="0" err="1" smtClean="0"/>
              <a:t>godary</a:t>
            </a:r>
            <a:r>
              <a:rPr lang="cs-CZ" dirty="0" smtClean="0"/>
              <a:t> </a:t>
            </a:r>
            <a:r>
              <a:rPr lang="cs-CZ" dirty="0"/>
              <a:t>také runové nápisy. Nejstarší </a:t>
            </a:r>
            <a:r>
              <a:rPr lang="cs-CZ" dirty="0" smtClean="0"/>
              <a:t>z </a:t>
            </a:r>
            <a:r>
              <a:rPr lang="cs-CZ" dirty="0"/>
              <a:t>Norska z doby kolem roku 400 po Kr</a:t>
            </a:r>
            <a:r>
              <a:rPr lang="cs-CZ" dirty="0" smtClean="0"/>
              <a:t>., </a:t>
            </a:r>
            <a:r>
              <a:rPr lang="cs-CZ" dirty="0"/>
              <a:t>a </a:t>
            </a:r>
            <a:r>
              <a:rPr lang="cs-CZ" dirty="0" smtClean="0"/>
              <a:t>také </a:t>
            </a:r>
            <a:r>
              <a:rPr lang="cs-CZ" dirty="0"/>
              <a:t>nápisy na dánském ostrově </a:t>
            </a:r>
            <a:r>
              <a:rPr lang="cs-CZ" dirty="0" smtClean="0"/>
              <a:t>Fyn. </a:t>
            </a:r>
            <a:endParaRPr lang="cs-CZ" dirty="0"/>
          </a:p>
          <a:p>
            <a:endParaRPr lang="cs-CZ" dirty="0"/>
          </a:p>
        </p:txBody>
      </p:sp>
    </p:spTree>
    <p:extLst>
      <p:ext uri="{BB962C8B-B14F-4D97-AF65-F5344CB8AC3E}">
        <p14:creationId xmlns:p14="http://schemas.microsoft.com/office/powerpoint/2010/main" val="11331655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Archeologické doklady</a:t>
            </a:r>
            <a:endParaRPr lang="cs-CZ" dirty="0"/>
          </a:p>
        </p:txBody>
      </p:sp>
      <p:sp>
        <p:nvSpPr>
          <p:cNvPr id="3" name="Zástupný symbol pro obsah 2"/>
          <p:cNvSpPr>
            <a:spLocks noGrp="1"/>
          </p:cNvSpPr>
          <p:nvPr>
            <p:ph idx="1"/>
          </p:nvPr>
        </p:nvSpPr>
        <p:spPr/>
        <p:txBody>
          <a:bodyPr/>
          <a:lstStyle/>
          <a:p>
            <a:r>
              <a:rPr lang="cs-CZ" dirty="0"/>
              <a:t>Na lokalitě </a:t>
            </a:r>
            <a:r>
              <a:rPr lang="cs-CZ" dirty="0" err="1"/>
              <a:t>Borg</a:t>
            </a:r>
            <a:r>
              <a:rPr lang="cs-CZ" dirty="0"/>
              <a:t> na severu Norska měla hala rozměry 120 m² a byly v ní koncentrovány různé předměty luxusu a importy ze </a:t>
            </a:r>
            <a:r>
              <a:rPr lang="cs-CZ" dirty="0" smtClean="0"/>
              <a:t>zahraničí. </a:t>
            </a:r>
            <a:endParaRPr lang="cs-CZ" dirty="0"/>
          </a:p>
        </p:txBody>
      </p:sp>
    </p:spTree>
    <p:extLst>
      <p:ext uri="{BB962C8B-B14F-4D97-AF65-F5344CB8AC3E}">
        <p14:creationId xmlns:p14="http://schemas.microsoft.com/office/powerpoint/2010/main" val="29586287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Sídlo náčelníka bylo odhaleno také u jezera </a:t>
            </a:r>
            <a:r>
              <a:rPr lang="cs-CZ" dirty="0" err="1"/>
              <a:t>Tissø</a:t>
            </a:r>
            <a:r>
              <a:rPr lang="cs-CZ" dirty="0"/>
              <a:t> v Dánsku. Hala zde sloužila pro kultovní a společenské či mocenské účely. Jezero má jméno po bohu </a:t>
            </a:r>
            <a:r>
              <a:rPr lang="cs-CZ" dirty="0" err="1"/>
              <a:t>Týrovi</a:t>
            </a:r>
            <a:r>
              <a:rPr lang="cs-CZ" dirty="0"/>
              <a:t> a u zdejšího náčelnického sídla bylo objeveno celkem šest kultovních objektů velkého významu</a:t>
            </a:r>
            <a:r>
              <a:rPr lang="cs-CZ" dirty="0" smtClean="0"/>
              <a:t>.</a:t>
            </a:r>
          </a:p>
          <a:p>
            <a:r>
              <a:rPr lang="cs-CZ" dirty="0" smtClean="0"/>
              <a:t> </a:t>
            </a:r>
            <a:r>
              <a:rPr lang="cs-CZ" dirty="0"/>
              <a:t>Do jezera samotného byly vhazovány obětiny zbraní a </a:t>
            </a:r>
            <a:r>
              <a:rPr lang="cs-CZ" dirty="0" smtClean="0"/>
              <a:t>šperků</a:t>
            </a:r>
            <a:r>
              <a:rPr lang="cs-CZ" dirty="0"/>
              <a:t>.</a:t>
            </a:r>
            <a:r>
              <a:rPr lang="cs-CZ" dirty="0" smtClean="0"/>
              <a:t> </a:t>
            </a:r>
          </a:p>
          <a:p>
            <a:r>
              <a:rPr lang="cs-CZ" dirty="0" smtClean="0"/>
              <a:t>V </a:t>
            </a:r>
            <a:r>
              <a:rPr lang="cs-CZ" dirty="0"/>
              <a:t>nedalekých bažinách byli obětováni koně. Další nálezy obětin pocházely z blízkosti jam, ze kterých se odebírala hlína na okolní </a:t>
            </a:r>
            <a:r>
              <a:rPr lang="cs-CZ" dirty="0" smtClean="0"/>
              <a:t>stavby.</a:t>
            </a:r>
          </a:p>
          <a:p>
            <a:r>
              <a:rPr lang="cs-CZ" dirty="0" smtClean="0"/>
              <a:t>V </a:t>
            </a:r>
            <a:r>
              <a:rPr lang="cs-CZ" dirty="0"/>
              <a:t>rezidenčním areálu náčelníka se nacházelo několik kultovních místností a posvátných prostor. Obětiny obsahovaly i studny na tržišti, které bylo rovněž součástí náčelnického areálu.</a:t>
            </a:r>
          </a:p>
        </p:txBody>
      </p:sp>
    </p:spTree>
    <p:extLst>
      <p:ext uri="{BB962C8B-B14F-4D97-AF65-F5344CB8AC3E}">
        <p14:creationId xmlns:p14="http://schemas.microsoft.com/office/powerpoint/2010/main" val="18596409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Religionistika</a:t>
            </a:r>
            <a:endParaRPr lang="cs-CZ" dirty="0"/>
          </a:p>
        </p:txBody>
      </p:sp>
      <p:sp>
        <p:nvSpPr>
          <p:cNvPr id="3" name="Zástupný symbol pro obsah 2"/>
          <p:cNvSpPr>
            <a:spLocks noGrp="1"/>
          </p:cNvSpPr>
          <p:nvPr>
            <p:ph idx="1"/>
          </p:nvPr>
        </p:nvSpPr>
        <p:spPr/>
        <p:txBody>
          <a:bodyPr/>
          <a:lstStyle/>
          <a:p>
            <a:r>
              <a:rPr lang="cs-CZ" dirty="0" smtClean="0"/>
              <a:t>Religionistika: Sídelní </a:t>
            </a:r>
            <a:r>
              <a:rPr lang="cs-CZ" dirty="0"/>
              <a:t>areály, které odhalila archeologie, ale i menší správní jednotky, tvořily posvátné okrsky, zvané </a:t>
            </a:r>
            <a:r>
              <a:rPr lang="cs-CZ" dirty="0" err="1"/>
              <a:t>helgi</a:t>
            </a:r>
            <a:r>
              <a:rPr lang="cs-CZ" dirty="0"/>
              <a:t>. Uvnitř těchto </a:t>
            </a:r>
            <a:r>
              <a:rPr lang="cs-CZ" dirty="0" smtClean="0"/>
              <a:t> </a:t>
            </a:r>
            <a:r>
              <a:rPr lang="cs-CZ" dirty="0"/>
              <a:t>okruhů byly chráněny zájmy všech příslušníků určité populace (např. jejich životy a majetek)</a:t>
            </a:r>
          </a:p>
          <a:p>
            <a:endParaRPr lang="cs-CZ" dirty="0"/>
          </a:p>
        </p:txBody>
      </p:sp>
    </p:spTree>
    <p:extLst>
      <p:ext uri="{BB962C8B-B14F-4D97-AF65-F5344CB8AC3E}">
        <p14:creationId xmlns:p14="http://schemas.microsoft.com/office/powerpoint/2010/main" val="19518118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Tradice</a:t>
            </a:r>
            <a:endParaRPr lang="cs-CZ" dirty="0"/>
          </a:p>
        </p:txBody>
      </p:sp>
      <p:sp>
        <p:nvSpPr>
          <p:cNvPr id="3" name="Zástupný symbol pro obsah 2"/>
          <p:cNvSpPr>
            <a:spLocks noGrp="1"/>
          </p:cNvSpPr>
          <p:nvPr>
            <p:ph idx="1"/>
          </p:nvPr>
        </p:nvSpPr>
        <p:spPr/>
        <p:txBody>
          <a:bodyPr/>
          <a:lstStyle/>
          <a:p>
            <a:r>
              <a:rPr lang="cs-CZ" dirty="0" smtClean="0"/>
              <a:t>Norské zrcadlo králů ze 13. stol.</a:t>
            </a:r>
            <a:endParaRPr lang="cs-CZ" dirty="0"/>
          </a:p>
        </p:txBody>
      </p:sp>
    </p:spTree>
    <p:extLst>
      <p:ext uri="{BB962C8B-B14F-4D97-AF65-F5344CB8AC3E}">
        <p14:creationId xmlns:p14="http://schemas.microsoft.com/office/powerpoint/2010/main" val="4706497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Jména prvních „králů“</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V 6</a:t>
            </a:r>
            <a:r>
              <a:rPr lang="cs-CZ" dirty="0"/>
              <a:t>. </a:t>
            </a:r>
            <a:r>
              <a:rPr lang="cs-CZ" dirty="0" smtClean="0"/>
              <a:t>století.</a:t>
            </a:r>
          </a:p>
          <a:p>
            <a:r>
              <a:rPr lang="cs-CZ" dirty="0" err="1" smtClean="0"/>
              <a:t>Gregorius</a:t>
            </a:r>
            <a:r>
              <a:rPr lang="cs-CZ" dirty="0" smtClean="0"/>
              <a:t> </a:t>
            </a:r>
            <a:r>
              <a:rPr lang="cs-CZ" dirty="0" err="1" smtClean="0"/>
              <a:t>Turonensis</a:t>
            </a:r>
            <a:r>
              <a:rPr lang="cs-CZ" dirty="0" smtClean="0"/>
              <a:t>: jméno </a:t>
            </a:r>
            <a:r>
              <a:rPr lang="cs-CZ" dirty="0" err="1"/>
              <a:t>Chlochilaicha</a:t>
            </a:r>
            <a:r>
              <a:rPr lang="cs-CZ" dirty="0"/>
              <a:t>, současníka vlády </a:t>
            </a:r>
            <a:r>
              <a:rPr lang="cs-CZ" dirty="0" err="1"/>
              <a:t>Chlodvíkova</a:t>
            </a:r>
            <a:r>
              <a:rPr lang="cs-CZ" dirty="0"/>
              <a:t> syna </a:t>
            </a:r>
            <a:r>
              <a:rPr lang="cs-CZ" dirty="0" err="1"/>
              <a:t>Theudericha</a:t>
            </a:r>
            <a:r>
              <a:rPr lang="cs-CZ" dirty="0"/>
              <a:t> (511–526</a:t>
            </a:r>
            <a:r>
              <a:rPr lang="cs-CZ" dirty="0" smtClean="0"/>
              <a:t>).Podává </a:t>
            </a:r>
            <a:r>
              <a:rPr lang="cs-CZ" dirty="0"/>
              <a:t>zprávu o </a:t>
            </a:r>
            <a:r>
              <a:rPr lang="cs-CZ" dirty="0" smtClean="0"/>
              <a:t> jeho námořní </a:t>
            </a:r>
            <a:r>
              <a:rPr lang="cs-CZ" dirty="0"/>
              <a:t>výpravě </a:t>
            </a:r>
            <a:r>
              <a:rPr lang="cs-CZ" dirty="0" smtClean="0"/>
              <a:t>za </a:t>
            </a:r>
            <a:r>
              <a:rPr lang="cs-CZ" dirty="0"/>
              <a:t>pleněním do Gallie. Získali zde prý mnoho zajatců a kořisti. Syn krále </a:t>
            </a:r>
            <a:r>
              <a:rPr lang="cs-CZ" dirty="0" err="1"/>
              <a:t>Theudericha</a:t>
            </a:r>
            <a:r>
              <a:rPr lang="cs-CZ" dirty="0"/>
              <a:t> </a:t>
            </a:r>
            <a:r>
              <a:rPr lang="cs-CZ" dirty="0" err="1"/>
              <a:t>Theudebert</a:t>
            </a:r>
            <a:r>
              <a:rPr lang="cs-CZ" dirty="0"/>
              <a:t> je však porazil a veškerou kořist jim zase vzal</a:t>
            </a:r>
            <a:r>
              <a:rPr lang="cs-CZ" dirty="0" smtClean="0"/>
              <a:t>.</a:t>
            </a:r>
          </a:p>
          <a:p>
            <a:r>
              <a:rPr lang="cs-CZ" dirty="0" smtClean="0"/>
              <a:t> </a:t>
            </a:r>
            <a:r>
              <a:rPr lang="cs-CZ" dirty="0"/>
              <a:t>V Eposu o </a:t>
            </a:r>
            <a:r>
              <a:rPr lang="cs-CZ" dirty="0" err="1"/>
              <a:t>Beowulfovi</a:t>
            </a:r>
            <a:r>
              <a:rPr lang="cs-CZ" dirty="0"/>
              <a:t> tento skandinávský král vystupuje pod jménem </a:t>
            </a:r>
            <a:r>
              <a:rPr lang="cs-CZ" dirty="0" err="1" smtClean="0"/>
              <a:t>Hygelak</a:t>
            </a:r>
            <a:r>
              <a:rPr lang="cs-CZ" dirty="0" smtClean="0"/>
              <a:t>. </a:t>
            </a:r>
            <a:r>
              <a:rPr lang="cs-CZ" dirty="0"/>
              <a:t>V latinizované podobě se jeho jméno dostalo také do mladších středověkých </a:t>
            </a:r>
            <a:r>
              <a:rPr lang="cs-CZ" dirty="0" smtClean="0"/>
              <a:t>kronik. </a:t>
            </a:r>
            <a:endParaRPr lang="cs-CZ" dirty="0"/>
          </a:p>
        </p:txBody>
      </p:sp>
    </p:spTree>
    <p:extLst>
      <p:ext uri="{BB962C8B-B14F-4D97-AF65-F5344CB8AC3E}">
        <p14:creationId xmlns:p14="http://schemas.microsoft.com/office/powerpoint/2010/main" val="34739882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Můžeme sem počítat i jména </a:t>
            </a:r>
            <a:r>
              <a:rPr lang="cs-CZ" dirty="0" err="1" smtClean="0"/>
              <a:t>herulských</a:t>
            </a:r>
            <a:r>
              <a:rPr lang="cs-CZ" dirty="0" smtClean="0"/>
              <a:t> králů, </a:t>
            </a:r>
            <a:r>
              <a:rPr lang="cs-CZ" dirty="0"/>
              <a:t>j</a:t>
            </a:r>
            <a:r>
              <a:rPr lang="cs-CZ" dirty="0" smtClean="0"/>
              <a:t>ako byl v 6. stol. </a:t>
            </a:r>
            <a:r>
              <a:rPr lang="cs-CZ" dirty="0" err="1" smtClean="0"/>
              <a:t>Rodulf</a:t>
            </a:r>
            <a:r>
              <a:rPr lang="cs-CZ" dirty="0" smtClean="0"/>
              <a:t>. </a:t>
            </a:r>
            <a:r>
              <a:rPr lang="cs-CZ" dirty="0" err="1" smtClean="0"/>
              <a:t>Příslušnící</a:t>
            </a:r>
            <a:r>
              <a:rPr lang="cs-CZ" dirty="0" smtClean="0"/>
              <a:t> tohoto rodu ještě tehdy žili i ve Skandinávii.</a:t>
            </a:r>
          </a:p>
          <a:p>
            <a:r>
              <a:rPr lang="cs-CZ" dirty="0"/>
              <a:t> Od 8. století se již jmen severských králů vyskytuje </a:t>
            </a:r>
            <a:r>
              <a:rPr lang="cs-CZ" dirty="0" smtClean="0"/>
              <a:t>více, zejména z dánského prostředí.</a:t>
            </a:r>
          </a:p>
          <a:p>
            <a:endParaRPr lang="cs-CZ" dirty="0"/>
          </a:p>
        </p:txBody>
      </p:sp>
    </p:spTree>
    <p:extLst>
      <p:ext uri="{BB962C8B-B14F-4D97-AF65-F5344CB8AC3E}">
        <p14:creationId xmlns:p14="http://schemas.microsoft.com/office/powerpoint/2010/main" val="3804964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DRUŽINA A JEJÍ VÝZNAM</a:t>
            </a:r>
            <a:br>
              <a:rPr lang="cs-CZ" dirty="0"/>
            </a:br>
            <a:endParaRPr lang="cs-CZ" dirty="0"/>
          </a:p>
        </p:txBody>
      </p:sp>
      <p:sp>
        <p:nvSpPr>
          <p:cNvPr id="3" name="Zástupný symbol pro obsah 2"/>
          <p:cNvSpPr>
            <a:spLocks noGrp="1"/>
          </p:cNvSpPr>
          <p:nvPr>
            <p:ph idx="1"/>
          </p:nvPr>
        </p:nvSpPr>
        <p:spPr/>
        <p:txBody>
          <a:bodyPr>
            <a:normAutofit/>
          </a:bodyPr>
          <a:lstStyle/>
          <a:p>
            <a:r>
              <a:rPr lang="cs-CZ" dirty="0" err="1"/>
              <a:t>Drótt</a:t>
            </a:r>
            <a:r>
              <a:rPr lang="cs-CZ" dirty="0"/>
              <a:t>  </a:t>
            </a:r>
            <a:r>
              <a:rPr lang="cs-CZ" dirty="0" smtClean="0"/>
              <a:t>(</a:t>
            </a:r>
            <a:r>
              <a:rPr lang="cs-CZ" dirty="0" err="1" smtClean="0"/>
              <a:t>truhtis</a:t>
            </a:r>
            <a:r>
              <a:rPr lang="cs-CZ" dirty="0" smtClean="0"/>
              <a:t>), druh</a:t>
            </a:r>
            <a:r>
              <a:rPr lang="cs-CZ" dirty="0"/>
              <a:t>. </a:t>
            </a:r>
            <a:endParaRPr lang="cs-CZ" dirty="0" smtClean="0"/>
          </a:p>
          <a:p>
            <a:r>
              <a:rPr lang="cs-CZ" dirty="0" smtClean="0"/>
              <a:t>Pořádání hostin, jemuž </a:t>
            </a:r>
            <a:r>
              <a:rPr lang="cs-CZ" dirty="0"/>
              <a:t>sloužily vzpomínané rozlehlé haly. </a:t>
            </a:r>
          </a:p>
          <a:p>
            <a:r>
              <a:rPr lang="cs-CZ" dirty="0" smtClean="0"/>
              <a:t>Dary</a:t>
            </a:r>
            <a:r>
              <a:rPr lang="cs-CZ" dirty="0"/>
              <a:t>, a vůbec </a:t>
            </a:r>
            <a:r>
              <a:rPr lang="cs-CZ" dirty="0" smtClean="0"/>
              <a:t>štědrost. </a:t>
            </a:r>
          </a:p>
          <a:p>
            <a:r>
              <a:rPr lang="cs-CZ" dirty="0" smtClean="0"/>
              <a:t>Existence </a:t>
            </a:r>
            <a:r>
              <a:rPr lang="cs-CZ" dirty="0"/>
              <a:t>družin podněcovala stále nové a nové ozbrojené výpravy. Když údajný král </a:t>
            </a:r>
            <a:r>
              <a:rPr lang="cs-CZ" dirty="0" err="1"/>
              <a:t>Haki</a:t>
            </a:r>
            <a:r>
              <a:rPr lang="cs-CZ" dirty="0"/>
              <a:t> tři roky nikde nebojoval, jeho elitní bojovníci se vydali na „</a:t>
            </a:r>
            <a:r>
              <a:rPr lang="cs-CZ" dirty="0" err="1"/>
              <a:t>viking</a:t>
            </a:r>
            <a:r>
              <a:rPr lang="cs-CZ" dirty="0"/>
              <a:t>“ </a:t>
            </a:r>
            <a:r>
              <a:rPr lang="cs-CZ" dirty="0" smtClean="0"/>
              <a:t>sami.</a:t>
            </a:r>
            <a:endParaRPr lang="cs-CZ" dirty="0"/>
          </a:p>
        </p:txBody>
      </p:sp>
    </p:spTree>
    <p:extLst>
      <p:ext uri="{BB962C8B-B14F-4D97-AF65-F5344CB8AC3E}">
        <p14:creationId xmlns:p14="http://schemas.microsoft.com/office/powerpoint/2010/main" val="2608658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25488</Words>
  <Application>Microsoft Office PowerPoint</Application>
  <PresentationFormat>Předvádění na obrazovce (4:3)</PresentationFormat>
  <Paragraphs>948</Paragraphs>
  <Slides>398</Slides>
  <Notes>0</Notes>
  <HiddenSlides>0</HiddenSlides>
  <MMClips>0</MMClips>
  <ScaleCrop>false</ScaleCrop>
  <HeadingPairs>
    <vt:vector size="4" baseType="variant">
      <vt:variant>
        <vt:lpstr>Motiv</vt:lpstr>
      </vt:variant>
      <vt:variant>
        <vt:i4>1</vt:i4>
      </vt:variant>
      <vt:variant>
        <vt:lpstr>Nadpisy snímků</vt:lpstr>
      </vt:variant>
      <vt:variant>
        <vt:i4>398</vt:i4>
      </vt:variant>
    </vt:vector>
  </HeadingPairs>
  <TitlesOfParts>
    <vt:vector size="399" baseType="lpstr">
      <vt:lpstr>Motiv systému Office</vt:lpstr>
      <vt:lpstr>Vikingové</vt:lpstr>
      <vt:lpstr>Prezentace aplikace PowerPoint</vt:lpstr>
      <vt:lpstr>Datování</vt:lpstr>
      <vt:lpstr>Prameny</vt:lpstr>
      <vt:lpstr>Prezentace aplikace PowerPoint</vt:lpstr>
      <vt:lpstr>Prezentace aplikace PowerPoint</vt:lpstr>
      <vt:lpstr>Prezentace aplikace PowerPoint</vt:lpstr>
      <vt:lpstr>Prezentace aplikace PowerPoint</vt:lpstr>
      <vt:lpstr>Prezentace aplikace PowerPoint</vt:lpstr>
      <vt:lpstr>Význam pojmu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Typický  Viking</vt:lpstr>
      <vt:lpstr>Prezentace aplikace PowerPoint</vt:lpstr>
      <vt:lpstr>Cestovatelé</vt:lpstr>
      <vt:lpstr>Prezentace aplikace PowerPoint</vt:lpstr>
      <vt:lpstr>Prezentace aplikace PowerPoint</vt:lpstr>
      <vt:lpstr>Prezentace aplikace PowerPoint</vt:lpstr>
      <vt:lpstr>NEJSTARŠÍ ZPRÁVY O GERMÁNSKÉM SEVERU </vt:lpstr>
      <vt:lpstr>Prezentace aplikace PowerPoint</vt:lpstr>
      <vt:lpstr>Tacitus</vt:lpstr>
      <vt:lpstr>Prezentace aplikace PowerPoint</vt:lpstr>
      <vt:lpstr>Germánská božstva u Tacita</vt:lpstr>
      <vt:lpstr>Prezentace aplikace PowerPoint</vt:lpstr>
      <vt:lpstr>Prezentace aplikace PowerPoint</vt:lpstr>
      <vt:lpstr>Prezentace aplikace PowerPoint</vt:lpstr>
      <vt:lpstr>První fyzické kontakty</vt:lpstr>
      <vt:lpstr>Thule či Thyle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Dánsko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Skane</vt:lpstr>
      <vt:lpstr>Bájné národy na severu</vt:lpstr>
      <vt:lpstr>Prezentace aplikace PowerPoint</vt:lpstr>
      <vt:lpstr>Prezentace aplikace PowerPoint</vt:lpstr>
      <vt:lpstr>Vinland</vt:lpstr>
      <vt:lpstr>Prezentace aplikace PowerPoint</vt:lpstr>
      <vt:lpstr>Další objevné plavby</vt:lpstr>
      <vt:lpstr>Prezentace aplikace PowerPoint</vt:lpstr>
      <vt:lpstr>Švédsko</vt:lpstr>
      <vt:lpstr>Prezentace aplikace PowerPoint</vt:lpstr>
      <vt:lpstr>Norsko</vt:lpstr>
      <vt:lpstr>Prezentace aplikace PowerPoint</vt:lpstr>
      <vt:lpstr>Prezentace aplikace PowerPoint</vt:lpstr>
      <vt:lpstr>Prezentace aplikace PowerPoint</vt:lpstr>
      <vt:lpstr>DOBA VIKINSKÁ –  PŘECHODNÉ OBDOBÍ DĚJIN </vt:lpstr>
      <vt:lpstr>Snorri Sturluson</vt:lpstr>
      <vt:lpstr>Prezentace aplikace PowerPoint</vt:lpstr>
      <vt:lpstr>Prezentace aplikace PowerPoint</vt:lpstr>
      <vt:lpstr>Prezentace aplikace PowerPoint</vt:lpstr>
      <vt:lpstr>Starší Edda</vt:lpstr>
      <vt:lpstr>Prezentace aplikace PowerPoint</vt:lpstr>
      <vt:lpstr>Prezentace aplikace PowerPoint</vt:lpstr>
      <vt:lpstr>Prezentace aplikace PowerPoint</vt:lpstr>
      <vt:lpstr>Prezentace aplikace PowerPoint</vt:lpstr>
      <vt:lpstr>SAKRALITA MOCI SEVERSKÝCH  NÁČELNÍKŮ A KRÁLŮ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Další doklady sakrality</vt:lpstr>
      <vt:lpstr>Prezentace aplikace PowerPoint</vt:lpstr>
      <vt:lpstr>Prezentace aplikace PowerPoint</vt:lpstr>
      <vt:lpstr>Archeologické doklady</vt:lpstr>
      <vt:lpstr>Prezentace aplikace PowerPoint</vt:lpstr>
      <vt:lpstr>Religionistika</vt:lpstr>
      <vt:lpstr>Tradice</vt:lpstr>
      <vt:lpstr>Jména prvních „králů“</vt:lpstr>
      <vt:lpstr>Prezentace aplikace PowerPoint</vt:lpstr>
      <vt:lpstr>DRUŽINA A JEJÍ VÝZNAM </vt:lpstr>
      <vt:lpstr>Prezentace aplikace PowerPoint</vt:lpstr>
      <vt:lpstr>Prezentace aplikace PowerPoint</vt:lpstr>
      <vt:lpstr>Prezentace aplikace PowerPoint</vt:lpstr>
      <vt:lpstr>Archeologie</vt:lpstr>
      <vt:lpstr>Prezentace aplikace PowerPoint</vt:lpstr>
      <vt:lpstr>Prezentace aplikace PowerPoint</vt:lpstr>
      <vt:lpstr>Zákony</vt:lpstr>
      <vt:lpstr>Prezentace aplikace PowerPoint</vt:lpstr>
      <vt:lpstr>Prezentace aplikace PowerPoint</vt:lpstr>
      <vt:lpstr>Královská správa </vt:lpstr>
      <vt:lpstr>Prezentace aplikace PowerPoint</vt:lpstr>
      <vt:lpstr>Prezentace aplikace PowerPoint</vt:lpstr>
      <vt:lpstr>Prezentace aplikace PowerPoint</vt:lpstr>
      <vt:lpstr>Prezentace aplikace PowerPoint</vt:lpstr>
      <vt:lpstr>Teritoriální členění</vt:lpstr>
      <vt:lpstr>Prezentace aplikace PowerPoint</vt:lpstr>
      <vt:lpstr>Prezentace aplikace PowerPoint</vt:lpstr>
      <vt:lpstr>Složení skandinávské společnosti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Sociální prostupnost</vt:lpstr>
      <vt:lpstr>Otroci</vt:lpstr>
      <vt:lpstr>Právo vikinského období </vt:lpstr>
      <vt:lpstr>Prezentace aplikace PowerPoint</vt:lpstr>
      <vt:lpstr>Prezentace aplikace PowerPoint</vt:lpstr>
      <vt:lpstr>Prezentace aplikace PowerPoint</vt:lpstr>
      <vt:lpstr>Prezentace aplikace PowerPoint</vt:lpstr>
      <vt:lpstr>Psanec -- warg</vt:lpstr>
      <vt:lpstr>Prezentace aplikace PowerPoint</vt:lpstr>
      <vt:lpstr>Prezentace aplikace PowerPoint</vt:lpstr>
      <vt:lpstr>Prezentace aplikace PowerPoint</vt:lpstr>
      <vt:lpstr>Prezentace aplikace PowerPoint</vt:lpstr>
      <vt:lpstr>Prezentace aplikace PowerPoint</vt:lpstr>
      <vt:lpstr>VOJENSTVÍ A VIKINSKÉ LODI </vt:lpstr>
      <vt:lpstr>Prezentace aplikace PowerPoint</vt:lpstr>
      <vt:lpstr>Prezentace aplikace PowerPoint</vt:lpstr>
      <vt:lpstr>Prezentace aplikace PowerPoint</vt:lpstr>
      <vt:lpstr>Prezentace aplikace PowerPoint</vt:lpstr>
      <vt:lpstr>Prezentace aplikace PowerPoint</vt:lpstr>
      <vt:lpstr>Lodi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VIKING A JINÉ ZDROJE OBŽIVY </vt:lpstr>
      <vt:lpstr>Prezentace aplikace PowerPoint</vt:lpstr>
      <vt:lpstr>Prezentace aplikace PowerPoint</vt:lpstr>
      <vt:lpstr>Důvody neklidu</vt:lpstr>
      <vt:lpstr>Prezentace aplikace PowerPoint</vt:lpstr>
      <vt:lpstr>Prezentace aplikace PowerPoint</vt:lpstr>
      <vt:lpstr>Sjednocení Haraldem Krásnovlasým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Vikingové a Karlovci</vt:lpstr>
      <vt:lpstr>Prezentace aplikace PowerPoint</vt:lpstr>
      <vt:lpstr>Prezentace aplikace PowerPoint</vt:lpstr>
      <vt:lpstr>Prezentace aplikace PowerPoint</vt:lpstr>
      <vt:lpstr>Prezentace aplikace PowerPoint</vt:lpstr>
      <vt:lpstr>Vikingové a Karlovci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Přibývá opevněných normanských sídel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BRITÁNIE, IRSKO, SKOTSKO </vt:lpstr>
      <vt:lpstr>Prezentace aplikace PowerPoint</vt:lpstr>
      <vt:lpstr>Prezentace aplikace PowerPoint</vt:lpstr>
      <vt:lpstr>Prezentace aplikace PowerPoint</vt:lpstr>
      <vt:lpstr>Rané nájezdy na menší ostrovy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Způsoby kolonizace</vt:lpstr>
      <vt:lpstr>Prezentace aplikace PowerPoint</vt:lpstr>
      <vt:lpstr>Prezentace aplikace PowerPoint</vt:lpstr>
      <vt:lpstr>Období Velké armády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Skotsko</vt:lpstr>
      <vt:lpstr>Prezentace aplikace PowerPoint</vt:lpstr>
      <vt:lpstr>Prezentace aplikace PowerPoint</vt:lpstr>
      <vt:lpstr>Irsko</vt:lpstr>
      <vt:lpstr>Prezentace aplikace PowerPoint</vt:lpstr>
      <vt:lpstr>Prezentace aplikace PowerPoint</vt:lpstr>
      <vt:lpstr>Prezentace aplikace PowerPoint</vt:lpstr>
      <vt:lpstr>Dublin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Island</vt:lpstr>
      <vt:lpstr>Prezentace aplikace PowerPoint</vt:lpstr>
      <vt:lpstr>Prezentace aplikace PowerPoint</vt:lpstr>
      <vt:lpstr>Společnost</vt:lpstr>
      <vt:lpstr>Prezentace aplikace PowerPoint</vt:lpstr>
      <vt:lpstr>Prezentace aplikace PowerPoint</vt:lpstr>
      <vt:lpstr>Zákoník</vt:lpstr>
      <vt:lpstr>Prezentace aplikace PowerPoint</vt:lpstr>
      <vt:lpstr>Christianizace</vt:lpstr>
      <vt:lpstr>Prezentace aplikace PowerPoint</vt:lpstr>
      <vt:lpstr>Kultura</vt:lpstr>
      <vt:lpstr>Grónsko</vt:lpstr>
      <vt:lpstr>Prezentace aplikace PowerPoint</vt:lpstr>
      <vt:lpstr>Společnost a církev</vt:lpstr>
      <vt:lpstr>Prezentace aplikace PowerPoint</vt:lpstr>
      <vt:lpstr>Objevení Vinlandu</vt:lpstr>
      <vt:lpstr>Prezentace aplikace PowerPoint</vt:lpstr>
      <vt:lpstr>Prezentace aplikace PowerPoint</vt:lpstr>
      <vt:lpstr>Prezentace aplikace PowerPoint</vt:lpstr>
      <vt:lpstr>Prezentace aplikace PowerPoint</vt:lpstr>
      <vt:lpstr>Prezentace aplikace PowerPoint</vt:lpstr>
      <vt:lpstr>V Seattlu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Navigace</vt:lpstr>
      <vt:lpstr>VIKINGOVÉ VE STŘEDOMOŘÍ </vt:lpstr>
      <vt:lpstr>Prezentace aplikace PowerPoint</vt:lpstr>
      <vt:lpstr>Prezentace aplikace PowerPoint</vt:lpstr>
      <vt:lpstr>Prezentace aplikace PowerPoint</vt:lpstr>
      <vt:lpstr>Prezentace aplikace PowerPoint</vt:lpstr>
      <vt:lpstr>Prezentace aplikace PowerPoint</vt:lpstr>
      <vt:lpstr>Normanská Itálie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Vztahy s Byzancí</vt:lpstr>
      <vt:lpstr>Prezentace aplikace PowerPoint</vt:lpstr>
      <vt:lpstr>Ohlasy</vt:lpstr>
      <vt:lpstr>Sicílie</vt:lpstr>
      <vt:lpstr>Prezentace aplikace PowerPoint</vt:lpstr>
      <vt:lpstr>Prezentace aplikace PowerPoint</vt:lpstr>
      <vt:lpstr>Normani na Rusi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Tažení do Byzance</vt:lpstr>
      <vt:lpstr>Prezentace aplikace PowerPoint</vt:lpstr>
      <vt:lpstr>Prezentace aplikace PowerPoint</vt:lpstr>
      <vt:lpstr>Pohled na zákony</vt:lpstr>
      <vt:lpstr>Prezentace aplikace PowerPoint</vt:lpstr>
      <vt:lpstr>Prezentace aplikace PowerPoint</vt:lpstr>
      <vt:lpstr>Igorovy výpravy</vt:lpstr>
      <vt:lpstr>Prezentace aplikace PowerPoint</vt:lpstr>
      <vt:lpstr>Prezentace aplikace PowerPoint</vt:lpstr>
      <vt:lpstr>Prezentace aplikace PowerPoint</vt:lpstr>
      <vt:lpstr>Prezentace aplikace PowerPoint</vt:lpstr>
      <vt:lpstr>Náboženství</vt:lpstr>
      <vt:lpstr>Křesťanství</vt:lpstr>
      <vt:lpstr>Prezentace aplikace PowerPoint</vt:lpstr>
      <vt:lpstr>Prezentace aplikace PowerPoint</vt:lpstr>
      <vt:lpstr>Důsledky výbojnosti</vt:lpstr>
      <vt:lpstr>Prezentace aplikace PowerPoint</vt:lpstr>
      <vt:lpstr>Plány a Svjatoslavův konec</vt:lpstr>
      <vt:lpstr>Prezentace aplikace PowerPoint</vt:lpstr>
      <vt:lpstr>Vladimír</vt:lpstr>
      <vt:lpstr>Integrace</vt:lpstr>
      <vt:lpstr>Integrace</vt:lpstr>
      <vt:lpstr>Zemědělství</vt:lpstr>
      <vt:lpstr>Prezentace aplikace PowerPoint</vt:lpstr>
      <vt:lpstr>Prezentace aplikace PowerPoint</vt:lpstr>
      <vt:lpstr>Prezentace aplikace PowerPoint</vt:lpstr>
      <vt:lpstr>Prezentace aplikace PowerPoint</vt:lpstr>
      <vt:lpstr>Prezentace aplikace PowerPoint</vt:lpstr>
      <vt:lpstr>Příspěvek archeologie</vt:lpstr>
      <vt:lpstr>Prezentace aplikace PowerPoint</vt:lpstr>
      <vt:lpstr>Prezentace aplikace PowerPoint</vt:lpstr>
      <vt:lpstr>Řemesla</vt:lpstr>
      <vt:lpstr>Prezentace aplikace PowerPoint</vt:lpstr>
      <vt:lpstr>Prezentace aplikace PowerPoint</vt:lpstr>
      <vt:lpstr>Prezentace aplikace PowerPoint</vt:lpstr>
      <vt:lpstr>Prezentace aplikace PowerPoint</vt:lpstr>
      <vt:lpstr>Prezentace aplikace PowerPoint</vt:lpstr>
      <vt:lpstr>Obchod</vt:lpstr>
      <vt:lpstr>Prezentace aplikace PowerPoint</vt:lpstr>
      <vt:lpstr>Prezentace aplikace PowerPoint</vt:lpstr>
      <vt:lpstr>Prezentace aplikace PowerPoint</vt:lpstr>
      <vt:lpstr>Truso</vt:lpstr>
      <vt:lpstr>Prezentace aplikace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Vikingové</dc:title>
  <dc:creator>bednarikova</dc:creator>
  <cp:lastModifiedBy>bednarikova</cp:lastModifiedBy>
  <cp:revision>134</cp:revision>
  <dcterms:created xsi:type="dcterms:W3CDTF">2017-09-13T12:58:44Z</dcterms:created>
  <dcterms:modified xsi:type="dcterms:W3CDTF">2021-04-26T09:08:02Z</dcterms:modified>
</cp:coreProperties>
</file>