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58" r:id="rId7"/>
    <p:sldId id="260" r:id="rId8"/>
    <p:sldId id="264" r:id="rId9"/>
    <p:sldId id="261" r:id="rId10"/>
    <p:sldId id="266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32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00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13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71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3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77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47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79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58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94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27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7F2F4-84A0-4C2C-AB6D-C9AEFC11D891}" type="datetimeFigureOut">
              <a:rPr lang="cs-CZ" smtClean="0"/>
              <a:t>29.09.2021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820F1-6B17-4E2A-91E4-4CE65A228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76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zdroje.muni.cz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94338" y="656372"/>
            <a:ext cx="9144000" cy="1207598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Bibliografie a hledání zdrojů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1490" b="8318"/>
          <a:stretch/>
        </p:blipFill>
        <p:spPr>
          <a:xfrm>
            <a:off x="4732171" y="4333846"/>
            <a:ext cx="1473977" cy="2101362"/>
          </a:xfrm>
          <a:prstGeom prst="rect">
            <a:avLst/>
          </a:prstGeom>
        </p:spPr>
      </p:pic>
      <p:pic>
        <p:nvPicPr>
          <p:cNvPr id="1026" name="Picture 2" descr="Gombrich On the Renaissance - Volume 1: Norm and Form: Gombrich, E.H.:  9780714823805: Amazon.com: Boo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38" y="2759497"/>
            <a:ext cx="1262410" cy="179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404" y="2778170"/>
            <a:ext cx="1432793" cy="19599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167" y="4775565"/>
            <a:ext cx="1301718" cy="14423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64" y="2778170"/>
            <a:ext cx="1664038" cy="28299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7220" y="3947132"/>
            <a:ext cx="1584007" cy="24520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7250" y="2916899"/>
            <a:ext cx="1641963" cy="235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Doporučení k hledání bibliografie k vašim tématům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920261" y="1811215"/>
            <a:ext cx="52255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rešerše v databázích a literatuře 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 nejnovější literatuře pak naleznete odkazy na starší literaturu​ a také na prameny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361" y="1690688"/>
            <a:ext cx="3374779" cy="29060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054361" y="5240215"/>
            <a:ext cx="339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Příklad </a:t>
            </a:r>
            <a:r>
              <a:rPr lang="cs-CZ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Santini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jeho Zelená hora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436" y="3409070"/>
            <a:ext cx="3682945" cy="248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24254"/>
            <a:ext cx="10515600" cy="106643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úkol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vytvoření seznamu literatury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uměleckému dílu, kterým se budete zabývat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0200" y="2664069"/>
            <a:ext cx="9753600" cy="3512894"/>
          </a:xfrm>
        </p:spPr>
        <p:txBody>
          <a:bodyPr/>
          <a:lstStyle/>
          <a:p>
            <a:pPr marL="0" indent="0">
              <a:buNone/>
            </a:pP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na to? </a:t>
            </a: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I.) Citační norma a proč citovat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II.) Kde hledat literaturu – knihovny a databáze</a:t>
            </a:r>
          </a:p>
        </p:txBody>
      </p:sp>
    </p:spTree>
    <p:extLst>
      <p:ext uri="{BB962C8B-B14F-4D97-AF65-F5344CB8AC3E}">
        <p14:creationId xmlns:p14="http://schemas.microsoft.com/office/powerpoint/2010/main" val="3257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I.) Citační norma dle časopisu Umění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74" t="13005" r="20373" b="30419"/>
          <a:stretch/>
        </p:blipFill>
        <p:spPr>
          <a:xfrm>
            <a:off x="482111" y="1703824"/>
            <a:ext cx="8371744" cy="44144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281" y="2127738"/>
            <a:ext cx="2425433" cy="338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58" t="15394" r="2765" b="5519"/>
          <a:stretch/>
        </p:blipFill>
        <p:spPr>
          <a:xfrm>
            <a:off x="1805354" y="738555"/>
            <a:ext cx="8581292" cy="48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8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Řazení v seznamu literatury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2889738" cy="1181344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I.) abecedně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19907" y="2736973"/>
            <a:ext cx="42291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Ackermann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Style,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Aesthetics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Art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XX, 1962, č. 3, s. 227–237.</a:t>
            </a:r>
          </a:p>
          <a:p>
            <a:pPr algn="just"/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Kurt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Badt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Raumphantasien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Raumillusionen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Köln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1963.</a:t>
            </a:r>
          </a:p>
          <a:p>
            <a:pPr algn="just"/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Baxandall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Fifteenth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Italy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Oxford – New York 1972.</a:t>
            </a:r>
          </a:p>
          <a:p>
            <a:pPr algn="just"/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Białostocki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Renaissance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Eastern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Hungary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Bohemia,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Oxford 1976.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457586" y="1825625"/>
            <a:ext cx="3049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II.) chronologicky </a:t>
            </a:r>
            <a:b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7" name="Obdélník 6"/>
          <p:cNvSpPr/>
          <p:nvPr/>
        </p:nvSpPr>
        <p:spPr>
          <a:xfrm>
            <a:off x="6579576" y="2736972"/>
            <a:ext cx="42291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Albert Kutal, 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České gotické sochařství 1350–1450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Praha 1962.</a:t>
            </a:r>
          </a:p>
          <a:p>
            <a:pPr algn="just"/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Białostocki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Renaissance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Eastern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Hungary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Bohemia, </a:t>
            </a:r>
            <a:r>
              <a:rPr lang="cs-CZ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Oxford 1976.</a:t>
            </a:r>
          </a:p>
          <a:p>
            <a:pPr algn="just"/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Norberg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-Schulz, 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Genius loci: k fenomenologii architektury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Praha 1994.</a:t>
            </a:r>
          </a:p>
          <a:p>
            <a:pPr algn="just"/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Hans-Georg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Gadamer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Aktualita krásného: umění jako hra, symbol a slavnost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Praha 2003.</a:t>
            </a:r>
          </a:p>
          <a:p>
            <a:pPr algn="just"/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804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itace a parafráze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2305651"/>
            <a:ext cx="45514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Souzním tak s Hansem-Georgem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Gadamerem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když napsal: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„Jde o to, že se na uměleckém díle učíme jistému druhu prodlení. Je to prodlení, které se zjevně vyznačuje tím, že se nestane nudným. Čím více se na to prodlévajíce u něj spolehneme, tím výmluvnější, rozmanitější, a bohatší se nám bude jevit. Podstatou časové zkušenosti s uměním je, že se učíme dlít.“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just"/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cs-CZ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Hans-Georg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Gadamer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Aktualita krásného: umění jako hra, symbol a slavnost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Praha 2003, s. 52.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060607" y="1540121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Přímá citace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831987" y="1016901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Parafráze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345115" y="1801731"/>
            <a:ext cx="48650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Zakladatelem řádu byl kazatel Jan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Kapistrán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Jeho postavu rozeznal Bohumil Samek na svorníku soukromé kaple v domě č. 13 na Wurmově ulici v Olomouci, který patrně původně sloužil jako Filipcova olomoucká rezidence.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Chlíbec píše, že taktéž samotný uherský král Matyáš Korvín byl velkým podporovatelem řádu františkánů-observantů a několikrát se snažil o kanonizaci Jana Kapistrána.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cs-CZ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096000" y="4648664"/>
            <a:ext cx="57091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Bohumil Samek, Jan </a:t>
            </a:r>
            <a:r>
              <a:rPr lang="cs-CZ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Kapistrán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Jan Filipec v Olomouci. Olomoucké marginálie – 1, 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Vlastivědný věstník moravský 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LXIII, 2011, č. 2, s. 121, 123.</a:t>
            </a:r>
          </a:p>
          <a:p>
            <a:pPr algn="ctr"/>
            <a:r>
              <a:rPr lang="cs-CZ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Chlíbec, </a:t>
            </a:r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Bernardinské slunce nad českými zeměmi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Praha 2016, s. 76.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6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10054"/>
            <a:ext cx="10515600" cy="38063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II.) Kde hledat literaturu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Knihovny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9606" y="2609073"/>
            <a:ext cx="4889290" cy="35216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Knihovny Semináře dějin umění                                                 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Gettyho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knihovna, Knihovna Hanse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Beltinga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Ústřední knihovna FF MUNI</a:t>
            </a:r>
          </a:p>
          <a:p>
            <a:pPr marL="0" indent="0" algn="ctr">
              <a:buNone/>
            </a:pP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Moravská zemská knihovna </a:t>
            </a:r>
          </a:p>
          <a:p>
            <a:pPr marL="0" indent="0" algn="ctr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možnost meziknihovní výpůjční služby (!)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55" y="791308"/>
            <a:ext cx="3694761" cy="24622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980" y="3486299"/>
            <a:ext cx="5332736" cy="28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962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Katalog </a:t>
            </a:r>
            <a:r>
              <a:rPr lang="cs-CZ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aleph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signatury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74" r="60949" b="52443"/>
          <a:stretch/>
        </p:blipFill>
        <p:spPr>
          <a:xfrm>
            <a:off x="7617698" y="509954"/>
            <a:ext cx="4027817" cy="21804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24773" r="41196" b="39313"/>
          <a:stretch/>
        </p:blipFill>
        <p:spPr>
          <a:xfrm>
            <a:off x="5068681" y="4237893"/>
            <a:ext cx="6449244" cy="22156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1371" t="19185" r="11945" b="20363"/>
          <a:stretch/>
        </p:blipFill>
        <p:spPr>
          <a:xfrm>
            <a:off x="705375" y="1512936"/>
            <a:ext cx="6620608" cy="2597108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7568933" y="5917224"/>
            <a:ext cx="1448740" cy="4923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2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Databáze a další možné zdroje informací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13900" y="2039869"/>
            <a:ext cx="3012831" cy="3045313"/>
          </a:xfrm>
        </p:spPr>
        <p:txBody>
          <a:bodyPr>
            <a:normAutofit/>
          </a:bodyPr>
          <a:lstStyle/>
          <a:p>
            <a:pPr fontAlgn="base"/>
            <a:r>
              <a:rPr lang="cs-CZ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https://ezdroje.muni.cz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Oxford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Online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Jstor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Persee.fr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Archive.org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Academia.edu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512277" y="237392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Kubikat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2843" t="9843" r="23856" b="25766"/>
          <a:stretch/>
        </p:blipFill>
        <p:spPr>
          <a:xfrm>
            <a:off x="3839307" y="2031022"/>
            <a:ext cx="4114462" cy="27959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00392" y="324182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https://biblio.hiu.cas.cz/#!/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498</Words>
  <Application>Microsoft Office PowerPoint</Application>
  <PresentationFormat>Širokoúhlá obrazovka</PresentationFormat>
  <Paragraphs>56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Motiv Office</vt:lpstr>
      <vt:lpstr>Bibliografie a hledání zdrojů</vt:lpstr>
      <vt:lpstr>První úkol – vytvoření seznamu literatury k uměleckému dílu, kterým se budete zabývat</vt:lpstr>
      <vt:lpstr>I.) Citační norma dle časopisu Umění </vt:lpstr>
      <vt:lpstr>Prezentace aplikace PowerPoint</vt:lpstr>
      <vt:lpstr>Řazení v seznamu literatury</vt:lpstr>
      <vt:lpstr>Citace a parafráze </vt:lpstr>
      <vt:lpstr>II.) Kde hledat literaturu  Knihovny</vt:lpstr>
      <vt:lpstr>Katalog aleph a signatury </vt:lpstr>
      <vt:lpstr>Databáze a další možné zdroje informací</vt:lpstr>
      <vt:lpstr>Doporučení k hledání bibliografie k vašim tématům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Bibliografie a hledání zdrojů</dc:title>
  <dc:creator>PC</dc:creator>
  <cp:lastModifiedBy>PC</cp:lastModifiedBy>
  <cp:revision>14</cp:revision>
  <dcterms:created xsi:type="dcterms:W3CDTF">2021-09-28T17:12:03Z</dcterms:created>
  <dcterms:modified xsi:type="dcterms:W3CDTF">2021-09-29T09:10:35Z</dcterms:modified>
</cp:coreProperties>
</file>