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57" r:id="rId6"/>
    <p:sldId id="260" r:id="rId7"/>
    <p:sldId id="269" r:id="rId8"/>
    <p:sldId id="264" r:id="rId9"/>
    <p:sldId id="270" r:id="rId10"/>
    <p:sldId id="268" r:id="rId11"/>
    <p:sldId id="266" r:id="rId12"/>
    <p:sldId id="267" r:id="rId13"/>
    <p:sldId id="271" r:id="rId14"/>
    <p:sldId id="275" r:id="rId15"/>
    <p:sldId id="272" r:id="rId16"/>
    <p:sldId id="273" r:id="rId17"/>
    <p:sldId id="265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B0FA-AF99-454B-B4E9-2300F9826780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91B-639F-4D4B-92E6-62BEBD5229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16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B0FA-AF99-454B-B4E9-2300F9826780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91B-639F-4D4B-92E6-62BEBD5229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45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B0FA-AF99-454B-B4E9-2300F9826780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91B-639F-4D4B-92E6-62BEBD5229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88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B0FA-AF99-454B-B4E9-2300F9826780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91B-639F-4D4B-92E6-62BEBD5229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93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B0FA-AF99-454B-B4E9-2300F9826780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91B-639F-4D4B-92E6-62BEBD5229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679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B0FA-AF99-454B-B4E9-2300F9826780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91B-639F-4D4B-92E6-62BEBD5229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88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B0FA-AF99-454B-B4E9-2300F9826780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91B-639F-4D4B-92E6-62BEBD5229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87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B0FA-AF99-454B-B4E9-2300F9826780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91B-639F-4D4B-92E6-62BEBD5229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5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B0FA-AF99-454B-B4E9-2300F9826780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91B-639F-4D4B-92E6-62BEBD5229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59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B0FA-AF99-454B-B4E9-2300F9826780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91B-639F-4D4B-92E6-62BEBD5229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56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B0FA-AF99-454B-B4E9-2300F9826780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091B-639F-4D4B-92E6-62BEBD5229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83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8B0FA-AF99-454B-B4E9-2300F9826780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D091B-639F-4D4B-92E6-62BEBD5229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10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1585" y="1134209"/>
            <a:ext cx="9144000" cy="896815"/>
          </a:xfrm>
        </p:spPr>
        <p:txBody>
          <a:bodyPr>
            <a:normAutofit/>
          </a:bodyPr>
          <a:lstStyle/>
          <a:p>
            <a:r>
              <a:rPr lang="cs-CZ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Koncept a prezentace</a:t>
            </a:r>
            <a:endParaRPr lang="cs-CZ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6647" t="37267"/>
          <a:stretch/>
        </p:blipFill>
        <p:spPr>
          <a:xfrm>
            <a:off x="4642184" y="2769577"/>
            <a:ext cx="2907633" cy="303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7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2362" y="365125"/>
            <a:ext cx="4342022" cy="6096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577" t="9114" r="39077" b="7059"/>
          <a:stretch/>
        </p:blipFill>
        <p:spPr>
          <a:xfrm>
            <a:off x="838200" y="365125"/>
            <a:ext cx="3206275" cy="60962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829891" y="2628395"/>
            <a:ext cx="2985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van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Eyck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Podobizny Giovanniho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Arnolfiniho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7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4737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 </a:t>
            </a:r>
            <a:r>
              <a:rPr lang="cs-CZ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Campin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Oltář z </a:t>
            </a:r>
            <a:r>
              <a:rPr lang="cs-CZ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Mérode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8998" y="1623401"/>
            <a:ext cx="9614005" cy="488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322" y="445232"/>
            <a:ext cx="5108741" cy="606663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350368" y="3124604"/>
            <a:ext cx="373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Vermeer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van Delft – Alegorie malířství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33046"/>
            <a:ext cx="10515600" cy="1057642"/>
          </a:xfrm>
        </p:spPr>
        <p:txBody>
          <a:bodyPr>
            <a:normAutofit/>
          </a:bodyPr>
          <a:lstStyle/>
          <a:p>
            <a:pPr algn="ctr"/>
            <a:r>
              <a:rPr lang="cs-C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II.) Námět a význam obrazu – možné </a:t>
            </a:r>
            <a:r>
              <a:rPr lang="cs-C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interpretace</a:t>
            </a:r>
            <a:r>
              <a:rPr lang="cs-C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1" y="1690688"/>
            <a:ext cx="12192000" cy="558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Interpretace A – Obraz jako znázornění svatby (</a:t>
            </a:r>
            <a:r>
              <a:rPr lang="cs-CZ" sz="2800" dirty="0" err="1" smtClean="0">
                <a:latin typeface="Times New Roman" pitchFamily="18" charset="0"/>
                <a:cs typeface="Times New Roman" pitchFamily="18" charset="0"/>
              </a:rPr>
              <a:t>Panofsky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800" dirty="0" err="1" smtClean="0">
                <a:latin typeface="Times New Roman" pitchFamily="18" charset="0"/>
                <a:cs typeface="Times New Roman" pitchFamily="18" charset="0"/>
              </a:rPr>
              <a:t>Bedaux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, Seidel)</a:t>
            </a:r>
            <a:endParaRPr lang="cs-CZ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Zástupný symbol pro obsah 3" descr="800px-Van_Eyck_-_Arnolfini_Portrai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52754" y="2475344"/>
            <a:ext cx="2637992" cy="3610751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855" y="2475344"/>
            <a:ext cx="3383775" cy="263296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738" y="2475343"/>
            <a:ext cx="948307" cy="35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8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Interpretace </a:t>
            </a: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– Obraz jako znázornění manželského vztahu a plodnosti (</a:t>
            </a:r>
            <a:r>
              <a:rPr lang="cs-CZ" sz="3200" dirty="0" err="1">
                <a:latin typeface="Times New Roman" pitchFamily="18" charset="0"/>
                <a:cs typeface="Times New Roman" pitchFamily="18" charset="0"/>
              </a:rPr>
              <a:t>Craig</a:t>
            </a:r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3200" dirty="0" err="1">
                <a:latin typeface="Times New Roman" pitchFamily="18" charset="0"/>
                <a:cs typeface="Times New Roman" pitchFamily="18" charset="0"/>
              </a:rPr>
              <a:t>Harbison</a:t>
            </a:r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2922" y="1825625"/>
            <a:ext cx="61061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6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981200" y="4329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Interpretace </a:t>
            </a:r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 – Obraz jako památka na zesnulou manželku (Margaret Koster)</a:t>
            </a:r>
            <a:endParaRPr lang="cs-CZ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1825625"/>
            <a:ext cx="9144793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3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acopo della quercia, tomba di ilaria del carretto, 1408, 04.JPG"/>
          <p:cNvPicPr>
            <a:picLocks noChangeAspect="1" noChangeArrowheads="1"/>
          </p:cNvPicPr>
          <p:nvPr/>
        </p:nvPicPr>
        <p:blipFill>
          <a:blip r:embed="rId2" cstate="print"/>
          <a:srcRect l="1126" r="3025"/>
          <a:stretch>
            <a:fillRect/>
          </a:stretch>
        </p:blipFill>
        <p:spPr bwMode="auto">
          <a:xfrm>
            <a:off x="4593033" y="1011669"/>
            <a:ext cx="5832648" cy="3491449"/>
          </a:xfrm>
          <a:prstGeom prst="rect">
            <a:avLst/>
          </a:prstGeom>
          <a:noFill/>
        </p:spPr>
      </p:pic>
      <p:pic>
        <p:nvPicPr>
          <p:cNvPr id="11" name="Obrázek 10" descr="Van_Eyck_-_Arnolfini_Portrait.jpg"/>
          <p:cNvPicPr>
            <a:picLocks noChangeAspect="1"/>
          </p:cNvPicPr>
          <p:nvPr/>
        </p:nvPicPr>
        <p:blipFill>
          <a:blip r:embed="rId3" cstate="print"/>
          <a:srcRect l="36207" t="16431" r="13104" b="917"/>
          <a:stretch>
            <a:fillRect/>
          </a:stretch>
        </p:blipFill>
        <p:spPr>
          <a:xfrm>
            <a:off x="292142" y="162263"/>
            <a:ext cx="2987824" cy="6552728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873734" y="4745623"/>
            <a:ext cx="7071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Náhrobek </a:t>
            </a:r>
            <a:r>
              <a:rPr lang="it-IT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Ilari</a:t>
            </a:r>
            <a:r>
              <a:rPr lang="cs-CZ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it-IT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del Carretto</a:t>
            </a:r>
            <a:r>
              <a:rPr lang="cs-CZ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Siena – </a:t>
            </a:r>
            <a:r>
              <a:rPr lang="cs-CZ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Jacopo</a:t>
            </a:r>
            <a:r>
              <a:rPr lang="cs-CZ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cs-CZ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Quercia</a:t>
            </a:r>
            <a:r>
              <a:rPr lang="cs-CZ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(1406 – 1408)</a:t>
            </a:r>
            <a:endParaRPr lang="cs-CZ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80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80292"/>
            <a:ext cx="10515600" cy="1110396"/>
          </a:xfrm>
        </p:spPr>
        <p:txBody>
          <a:bodyPr>
            <a:normAutofit/>
          </a:bodyPr>
          <a:lstStyle/>
          <a:p>
            <a:pPr algn="ctr"/>
            <a:r>
              <a:rPr lang="cs-C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III.) Závěr – </a:t>
            </a:r>
            <a:r>
              <a:rPr lang="cs-C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Svatba, </a:t>
            </a:r>
            <a:r>
              <a:rPr lang="cs-C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nebo posmrtný portrét?</a:t>
            </a:r>
            <a:br>
              <a:rPr lang="cs-C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8071" y="1825625"/>
            <a:ext cx="31758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9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Druhý úkol – vytvoření konceptu  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(odevzdat do neděle 14. 11.)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9923" y="1878379"/>
            <a:ext cx="10503877" cy="4351338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stručný popis díla​</a:t>
            </a:r>
          </a:p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hlavní výzkumné, badatelské otázky – čím se chci zabývat; co chci zkoumat, analyzovat</a:t>
            </a:r>
          </a:p>
          <a:p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ozsah 1 NS (normostrana, tj. 1800 znaků včetně mezer)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Abychom mohli napsat krátký koncept, je zapotřebí seznámit se s literaturou a pročíst alespoň rámcově publikace k tématu.</a:t>
            </a:r>
          </a:p>
        </p:txBody>
      </p:sp>
    </p:spTree>
    <p:extLst>
      <p:ext uri="{BB962C8B-B14F-4D97-AF65-F5344CB8AC3E}">
        <p14:creationId xmlns:p14="http://schemas.microsoft.com/office/powerpoint/2010/main" val="22797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1762" y="729761"/>
            <a:ext cx="6052038" cy="741119"/>
          </a:xfrm>
        </p:spPr>
        <p:txBody>
          <a:bodyPr>
            <a:noAutofit/>
          </a:bodyPr>
          <a:lstStyle/>
          <a:p>
            <a:pPr algn="ctr"/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Příklad – </a:t>
            </a:r>
            <a:r>
              <a:rPr lang="cs-CZ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Mantegna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jeho 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Madonna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Vittoria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069" y="0"/>
            <a:ext cx="3969306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 flipH="1">
            <a:off x="4960619" y="1327637"/>
            <a:ext cx="69177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Popis:</a:t>
            </a:r>
            <a:endParaRPr lang="cs-CZ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Jedná se o dílo zhotovené technikou malby temperou na dřevěné desce. Autorem je Andrea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Mantegna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významný představitel umění italského quattrocenta (15. století). Obraz datujeme do roku 1496. Kompozice je založená na vertikále. Scéna se nachází v nice, která je po obvodu zdobena palmetovým motivem. Postavy jsou uskupeny ve spodní části. Ve středu spatřujeme trůn, na kterém sedí Panna Marie s Ježíškem. Ta žehná mužské postavě po levici. Jedná se o muže, jenž obraz objednal – vévodu Francesca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Gonzagu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Dvě postavy oděné v brnění, sv. Jiří a sv. Michal Archanděl (s křídly), drží plášť Panny Marie. Důležitou část obrazu tvoří v zadním plánu rostlinná složka. </a:t>
            </a:r>
          </a:p>
          <a:p>
            <a:pPr algn="just"/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Výzkumné otázky:</a:t>
            </a:r>
            <a:endParaRPr lang="cs-CZ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 své práci se pokusím nejprve najít díla, která jsou s obrazem Madonna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Vittoria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podobná a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Mantegna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jimi mohl inspirovat. Dále se zaměřím na možný význam toho, proč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Mantegna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svého obrazu výrazně zakomponoval rostlinnou složku. Pokusím se objasnit, jakou roli hraje v obraze rudý korál, a také, proč se v horní části niky nachází mušle. Pozornost budu věnovat rovněž motivu rozvinutého pláště Panny Marie. Nakonec se pokusím objasnit okolnosti, za jakých dílo vzniklo, a také záměr objednavatele, vévody Francesca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Gonzagy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který nechal obraz zaplatit. 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12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921" y="1457464"/>
            <a:ext cx="3537537" cy="48287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206" y="314268"/>
            <a:ext cx="5808220" cy="41120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176" y="314267"/>
            <a:ext cx="3370553" cy="411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85238" y="369765"/>
            <a:ext cx="6816969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Třetí úkol –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prezentace 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(proběhnou v průběhu prosince)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928211" y="2148693"/>
            <a:ext cx="493102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Úvod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 představením struktury prezentace)​</a:t>
            </a:r>
          </a:p>
          <a:p>
            <a:pPr algn="ctr"/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Jádro prezentace</a:t>
            </a:r>
          </a:p>
          <a:p>
            <a:pPr algn="ctr"/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Závěr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rekapitulace hlavních myšlenek​</a:t>
            </a:r>
          </a:p>
          <a:p>
            <a:pPr algn="ctr"/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Prezentace by měla trvat cca 10 až 15 minut </a:t>
            </a:r>
            <a:endParaRPr lang="cs-CZ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08" y="365125"/>
            <a:ext cx="4444369" cy="608433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136421" y="4971938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Příklad:</a:t>
            </a:r>
          </a:p>
          <a:p>
            <a:pPr algn="ctr"/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van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Eyck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manželé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Arnolfiniovi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1434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6934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Úvod</a:t>
            </a:r>
            <a:endParaRPr lang="cs-CZ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066191" y="2775195"/>
            <a:ext cx="8059615" cy="14802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I.) Popis obrazu a jeho zařazení do uměleckohistorického rámce</a:t>
            </a:r>
          </a:p>
          <a:p>
            <a:pPr marL="0" indent="0" algn="ctr">
              <a:buNone/>
            </a:pPr>
            <a:r>
              <a:rPr lang="cs-CZ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II.) Námět a význam obrazu – možné </a:t>
            </a:r>
            <a:r>
              <a:rPr lang="cs-CZ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interpretace</a:t>
            </a:r>
            <a:endParaRPr lang="cs-CZ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III.) Závěr – </a:t>
            </a:r>
            <a:r>
              <a:rPr lang="cs-CZ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Svatba, </a:t>
            </a:r>
            <a:r>
              <a:rPr lang="cs-CZ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nebo posmrtný portrét?</a:t>
            </a:r>
            <a:endParaRPr lang="cs-CZ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07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I.) Popis </a:t>
            </a:r>
            <a:r>
              <a:rPr lang="cs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obrazu a jeho zařazení do uměleckohistorického rámce</a:t>
            </a:r>
            <a:br>
              <a:rPr lang="cs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6976" y="1324464"/>
            <a:ext cx="3758047" cy="514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9331" y="251802"/>
            <a:ext cx="8373338" cy="62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9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238" y="86067"/>
            <a:ext cx="4533900" cy="668750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68916" y="2259623"/>
            <a:ext cx="4942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a Hubert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Eyckové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Gentský oltář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2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499</Words>
  <Application>Microsoft Office PowerPoint</Application>
  <PresentationFormat>Širokoúhlá obrazovka</PresentationFormat>
  <Paragraphs>40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Motiv Office</vt:lpstr>
      <vt:lpstr>Koncept a prezentace</vt:lpstr>
      <vt:lpstr>Druhý úkol – vytvoření konceptu  (odevzdat do neděle 14. 11.)</vt:lpstr>
      <vt:lpstr>Příklad – Mantegna a jeho Madonna della Vittoria </vt:lpstr>
      <vt:lpstr>Prezentace aplikace PowerPoint</vt:lpstr>
      <vt:lpstr>Třetí úkol – prezentace (proběhnou v průběhu prosince)</vt:lpstr>
      <vt:lpstr>Úvod</vt:lpstr>
      <vt:lpstr>I.) Popis obrazu a jeho zařazení do uměleckohistorického rámce </vt:lpstr>
      <vt:lpstr>Prezentace aplikace PowerPoint</vt:lpstr>
      <vt:lpstr>Prezentace aplikace PowerPoint</vt:lpstr>
      <vt:lpstr>Prezentace aplikace PowerPoint</vt:lpstr>
      <vt:lpstr>Robert Campin – Oltář z Mérode </vt:lpstr>
      <vt:lpstr>Prezentace aplikace PowerPoint</vt:lpstr>
      <vt:lpstr>II.) Námět a význam obrazu – možné interpretace </vt:lpstr>
      <vt:lpstr>Interpretace B – Obraz jako znázornění manželského vztahu a plodnosti (Craig Harbison)</vt:lpstr>
      <vt:lpstr>Interpretace C – Obraz jako památka na zesnulou manželku (Margaret Koster)</vt:lpstr>
      <vt:lpstr>Prezentace aplikace PowerPoint</vt:lpstr>
      <vt:lpstr> III.) Závěr – Svatba, nebo posmrtný portrét?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PC</dc:creator>
  <cp:lastModifiedBy>PC</cp:lastModifiedBy>
  <cp:revision>16</cp:revision>
  <dcterms:created xsi:type="dcterms:W3CDTF">2021-09-29T09:10:01Z</dcterms:created>
  <dcterms:modified xsi:type="dcterms:W3CDTF">2021-10-06T10:39:01Z</dcterms:modified>
</cp:coreProperties>
</file>