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59" r:id="rId4"/>
    <p:sldId id="258" r:id="rId5"/>
    <p:sldId id="262" r:id="rId6"/>
    <p:sldId id="263" r:id="rId7"/>
    <p:sldId id="264" r:id="rId8"/>
    <p:sldId id="268" r:id="rId9"/>
    <p:sldId id="266" r:id="rId10"/>
    <p:sldId id="267" r:id="rId11"/>
    <p:sldId id="265"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3936A135-21CF-4967-A910-D7DB25F65B80}"/>
    <pc:docChg chg="custSel addSld modSld">
      <pc:chgData name="Veronika Králová" userId="bc2d1a33-7f74-4183-a192-ce19c0bb23df" providerId="ADAL" clId="{3936A135-21CF-4967-A910-D7DB25F65B80}" dt="2021-09-23T06:46:49.803" v="3224" actId="20577"/>
      <pc:docMkLst>
        <pc:docMk/>
      </pc:docMkLst>
      <pc:sldChg chg="modSp">
        <pc:chgData name="Veronika Králová" userId="bc2d1a33-7f74-4183-a192-ce19c0bb23df" providerId="ADAL" clId="{3936A135-21CF-4967-A910-D7DB25F65B80}" dt="2021-09-22T08:51:26.484" v="2785" actId="20577"/>
        <pc:sldMkLst>
          <pc:docMk/>
          <pc:sldMk cId="201665655" sldId="256"/>
        </pc:sldMkLst>
        <pc:spChg chg="mod">
          <ac:chgData name="Veronika Králová" userId="bc2d1a33-7f74-4183-a192-ce19c0bb23df" providerId="ADAL" clId="{3936A135-21CF-4967-A910-D7DB25F65B80}" dt="2021-09-22T08:51:26.484" v="2785" actId="20577"/>
          <ac:spMkLst>
            <pc:docMk/>
            <pc:sldMk cId="201665655" sldId="256"/>
            <ac:spMk id="3" creationId="{4E0C56B6-437F-4291-9726-C66EBA585991}"/>
          </ac:spMkLst>
        </pc:spChg>
      </pc:sldChg>
      <pc:sldChg chg="modSp">
        <pc:chgData name="Veronika Králová" userId="bc2d1a33-7f74-4183-a192-ce19c0bb23df" providerId="ADAL" clId="{3936A135-21CF-4967-A910-D7DB25F65B80}" dt="2021-09-22T09:00:32.607" v="2841" actId="20577"/>
        <pc:sldMkLst>
          <pc:docMk/>
          <pc:sldMk cId="638234624" sldId="260"/>
        </pc:sldMkLst>
        <pc:spChg chg="mod">
          <ac:chgData name="Veronika Králová" userId="bc2d1a33-7f74-4183-a192-ce19c0bb23df" providerId="ADAL" clId="{3936A135-21CF-4967-A910-D7DB25F65B80}" dt="2021-09-22T09:00:32.607" v="2841" actId="20577"/>
          <ac:spMkLst>
            <pc:docMk/>
            <pc:sldMk cId="638234624" sldId="260"/>
            <ac:spMk id="3" creationId="{CCA05922-2DB2-479D-BF24-988A0C945E51}"/>
          </ac:spMkLst>
        </pc:spChg>
      </pc:sldChg>
      <pc:sldChg chg="modSp">
        <pc:chgData name="Veronika Králová" userId="bc2d1a33-7f74-4183-a192-ce19c0bb23df" providerId="ADAL" clId="{3936A135-21CF-4967-A910-D7DB25F65B80}" dt="2021-09-23T06:46:49.803" v="3224" actId="20577"/>
        <pc:sldMkLst>
          <pc:docMk/>
          <pc:sldMk cId="2727551132" sldId="264"/>
        </pc:sldMkLst>
        <pc:spChg chg="mod">
          <ac:chgData name="Veronika Králová" userId="bc2d1a33-7f74-4183-a192-ce19c0bb23df" providerId="ADAL" clId="{3936A135-21CF-4967-A910-D7DB25F65B80}" dt="2021-09-22T08:17:49.735" v="1154" actId="1076"/>
          <ac:spMkLst>
            <pc:docMk/>
            <pc:sldMk cId="2727551132" sldId="264"/>
            <ac:spMk id="2" creationId="{40BEC582-39A3-4798-90A4-E398A6EEC802}"/>
          </ac:spMkLst>
        </pc:spChg>
        <pc:spChg chg="mod">
          <ac:chgData name="Veronika Králová" userId="bc2d1a33-7f74-4183-a192-ce19c0bb23df" providerId="ADAL" clId="{3936A135-21CF-4967-A910-D7DB25F65B80}" dt="2021-09-23T06:46:49.803" v="3224" actId="20577"/>
          <ac:spMkLst>
            <pc:docMk/>
            <pc:sldMk cId="2727551132" sldId="264"/>
            <ac:spMk id="3" creationId="{13BAA5FA-23FA-4F7E-A2CB-1630A51AA9C3}"/>
          </ac:spMkLst>
        </pc:spChg>
      </pc:sldChg>
      <pc:sldChg chg="modSp add">
        <pc:chgData name="Veronika Králová" userId="bc2d1a33-7f74-4183-a192-ce19c0bb23df" providerId="ADAL" clId="{3936A135-21CF-4967-A910-D7DB25F65B80}" dt="2021-09-22T08:50:57.505" v="2784" actId="20577"/>
        <pc:sldMkLst>
          <pc:docMk/>
          <pc:sldMk cId="3605698417" sldId="266"/>
        </pc:sldMkLst>
        <pc:spChg chg="mod">
          <ac:chgData name="Veronika Králová" userId="bc2d1a33-7f74-4183-a192-ce19c0bb23df" providerId="ADAL" clId="{3936A135-21CF-4967-A910-D7DB25F65B80}" dt="2021-09-22T08:19:18.671" v="1217" actId="20577"/>
          <ac:spMkLst>
            <pc:docMk/>
            <pc:sldMk cId="3605698417" sldId="266"/>
            <ac:spMk id="2" creationId="{1093D55F-980C-4C7E-97F0-48AEAA33F62D}"/>
          </ac:spMkLst>
        </pc:spChg>
        <pc:spChg chg="mod">
          <ac:chgData name="Veronika Králová" userId="bc2d1a33-7f74-4183-a192-ce19c0bb23df" providerId="ADAL" clId="{3936A135-21CF-4967-A910-D7DB25F65B80}" dt="2021-09-22T08:50:57.505" v="2784" actId="20577"/>
          <ac:spMkLst>
            <pc:docMk/>
            <pc:sldMk cId="3605698417" sldId="266"/>
            <ac:spMk id="3" creationId="{03ABD0AA-4E7E-4DCF-8B95-E5296AE924B0}"/>
          </ac:spMkLst>
        </pc:spChg>
      </pc:sldChg>
      <pc:sldChg chg="modSp add">
        <pc:chgData name="Veronika Králová" userId="bc2d1a33-7f74-4183-a192-ce19c0bb23df" providerId="ADAL" clId="{3936A135-21CF-4967-A910-D7DB25F65B80}" dt="2021-09-22T09:21:20.220" v="3144" actId="27636"/>
        <pc:sldMkLst>
          <pc:docMk/>
          <pc:sldMk cId="469734939" sldId="267"/>
        </pc:sldMkLst>
        <pc:spChg chg="mod">
          <ac:chgData name="Veronika Králová" userId="bc2d1a33-7f74-4183-a192-ce19c0bb23df" providerId="ADAL" clId="{3936A135-21CF-4967-A910-D7DB25F65B80}" dt="2021-09-22T09:18:33.991" v="2870" actId="20577"/>
          <ac:spMkLst>
            <pc:docMk/>
            <pc:sldMk cId="469734939" sldId="267"/>
            <ac:spMk id="2" creationId="{D89DD1E0-3A9C-47A2-A921-532EB99ABBEC}"/>
          </ac:spMkLst>
        </pc:spChg>
        <pc:spChg chg="mod">
          <ac:chgData name="Veronika Králová" userId="bc2d1a33-7f74-4183-a192-ce19c0bb23df" providerId="ADAL" clId="{3936A135-21CF-4967-A910-D7DB25F65B80}" dt="2021-09-22T09:21:20.220" v="3144" actId="27636"/>
          <ac:spMkLst>
            <pc:docMk/>
            <pc:sldMk cId="469734939" sldId="267"/>
            <ac:spMk id="3" creationId="{7B95ABD0-9848-47ED-B847-0A5FFCFAD5E1}"/>
          </ac:spMkLst>
        </pc:spChg>
      </pc:sldChg>
      <pc:sldChg chg="modSp add">
        <pc:chgData name="Veronika Králová" userId="bc2d1a33-7f74-4183-a192-ce19c0bb23df" providerId="ADAL" clId="{3936A135-21CF-4967-A910-D7DB25F65B80}" dt="2021-09-22T09:36:02.984" v="3223" actId="20577"/>
        <pc:sldMkLst>
          <pc:docMk/>
          <pc:sldMk cId="3105172908" sldId="268"/>
        </pc:sldMkLst>
        <pc:spChg chg="mod">
          <ac:chgData name="Veronika Králová" userId="bc2d1a33-7f74-4183-a192-ce19c0bb23df" providerId="ADAL" clId="{3936A135-21CF-4967-A910-D7DB25F65B80}" dt="2021-09-22T09:35:38.997" v="3182" actId="20577"/>
          <ac:spMkLst>
            <pc:docMk/>
            <pc:sldMk cId="3105172908" sldId="268"/>
            <ac:spMk id="2" creationId="{C1303E7E-A90B-40A1-9C34-84F2DD79429D}"/>
          </ac:spMkLst>
        </pc:spChg>
        <pc:spChg chg="mod">
          <ac:chgData name="Veronika Králová" userId="bc2d1a33-7f74-4183-a192-ce19c0bb23df" providerId="ADAL" clId="{3936A135-21CF-4967-A910-D7DB25F65B80}" dt="2021-09-22T09:36:02.984" v="3223" actId="20577"/>
          <ac:spMkLst>
            <pc:docMk/>
            <pc:sldMk cId="3105172908" sldId="268"/>
            <ac:spMk id="3" creationId="{CABCCBEC-9908-4972-8567-F4A991141719}"/>
          </ac:spMkLst>
        </pc:spChg>
      </pc:sldChg>
    </pc:docChg>
  </pc:docChgLst>
  <pc:docChgLst>
    <pc:chgData name="Veronika Králová" userId="bc2d1a33-7f74-4183-a192-ce19c0bb23df" providerId="ADAL" clId="{1E6D4734-F010-4F8E-BC0C-DF2F551953E0}"/>
    <pc:docChg chg="custSel modSld">
      <pc:chgData name="Veronika Králová" userId="bc2d1a33-7f74-4183-a192-ce19c0bb23df" providerId="ADAL" clId="{1E6D4734-F010-4F8E-BC0C-DF2F551953E0}" dt="2021-09-24T19:53:11.008" v="103" actId="20577"/>
      <pc:docMkLst>
        <pc:docMk/>
      </pc:docMkLst>
      <pc:sldChg chg="modSp mod">
        <pc:chgData name="Veronika Králová" userId="bc2d1a33-7f74-4183-a192-ce19c0bb23df" providerId="ADAL" clId="{1E6D4734-F010-4F8E-BC0C-DF2F551953E0}" dt="2021-09-24T19:53:11.008" v="103" actId="20577"/>
        <pc:sldMkLst>
          <pc:docMk/>
          <pc:sldMk cId="3605698417" sldId="266"/>
        </pc:sldMkLst>
        <pc:spChg chg="mod">
          <ac:chgData name="Veronika Králová" userId="bc2d1a33-7f74-4183-a192-ce19c0bb23df" providerId="ADAL" clId="{1E6D4734-F010-4F8E-BC0C-DF2F551953E0}" dt="2021-09-24T19:53:11.008" v="103" actId="20577"/>
          <ac:spMkLst>
            <pc:docMk/>
            <pc:sldMk cId="3605698417" sldId="266"/>
            <ac:spMk id="3" creationId="{03ABD0AA-4E7E-4DCF-8B95-E5296AE924B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24.09.2021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24.09.2021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24.09.2021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24.09.2021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24.09.2021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24.09.2021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24.09.2021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24.09.2021</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s://kisk.phil.muni.cz/kreativita/temata/kreativni-techniky/pametove-techniky" TargetMode="External"/><Relationship Id="rId3" Type="http://schemas.openxmlformats.org/officeDocument/2006/relationships/hyperlink" Target="http://www.slovnik.cz/" TargetMode="External"/><Relationship Id="rId7" Type="http://schemas.openxmlformats.org/officeDocument/2006/relationships/hyperlink" Target="https://www.2000slovicek.cz/?s=wpp" TargetMode="External"/><Relationship Id="rId2" Type="http://schemas.openxmlformats.org/officeDocument/2006/relationships/hyperlink" Target="http://www.slovnik.seznam.cz/" TargetMode="External"/><Relationship Id="rId1" Type="http://schemas.openxmlformats.org/officeDocument/2006/relationships/slideLayout" Target="../slideLayouts/slideLayout2.xml"/><Relationship Id="rId6" Type="http://schemas.openxmlformats.org/officeDocument/2006/relationships/hyperlink" Target="http://www.forvo.com/" TargetMode="External"/><Relationship Id="rId5" Type="http://schemas.openxmlformats.org/officeDocument/2006/relationships/hyperlink" Target="http://www.linguatools.de/" TargetMode="External"/><Relationship Id="rId4" Type="http://schemas.openxmlformats.org/officeDocument/2006/relationships/hyperlink" Target="http://www.duden.de/" TargetMode="External"/><Relationship Id="rId9" Type="http://schemas.openxmlformats.org/officeDocument/2006/relationships/hyperlink" Target="https://www.sogoodlanguages.com/cs/5-overenych-zpusobu-jak-si-zapamatovat-slovick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konjugator.reverso.net/konjugation-deutsch-verb-kennenlernen.html" TargetMode="External"/><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 Id="rId4" Type="http://schemas.openxmlformats.org/officeDocument/2006/relationships/hyperlink" Target="http://www.slovnik.cz/"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a:t>Němčina pro historiky umění</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a:t>První hodina</a:t>
            </a:r>
            <a:endParaRPr lang="cs-CZ" dirty="0"/>
          </a:p>
        </p:txBody>
      </p:sp>
    </p:spTree>
    <p:extLst>
      <p:ext uri="{BB962C8B-B14F-4D97-AF65-F5344CB8AC3E}">
        <p14:creationId xmlns:p14="http://schemas.microsoft.com/office/powerpoint/2010/main" val="201665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9DD1E0-3A9C-47A2-A921-532EB99ABBEC}"/>
              </a:ext>
            </a:extLst>
          </p:cNvPr>
          <p:cNvSpPr>
            <a:spLocks noGrp="1"/>
          </p:cNvSpPr>
          <p:nvPr>
            <p:ph type="title"/>
          </p:nvPr>
        </p:nvSpPr>
        <p:spPr/>
        <p:txBody>
          <a:bodyPr/>
          <a:lstStyle/>
          <a:p>
            <a:r>
              <a:rPr lang="cs-CZ" dirty="0"/>
              <a:t>Termíny</a:t>
            </a:r>
          </a:p>
        </p:txBody>
      </p:sp>
      <p:sp>
        <p:nvSpPr>
          <p:cNvPr id="3" name="Zástupný symbol pro obsah 2">
            <a:extLst>
              <a:ext uri="{FF2B5EF4-FFF2-40B4-BE49-F238E27FC236}">
                <a16:creationId xmlns:a16="http://schemas.microsoft.com/office/drawing/2014/main" id="{7B95ABD0-9848-47ED-B847-0A5FFCFAD5E1}"/>
              </a:ext>
            </a:extLst>
          </p:cNvPr>
          <p:cNvSpPr>
            <a:spLocks noGrp="1"/>
          </p:cNvSpPr>
          <p:nvPr>
            <p:ph idx="1"/>
          </p:nvPr>
        </p:nvSpPr>
        <p:spPr>
          <a:xfrm>
            <a:off x="1024128" y="1686560"/>
            <a:ext cx="9720071" cy="4622800"/>
          </a:xfrm>
        </p:spPr>
        <p:txBody>
          <a:bodyPr>
            <a:normAutofit fontScale="77500" lnSpcReduction="20000"/>
          </a:bodyPr>
          <a:lstStyle/>
          <a:p>
            <a:r>
              <a:rPr lang="cs-CZ" dirty="0"/>
              <a:t>23.9.</a:t>
            </a:r>
          </a:p>
          <a:p>
            <a:r>
              <a:rPr lang="cs-CZ" dirty="0"/>
              <a:t>30.9.</a:t>
            </a:r>
          </a:p>
          <a:p>
            <a:r>
              <a:rPr lang="cs-CZ" dirty="0"/>
              <a:t>7.10. NE!!!  (jsem na konferenci)                               8., 9.10. volby!</a:t>
            </a:r>
          </a:p>
          <a:p>
            <a:r>
              <a:rPr lang="cs-CZ" dirty="0"/>
              <a:t>14.10.</a:t>
            </a:r>
          </a:p>
          <a:p>
            <a:r>
              <a:rPr lang="cs-CZ" dirty="0"/>
              <a:t>21.10.</a:t>
            </a:r>
          </a:p>
          <a:p>
            <a:r>
              <a:rPr lang="cs-CZ" dirty="0"/>
              <a:t>28.10. NE!!!  (státní svátek)</a:t>
            </a:r>
          </a:p>
          <a:p>
            <a:r>
              <a:rPr lang="cs-CZ" dirty="0"/>
              <a:t>4.11.</a:t>
            </a:r>
          </a:p>
          <a:p>
            <a:r>
              <a:rPr lang="cs-CZ" dirty="0"/>
              <a:t>11.11.</a:t>
            </a:r>
          </a:p>
          <a:p>
            <a:r>
              <a:rPr lang="cs-CZ" dirty="0"/>
              <a:t>18.11.</a:t>
            </a:r>
          </a:p>
          <a:p>
            <a:r>
              <a:rPr lang="cs-CZ" dirty="0"/>
              <a:t>25.11.</a:t>
            </a:r>
          </a:p>
          <a:p>
            <a:r>
              <a:rPr lang="cs-CZ" dirty="0"/>
              <a:t>2.12</a:t>
            </a:r>
          </a:p>
          <a:p>
            <a:r>
              <a:rPr lang="cs-CZ" dirty="0"/>
              <a:t>9.12.</a:t>
            </a:r>
          </a:p>
          <a:p>
            <a:r>
              <a:rPr lang="cs-CZ" dirty="0"/>
              <a:t>16.12.</a:t>
            </a:r>
          </a:p>
        </p:txBody>
      </p:sp>
    </p:spTree>
    <p:extLst>
      <p:ext uri="{BB962C8B-B14F-4D97-AF65-F5344CB8AC3E}">
        <p14:creationId xmlns:p14="http://schemas.microsoft.com/office/powerpoint/2010/main" val="469734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6B5B05-2DC3-4FEA-B1DD-204448C4E61B}"/>
              </a:ext>
            </a:extLst>
          </p:cNvPr>
          <p:cNvSpPr>
            <a:spLocks noGrp="1"/>
          </p:cNvSpPr>
          <p:nvPr>
            <p:ph type="title"/>
          </p:nvPr>
        </p:nvSpPr>
        <p:spPr/>
        <p:txBody>
          <a:bodyPr/>
          <a:lstStyle/>
          <a:p>
            <a:r>
              <a:rPr lang="cs-CZ" dirty="0"/>
              <a:t>Co vy na to???</a:t>
            </a:r>
            <a:endParaRPr lang="de-DE" dirty="0"/>
          </a:p>
        </p:txBody>
      </p:sp>
      <p:sp>
        <p:nvSpPr>
          <p:cNvPr id="3" name="Zástupný obsah 2">
            <a:extLst>
              <a:ext uri="{FF2B5EF4-FFF2-40B4-BE49-F238E27FC236}">
                <a16:creationId xmlns:a16="http://schemas.microsoft.com/office/drawing/2014/main" id="{25E4BDED-575E-43D5-8DC4-C1D10598D897}"/>
              </a:ext>
            </a:extLst>
          </p:cNvPr>
          <p:cNvSpPr>
            <a:spLocks noGrp="1"/>
          </p:cNvSpPr>
          <p:nvPr>
            <p:ph idx="1"/>
          </p:nvPr>
        </p:nvSpPr>
        <p:spPr/>
        <p:txBody>
          <a:bodyPr/>
          <a:lstStyle/>
          <a:p>
            <a:r>
              <a:rPr lang="cs-CZ" dirty="0">
                <a:sym typeface="Wingdings" panose="05000000000000000000" pitchFamily="2" charset="2"/>
              </a:rPr>
              <a:t> ?  </a:t>
            </a:r>
          </a:p>
        </p:txBody>
      </p:sp>
    </p:spTree>
    <p:extLst>
      <p:ext uri="{BB962C8B-B14F-4D97-AF65-F5344CB8AC3E}">
        <p14:creationId xmlns:p14="http://schemas.microsoft.com/office/powerpoint/2010/main" val="1518702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FCC3F-91F2-4EDF-ACD9-5DA4F82B207B}"/>
              </a:ext>
            </a:extLst>
          </p:cNvPr>
          <p:cNvSpPr>
            <a:spLocks noGrp="1"/>
          </p:cNvSpPr>
          <p:nvPr>
            <p:ph type="title"/>
          </p:nvPr>
        </p:nvSpPr>
        <p:spPr>
          <a:xfrm>
            <a:off x="1278194" y="235974"/>
            <a:ext cx="9466005" cy="68826"/>
          </a:xfrm>
        </p:spPr>
        <p:txBody>
          <a:bodyPr>
            <a:normAutofit fontScale="90000"/>
          </a:bodyPr>
          <a:lstStyle/>
          <a:p>
            <a:endParaRPr lang="de-DE" dirty="0"/>
          </a:p>
        </p:txBody>
      </p:sp>
      <p:sp>
        <p:nvSpPr>
          <p:cNvPr id="3" name="Zástupný obsah 2">
            <a:extLst>
              <a:ext uri="{FF2B5EF4-FFF2-40B4-BE49-F238E27FC236}">
                <a16:creationId xmlns:a16="http://schemas.microsoft.com/office/drawing/2014/main" id="{56EBE929-FC80-4DFD-ABA0-474FE051E427}"/>
              </a:ext>
            </a:extLst>
          </p:cNvPr>
          <p:cNvSpPr>
            <a:spLocks noGrp="1"/>
          </p:cNvSpPr>
          <p:nvPr>
            <p:ph idx="1"/>
          </p:nvPr>
        </p:nvSpPr>
        <p:spPr>
          <a:xfrm>
            <a:off x="1081548" y="678426"/>
            <a:ext cx="10715587" cy="5719424"/>
          </a:xfrm>
        </p:spPr>
        <p:txBody>
          <a:bodyPr>
            <a:normAutofit/>
          </a:bodyPr>
          <a:lstStyle/>
          <a:p>
            <a:r>
              <a:rPr lang="de-DE" sz="2500" dirty="0"/>
              <a:t>Die Schule ist neben der Familie eine der bedeutendsten Sozialisierungsinstanzen im Leben eines Menschen. Sie gibt dem Schüler das Wissen, das er später in der Gesellschaft braucht. Zugleich lernt der Schüler in der Schule, dass neben der privaten Autorität (seinen Eltern), noch andere, öffentliche Autoritäten existieren: die Lehrer und der Staat, den diese Institution repräsentiert.</a:t>
            </a:r>
          </a:p>
          <a:p>
            <a:r>
              <a:rPr lang="de-DE" sz="2500" dirty="0"/>
              <a:t>Nach Pierre Bourdieu ist eine wichtige Kompetenz des Staates, den Schülern Denkkategorien zu geben. Die Schüler lernen diese Kategorien gut kennen und applizieren sie wieder auf die Welt und den Staat. Die Schule hat dabei nach Bourdieu eine zentrale Funktion: Vor allem beim Unterrichten der Geschichte und der Literatur lernen die jungen Menschen die dominante Kultur kennen, die der Staat als legitime Nationalkultur präsentiert.</a:t>
            </a:r>
          </a:p>
          <a:p>
            <a:r>
              <a:rPr lang="de-DE" sz="2500" dirty="0"/>
              <a:t>Auch in der Tschechoslowakei nach 1948 übergibt die Schule den Schülern nicht nur das Wissen, sondern erzieht die Kinder zu loyalen Bürgern, also zu Menschen, die sich mit den herrschenden Werten identifizieren.</a:t>
            </a:r>
          </a:p>
        </p:txBody>
      </p:sp>
    </p:spTree>
    <p:extLst>
      <p:ext uri="{BB962C8B-B14F-4D97-AF65-F5344CB8AC3E}">
        <p14:creationId xmlns:p14="http://schemas.microsoft.com/office/powerpoint/2010/main" val="138386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21CDF-4729-4286-995A-D9C64D63155F}"/>
              </a:ext>
            </a:extLst>
          </p:cNvPr>
          <p:cNvSpPr>
            <a:spLocks noGrp="1"/>
          </p:cNvSpPr>
          <p:nvPr>
            <p:ph type="title"/>
          </p:nvPr>
        </p:nvSpPr>
        <p:spPr/>
        <p:txBody>
          <a:bodyPr/>
          <a:lstStyle/>
          <a:p>
            <a:r>
              <a:rPr lang="cs-CZ" dirty="0"/>
              <a:t>Oblíbené umění německy mluvící země? </a:t>
            </a:r>
            <a:endParaRPr lang="de-DE" dirty="0"/>
          </a:p>
        </p:txBody>
      </p:sp>
      <p:sp>
        <p:nvSpPr>
          <p:cNvPr id="3" name="Zástupný obsah 2">
            <a:extLst>
              <a:ext uri="{FF2B5EF4-FFF2-40B4-BE49-F238E27FC236}">
                <a16:creationId xmlns:a16="http://schemas.microsoft.com/office/drawing/2014/main" id="{CCA05922-2DB2-479D-BF24-988A0C945E51}"/>
              </a:ext>
            </a:extLst>
          </p:cNvPr>
          <p:cNvSpPr>
            <a:spLocks noGrp="1"/>
          </p:cNvSpPr>
          <p:nvPr>
            <p:ph idx="1"/>
          </p:nvPr>
        </p:nvSpPr>
        <p:spPr/>
        <p:txBody>
          <a:bodyPr/>
          <a:lstStyle/>
          <a:p>
            <a:r>
              <a:rPr lang="cs-CZ" dirty="0"/>
              <a:t>- ve dvojicích se představte a popište druhému nějaké umělecké dílo či architekturu, které máte rádi a které prochází z německy mluvícího regionu </a:t>
            </a:r>
          </a:p>
          <a:p>
            <a:r>
              <a:rPr lang="cs-CZ" dirty="0"/>
              <a:t>- Zkuste si zapamatovat co nejvíc z vyprávění toho druhého</a:t>
            </a:r>
          </a:p>
          <a:p>
            <a:endParaRPr lang="de-DE" dirty="0"/>
          </a:p>
        </p:txBody>
      </p:sp>
    </p:spTree>
    <p:extLst>
      <p:ext uri="{BB962C8B-B14F-4D97-AF65-F5344CB8AC3E}">
        <p14:creationId xmlns:p14="http://schemas.microsoft.com/office/powerpoint/2010/main" val="63823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713DD5-6622-4273-AA71-6512046F4036}"/>
              </a:ext>
            </a:extLst>
          </p:cNvPr>
          <p:cNvSpPr>
            <a:spLocks noGrp="1"/>
          </p:cNvSpPr>
          <p:nvPr>
            <p:ph type="title"/>
          </p:nvPr>
        </p:nvSpPr>
        <p:spPr/>
        <p:txBody>
          <a:bodyPr/>
          <a:lstStyle/>
          <a:p>
            <a:r>
              <a:rPr lang="cs-CZ" dirty="0"/>
              <a:t>Cíl semináře</a:t>
            </a:r>
            <a:endParaRPr lang="de-DE" dirty="0"/>
          </a:p>
        </p:txBody>
      </p:sp>
      <p:sp>
        <p:nvSpPr>
          <p:cNvPr id="3" name="Zástupný obsah 2">
            <a:extLst>
              <a:ext uri="{FF2B5EF4-FFF2-40B4-BE49-F238E27FC236}">
                <a16:creationId xmlns:a16="http://schemas.microsoft.com/office/drawing/2014/main" id="{ED7692A4-9DA4-4FD1-BD04-803A272E167C}"/>
              </a:ext>
            </a:extLst>
          </p:cNvPr>
          <p:cNvSpPr>
            <a:spLocks noGrp="1"/>
          </p:cNvSpPr>
          <p:nvPr>
            <p:ph idx="1"/>
          </p:nvPr>
        </p:nvSpPr>
        <p:spPr/>
        <p:txBody>
          <a:bodyPr/>
          <a:lstStyle/>
          <a:p>
            <a:r>
              <a:rPr lang="cs-CZ" dirty="0"/>
              <a:t>- naplnit studenty odvahou k práci s prameny a literaturou v němčině </a:t>
            </a:r>
            <a:r>
              <a:rPr lang="cs-CZ" dirty="0">
                <a:sym typeface="Wingdings" panose="05000000000000000000" pitchFamily="2" charset="2"/>
              </a:rPr>
              <a:t></a:t>
            </a:r>
          </a:p>
          <a:p>
            <a:endParaRPr lang="cs-CZ" dirty="0">
              <a:sym typeface="Wingdings" panose="05000000000000000000" pitchFamily="2" charset="2"/>
            </a:endParaRPr>
          </a:p>
          <a:p>
            <a:r>
              <a:rPr lang="cs-CZ" dirty="0">
                <a:sym typeface="Wingdings" panose="05000000000000000000" pitchFamily="2" charset="2"/>
              </a:rPr>
              <a:t>- aneb jak hledat a kde najít</a:t>
            </a:r>
          </a:p>
          <a:p>
            <a:r>
              <a:rPr lang="cs-CZ" dirty="0">
                <a:sym typeface="Wingdings" panose="05000000000000000000" pitchFamily="2" charset="2"/>
              </a:rPr>
              <a:t>- není vyžadována aktivní znalost gramatických jevů</a:t>
            </a:r>
          </a:p>
          <a:p>
            <a:endParaRPr lang="cs-CZ" dirty="0">
              <a:sym typeface="Wingdings" panose="05000000000000000000" pitchFamily="2" charset="2"/>
            </a:endParaRPr>
          </a:p>
        </p:txBody>
      </p:sp>
    </p:spTree>
    <p:extLst>
      <p:ext uri="{BB962C8B-B14F-4D97-AF65-F5344CB8AC3E}">
        <p14:creationId xmlns:p14="http://schemas.microsoft.com/office/powerpoint/2010/main" val="399637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3E9259-258D-455F-AB8D-B4367177ADD7}"/>
              </a:ext>
            </a:extLst>
          </p:cNvPr>
          <p:cNvSpPr>
            <a:spLocks noGrp="1"/>
          </p:cNvSpPr>
          <p:nvPr>
            <p:ph type="title"/>
          </p:nvPr>
        </p:nvSpPr>
        <p:spPr/>
        <p:txBody>
          <a:bodyPr/>
          <a:lstStyle/>
          <a:p>
            <a:r>
              <a:rPr lang="cs-CZ" dirty="0"/>
              <a:t>Jak porozumět cizímu jazyku?</a:t>
            </a:r>
            <a:endParaRPr lang="de-DE" dirty="0"/>
          </a:p>
        </p:txBody>
      </p:sp>
      <p:sp>
        <p:nvSpPr>
          <p:cNvPr id="3" name="Zástupný obsah 2">
            <a:extLst>
              <a:ext uri="{FF2B5EF4-FFF2-40B4-BE49-F238E27FC236}">
                <a16:creationId xmlns:a16="http://schemas.microsoft.com/office/drawing/2014/main" id="{77F16870-0FC3-465A-9E22-263A4F03BE38}"/>
              </a:ext>
            </a:extLst>
          </p:cNvPr>
          <p:cNvSpPr>
            <a:spLocks noGrp="1"/>
          </p:cNvSpPr>
          <p:nvPr>
            <p:ph sz="half" idx="1"/>
          </p:nvPr>
        </p:nvSpPr>
        <p:spPr/>
        <p:txBody>
          <a:bodyPr/>
          <a:lstStyle/>
          <a:p>
            <a:r>
              <a:rPr lang="cs-CZ" dirty="0"/>
              <a:t>Gramatika	</a:t>
            </a:r>
            <a:endParaRPr lang="de-DE" dirty="0"/>
          </a:p>
        </p:txBody>
      </p:sp>
      <p:sp>
        <p:nvSpPr>
          <p:cNvPr id="4" name="Zástupný obsah 3">
            <a:extLst>
              <a:ext uri="{FF2B5EF4-FFF2-40B4-BE49-F238E27FC236}">
                <a16:creationId xmlns:a16="http://schemas.microsoft.com/office/drawing/2014/main" id="{F36CCA17-9747-452F-9875-15BC1E9DF14B}"/>
              </a:ext>
            </a:extLst>
          </p:cNvPr>
          <p:cNvSpPr>
            <a:spLocks noGrp="1"/>
          </p:cNvSpPr>
          <p:nvPr>
            <p:ph sz="half" idx="2"/>
          </p:nvPr>
        </p:nvSpPr>
        <p:spPr/>
        <p:txBody>
          <a:bodyPr/>
          <a:lstStyle/>
          <a:p>
            <a:r>
              <a:rPr lang="cs-CZ" dirty="0"/>
              <a:t>Slovní zásoba</a:t>
            </a:r>
          </a:p>
          <a:p>
            <a:endParaRPr lang="cs-CZ" dirty="0"/>
          </a:p>
          <a:p>
            <a:endParaRPr lang="de-DE" dirty="0"/>
          </a:p>
        </p:txBody>
      </p:sp>
    </p:spTree>
    <p:extLst>
      <p:ext uri="{BB962C8B-B14F-4D97-AF65-F5344CB8AC3E}">
        <p14:creationId xmlns:p14="http://schemas.microsoft.com/office/powerpoint/2010/main" val="2497975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F90E2-375C-4A57-9DD2-B44A7552DF2A}"/>
              </a:ext>
            </a:extLst>
          </p:cNvPr>
          <p:cNvSpPr>
            <a:spLocks noGrp="1"/>
          </p:cNvSpPr>
          <p:nvPr>
            <p:ph type="title"/>
          </p:nvPr>
        </p:nvSpPr>
        <p:spPr/>
        <p:txBody>
          <a:bodyPr/>
          <a:lstStyle/>
          <a:p>
            <a:r>
              <a:rPr lang="cs-CZ" dirty="0"/>
              <a:t>Slovní zásoba</a:t>
            </a:r>
            <a:endParaRPr lang="de-DE" dirty="0"/>
          </a:p>
        </p:txBody>
      </p:sp>
      <p:sp>
        <p:nvSpPr>
          <p:cNvPr id="3" name="Zástupný obsah 2">
            <a:extLst>
              <a:ext uri="{FF2B5EF4-FFF2-40B4-BE49-F238E27FC236}">
                <a16:creationId xmlns:a16="http://schemas.microsoft.com/office/drawing/2014/main" id="{C5C89B34-10B4-46D3-BEEA-682A2DA9E366}"/>
              </a:ext>
            </a:extLst>
          </p:cNvPr>
          <p:cNvSpPr>
            <a:spLocks noGrp="1"/>
          </p:cNvSpPr>
          <p:nvPr>
            <p:ph idx="1"/>
          </p:nvPr>
        </p:nvSpPr>
        <p:spPr/>
        <p:txBody>
          <a:bodyPr>
            <a:normAutofit lnSpcReduction="10000"/>
          </a:bodyPr>
          <a:lstStyle/>
          <a:p>
            <a:r>
              <a:rPr lang="cs-CZ" dirty="0"/>
              <a:t>- slovníky: </a:t>
            </a:r>
            <a:r>
              <a:rPr lang="cs-CZ" dirty="0">
                <a:hlinkClick r:id="rId2"/>
              </a:rPr>
              <a:t>www.slovnik.seznam.cz</a:t>
            </a:r>
            <a:r>
              <a:rPr lang="cs-CZ" dirty="0"/>
              <a:t>, </a:t>
            </a:r>
            <a:r>
              <a:rPr lang="cs-CZ" dirty="0">
                <a:hlinkClick r:id="rId3"/>
              </a:rPr>
              <a:t>www.slovnik.cz</a:t>
            </a:r>
            <a:r>
              <a:rPr lang="cs-CZ" dirty="0"/>
              <a:t>, </a:t>
            </a:r>
            <a:r>
              <a:rPr lang="cs-CZ" dirty="0">
                <a:hlinkClick r:id="rId4"/>
              </a:rPr>
              <a:t>www.duden.de</a:t>
            </a:r>
            <a:r>
              <a:rPr lang="cs-CZ" dirty="0"/>
              <a:t> </a:t>
            </a:r>
          </a:p>
          <a:p>
            <a:r>
              <a:rPr lang="cs-CZ" dirty="0"/>
              <a:t>- korpusy: </a:t>
            </a:r>
            <a:r>
              <a:rPr lang="cs-CZ" dirty="0">
                <a:hlinkClick r:id="rId5"/>
              </a:rPr>
              <a:t>www.linguatools.de</a:t>
            </a:r>
            <a:r>
              <a:rPr lang="cs-CZ" dirty="0"/>
              <a:t> </a:t>
            </a:r>
          </a:p>
          <a:p>
            <a:r>
              <a:rPr lang="cs-CZ" dirty="0"/>
              <a:t>- výslovnost: </a:t>
            </a:r>
            <a:r>
              <a:rPr lang="cs-CZ" dirty="0">
                <a:hlinkClick r:id="rId6"/>
              </a:rPr>
              <a:t>www.forvo.com</a:t>
            </a:r>
            <a:r>
              <a:rPr lang="cs-CZ" dirty="0"/>
              <a:t> </a:t>
            </a:r>
            <a:endParaRPr lang="de-DE" dirty="0"/>
          </a:p>
          <a:p>
            <a:pPr marL="0" indent="0">
              <a:buNone/>
            </a:pPr>
            <a:r>
              <a:rPr lang="cs-CZ" dirty="0"/>
              <a:t>- </a:t>
            </a:r>
            <a:r>
              <a:rPr lang="cs-CZ" dirty="0" err="1"/>
              <a:t>Quizlet</a:t>
            </a:r>
            <a:endParaRPr lang="cs-CZ" dirty="0"/>
          </a:p>
          <a:p>
            <a:r>
              <a:rPr lang="cs-CZ" dirty="0"/>
              <a:t>- paměťové techniky</a:t>
            </a:r>
          </a:p>
          <a:p>
            <a:r>
              <a:rPr lang="de-DE" dirty="0">
                <a:hlinkClick r:id="rId7"/>
              </a:rPr>
              <a:t>https://www.2000slovicek.cz/?s=wpp</a:t>
            </a:r>
            <a:endParaRPr lang="cs-CZ" dirty="0"/>
          </a:p>
          <a:p>
            <a:r>
              <a:rPr lang="de-DE" u="sng" dirty="0">
                <a:hlinkClick r:id="rId8"/>
              </a:rPr>
              <a:t>https://kisk.phil.muni.cz/kreativita/temata/kreativni-techniky/pametove-techniky</a:t>
            </a:r>
            <a:endParaRPr lang="de-DE" dirty="0"/>
          </a:p>
          <a:p>
            <a:r>
              <a:rPr lang="de-DE" u="sng" dirty="0">
                <a:hlinkClick r:id="rId9"/>
              </a:rPr>
              <a:t>https://www.sogoodlanguages.com/cs/5-overenych-zpusobu-jak-si-zapamatovat-slovicka/</a:t>
            </a:r>
            <a:endParaRPr lang="de-DE" dirty="0"/>
          </a:p>
        </p:txBody>
      </p:sp>
    </p:spTree>
    <p:extLst>
      <p:ext uri="{BB962C8B-B14F-4D97-AF65-F5344CB8AC3E}">
        <p14:creationId xmlns:p14="http://schemas.microsoft.com/office/powerpoint/2010/main" val="136847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66F11-F84F-4E08-AD8E-AD92C92867F9}"/>
              </a:ext>
            </a:extLst>
          </p:cNvPr>
          <p:cNvSpPr>
            <a:spLocks noGrp="1"/>
          </p:cNvSpPr>
          <p:nvPr>
            <p:ph type="title"/>
          </p:nvPr>
        </p:nvSpPr>
        <p:spPr/>
        <p:txBody>
          <a:bodyPr/>
          <a:lstStyle/>
          <a:p>
            <a:r>
              <a:rPr lang="cs-CZ" dirty="0"/>
              <a:t>gramatika</a:t>
            </a:r>
            <a:endParaRPr lang="de-DE" dirty="0"/>
          </a:p>
        </p:txBody>
      </p:sp>
      <p:sp>
        <p:nvSpPr>
          <p:cNvPr id="3" name="Zástupný obsah 2">
            <a:extLst>
              <a:ext uri="{FF2B5EF4-FFF2-40B4-BE49-F238E27FC236}">
                <a16:creationId xmlns:a16="http://schemas.microsoft.com/office/drawing/2014/main" id="{79FE1567-6426-4284-BADF-0E2356C89910}"/>
              </a:ext>
            </a:extLst>
          </p:cNvPr>
          <p:cNvSpPr>
            <a:spLocks noGrp="1"/>
          </p:cNvSpPr>
          <p:nvPr>
            <p:ph idx="1"/>
          </p:nvPr>
        </p:nvSpPr>
        <p:spPr/>
        <p:txBody>
          <a:bodyPr/>
          <a:lstStyle/>
          <a:p>
            <a:r>
              <a:rPr lang="de-DE" dirty="0">
                <a:hlinkClick r:id="rId2"/>
              </a:rPr>
              <a:t>http://www.kj.fme.vutbr.cz/studopory/de/grammar/bag.pdf</a:t>
            </a:r>
            <a:endParaRPr lang="cs-CZ" dirty="0"/>
          </a:p>
          <a:p>
            <a:r>
              <a:rPr lang="cs-CZ" dirty="0"/>
              <a:t>Konjugace: </a:t>
            </a:r>
            <a:r>
              <a:rPr lang="de-DE" dirty="0">
                <a:hlinkClick r:id="rId3"/>
              </a:rPr>
              <a:t>http://konjugator.reverso.net/konjugation-deutsch-verb-kennenlernen.html</a:t>
            </a:r>
            <a:endParaRPr lang="cs-CZ" dirty="0"/>
          </a:p>
          <a:p>
            <a:r>
              <a:rPr lang="cs-CZ" dirty="0">
                <a:hlinkClick r:id="rId4"/>
              </a:rPr>
              <a:t>www.slovnik.cz</a:t>
            </a:r>
            <a:endParaRPr lang="cs-CZ" dirty="0"/>
          </a:p>
          <a:p>
            <a:endParaRPr lang="cs-CZ" dirty="0"/>
          </a:p>
          <a:p>
            <a:endParaRPr lang="cs-CZ" dirty="0"/>
          </a:p>
          <a:p>
            <a:endParaRPr lang="cs-CZ" dirty="0"/>
          </a:p>
          <a:p>
            <a:endParaRPr lang="cs-CZ" dirty="0"/>
          </a:p>
          <a:p>
            <a:pPr marL="0" indent="0">
              <a:buNone/>
            </a:pPr>
            <a:endParaRPr lang="de-DE" dirty="0"/>
          </a:p>
        </p:txBody>
      </p:sp>
    </p:spTree>
    <p:extLst>
      <p:ext uri="{BB962C8B-B14F-4D97-AF65-F5344CB8AC3E}">
        <p14:creationId xmlns:p14="http://schemas.microsoft.com/office/powerpoint/2010/main" val="4199649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EC582-39A3-4798-90A4-E398A6EEC802}"/>
              </a:ext>
            </a:extLst>
          </p:cNvPr>
          <p:cNvSpPr>
            <a:spLocks noGrp="1"/>
          </p:cNvSpPr>
          <p:nvPr>
            <p:ph type="title"/>
          </p:nvPr>
        </p:nvSpPr>
        <p:spPr>
          <a:xfrm>
            <a:off x="983488" y="473456"/>
            <a:ext cx="9720072" cy="1499616"/>
          </a:xfrm>
        </p:spPr>
        <p:txBody>
          <a:bodyPr/>
          <a:lstStyle/>
          <a:p>
            <a:r>
              <a:rPr lang="cs-CZ" dirty="0"/>
              <a:t>Podmínky ukončení</a:t>
            </a:r>
            <a:endParaRPr lang="de-DE" dirty="0"/>
          </a:p>
        </p:txBody>
      </p:sp>
      <p:sp>
        <p:nvSpPr>
          <p:cNvPr id="3" name="Zástupný obsah 2">
            <a:extLst>
              <a:ext uri="{FF2B5EF4-FFF2-40B4-BE49-F238E27FC236}">
                <a16:creationId xmlns:a16="http://schemas.microsoft.com/office/drawing/2014/main" id="{13BAA5FA-23FA-4F7E-A2CB-1630A51AA9C3}"/>
              </a:ext>
            </a:extLst>
          </p:cNvPr>
          <p:cNvSpPr>
            <a:spLocks noGrp="1"/>
          </p:cNvSpPr>
          <p:nvPr>
            <p:ph idx="1"/>
          </p:nvPr>
        </p:nvSpPr>
        <p:spPr>
          <a:xfrm>
            <a:off x="912368" y="1696720"/>
            <a:ext cx="9720071" cy="4917440"/>
          </a:xfrm>
        </p:spPr>
        <p:txBody>
          <a:bodyPr>
            <a:normAutofit fontScale="92500" lnSpcReduction="10000"/>
          </a:bodyPr>
          <a:lstStyle/>
          <a:p>
            <a:r>
              <a:rPr lang="cs-CZ" dirty="0"/>
              <a:t>- aktivní účast (</a:t>
            </a:r>
            <a:r>
              <a:rPr lang="de-DE" dirty="0"/>
              <a:t>Geistesanwesenheit</a:t>
            </a:r>
            <a:r>
              <a:rPr lang="cs-CZ" dirty="0"/>
              <a:t>) </a:t>
            </a:r>
            <a:r>
              <a:rPr lang="cs-CZ" dirty="0">
                <a:sym typeface="Wingdings" panose="05000000000000000000" pitchFamily="2" charset="2"/>
              </a:rPr>
              <a:t> </a:t>
            </a:r>
            <a:endParaRPr lang="cs-CZ" dirty="0"/>
          </a:p>
          <a:p>
            <a:r>
              <a:rPr lang="cs-CZ" dirty="0"/>
              <a:t>- chybět max. dvakrát – ev. náhradní práce</a:t>
            </a:r>
          </a:p>
          <a:p>
            <a:r>
              <a:rPr lang="cs-CZ" dirty="0"/>
              <a:t>- každý týden </a:t>
            </a:r>
            <a:r>
              <a:rPr lang="cs-CZ" u="sng" dirty="0"/>
              <a:t>vyplnit blok v elfu (</a:t>
            </a:r>
            <a:r>
              <a:rPr lang="cs-CZ" dirty="0"/>
              <a:t>procvičování gramatiky)</a:t>
            </a:r>
          </a:p>
          <a:p>
            <a:r>
              <a:rPr lang="cs-CZ" dirty="0"/>
              <a:t>- každý týden </a:t>
            </a:r>
            <a:r>
              <a:rPr lang="cs-CZ" u="sng" dirty="0"/>
              <a:t>donést do hodiny 15 slovíček z textu</a:t>
            </a:r>
            <a:r>
              <a:rPr lang="cs-CZ" dirty="0"/>
              <a:t>, který jsme probírali minule ČESKY – v hodině potom doplníte z hlavy německý ekvivalent (procvičování odborné slovní zásoby)</a:t>
            </a:r>
          </a:p>
          <a:p>
            <a:r>
              <a:rPr lang="cs-CZ" dirty="0"/>
              <a:t>--------------------</a:t>
            </a:r>
          </a:p>
          <a:p>
            <a:r>
              <a:rPr lang="cs-CZ" dirty="0"/>
              <a:t>VARIANTA A: plníte všechny tyto podmínky PRAVIDELNĚ (tolerance: pozdní odevzdání dvou bloků v elfu, jednou zapomenutá slovíčka) -&gt; dostanete automaticky zápočet </a:t>
            </a:r>
            <a:r>
              <a:rPr lang="cs-CZ" dirty="0">
                <a:sym typeface="Wingdings" panose="05000000000000000000" pitchFamily="2" charset="2"/>
              </a:rPr>
              <a:t> </a:t>
            </a:r>
          </a:p>
          <a:p>
            <a:r>
              <a:rPr lang="cs-CZ" dirty="0">
                <a:sym typeface="Wingdings" panose="05000000000000000000" pitchFamily="2" charset="2"/>
              </a:rPr>
              <a:t>VARIANTA B: návštěva </a:t>
            </a:r>
            <a:r>
              <a:rPr lang="cs-CZ" dirty="0" err="1">
                <a:sym typeface="Wingdings" panose="05000000000000000000" pitchFamily="2" charset="2"/>
              </a:rPr>
              <a:t>SEMINARTu</a:t>
            </a:r>
            <a:r>
              <a:rPr lang="cs-CZ" dirty="0">
                <a:sym typeface="Wingdings" panose="05000000000000000000" pitchFamily="2" charset="2"/>
              </a:rPr>
              <a:t> 19.10. a z ní krátká zpráva (kde, kdy, kdo, o čem se mluvilo – stačí 100 slov). V tom případě dostanete zápočet, i když se vám nepodaří dodržet toleranci. Ale vše v elfu musí být předtím vyplněno a slovíčka si dopíšete v konzultačních hodinách!</a:t>
            </a:r>
          </a:p>
          <a:p>
            <a:r>
              <a:rPr lang="cs-CZ" dirty="0">
                <a:sym typeface="Wingdings" panose="05000000000000000000" pitchFamily="2" charset="2"/>
              </a:rPr>
              <a:t>VARIANTA C: nesplníte-li ani variantu A ani B, čeká vás kromě elfu a slovíček navíc i test…</a:t>
            </a:r>
          </a:p>
          <a:p>
            <a:endParaRPr lang="cs-CZ" dirty="0">
              <a:sym typeface="Wingdings" panose="05000000000000000000" pitchFamily="2" charset="2"/>
            </a:endParaRPr>
          </a:p>
        </p:txBody>
      </p:sp>
    </p:spTree>
    <p:extLst>
      <p:ext uri="{BB962C8B-B14F-4D97-AF65-F5344CB8AC3E}">
        <p14:creationId xmlns:p14="http://schemas.microsoft.com/office/powerpoint/2010/main" val="2727551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303E7E-A90B-40A1-9C34-84F2DD79429D}"/>
              </a:ext>
            </a:extLst>
          </p:cNvPr>
          <p:cNvSpPr>
            <a:spLocks noGrp="1"/>
          </p:cNvSpPr>
          <p:nvPr>
            <p:ph type="title"/>
          </p:nvPr>
        </p:nvSpPr>
        <p:spPr/>
        <p:txBody>
          <a:bodyPr/>
          <a:lstStyle/>
          <a:p>
            <a:r>
              <a:rPr lang="cs-CZ" dirty="0"/>
              <a:t>Individuální práce???</a:t>
            </a:r>
          </a:p>
        </p:txBody>
      </p:sp>
      <p:sp>
        <p:nvSpPr>
          <p:cNvPr id="3" name="Zástupný symbol pro obsah 2">
            <a:extLst>
              <a:ext uri="{FF2B5EF4-FFF2-40B4-BE49-F238E27FC236}">
                <a16:creationId xmlns:a16="http://schemas.microsoft.com/office/drawing/2014/main" id="{CABCCBEC-9908-4972-8567-F4A991141719}"/>
              </a:ext>
            </a:extLst>
          </p:cNvPr>
          <p:cNvSpPr>
            <a:spLocks noGrp="1"/>
          </p:cNvSpPr>
          <p:nvPr>
            <p:ph idx="1"/>
          </p:nvPr>
        </p:nvSpPr>
        <p:spPr/>
        <p:txBody>
          <a:bodyPr/>
          <a:lstStyle/>
          <a:p>
            <a:r>
              <a:rPr lang="cs-CZ" dirty="0"/>
              <a:t>Nudíte se? </a:t>
            </a:r>
            <a:r>
              <a:rPr lang="cs-CZ" dirty="0">
                <a:sym typeface="Wingdings" panose="05000000000000000000" pitchFamily="2" charset="2"/>
              </a:rPr>
              <a:t> </a:t>
            </a:r>
            <a:endParaRPr lang="cs-CZ" dirty="0"/>
          </a:p>
        </p:txBody>
      </p:sp>
    </p:spTree>
    <p:extLst>
      <p:ext uri="{BB962C8B-B14F-4D97-AF65-F5344CB8AC3E}">
        <p14:creationId xmlns:p14="http://schemas.microsoft.com/office/powerpoint/2010/main" val="3105172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93D55F-980C-4C7E-97F0-48AEAA33F62D}"/>
              </a:ext>
            </a:extLst>
          </p:cNvPr>
          <p:cNvSpPr>
            <a:spLocks noGrp="1"/>
          </p:cNvSpPr>
          <p:nvPr>
            <p:ph type="title"/>
          </p:nvPr>
        </p:nvSpPr>
        <p:spPr/>
        <p:txBody>
          <a:bodyPr/>
          <a:lstStyle/>
          <a:p>
            <a:r>
              <a:rPr lang="cs-CZ" dirty="0"/>
              <a:t>Konzultační hodiny</a:t>
            </a:r>
          </a:p>
        </p:txBody>
      </p:sp>
      <p:sp>
        <p:nvSpPr>
          <p:cNvPr id="3" name="Zástupný symbol pro obsah 2">
            <a:extLst>
              <a:ext uri="{FF2B5EF4-FFF2-40B4-BE49-F238E27FC236}">
                <a16:creationId xmlns:a16="http://schemas.microsoft.com/office/drawing/2014/main" id="{03ABD0AA-4E7E-4DCF-8B95-E5296AE924B0}"/>
              </a:ext>
            </a:extLst>
          </p:cNvPr>
          <p:cNvSpPr>
            <a:spLocks noGrp="1"/>
          </p:cNvSpPr>
          <p:nvPr>
            <p:ph idx="1"/>
          </p:nvPr>
        </p:nvSpPr>
        <p:spPr/>
        <p:txBody>
          <a:bodyPr>
            <a:normAutofit/>
          </a:bodyPr>
          <a:lstStyle/>
          <a:p>
            <a:r>
              <a:rPr lang="cs-CZ" b="1" dirty="0"/>
              <a:t>Každou středu v semestru (kromě 6.10.) od 16.30 do 17.30 v J401 (</a:t>
            </a:r>
            <a:r>
              <a:rPr lang="cs-CZ" b="1" dirty="0" err="1"/>
              <a:t>doktorandovna</a:t>
            </a:r>
            <a:r>
              <a:rPr lang="cs-CZ" b="1" dirty="0"/>
              <a:t> – čtvrté patro budovy J, vpravo od schodů na </a:t>
            </a:r>
            <a:r>
              <a:rPr lang="cs-CZ" b="1"/>
              <a:t>konci chodby).</a:t>
            </a:r>
            <a:endParaRPr lang="cs-CZ" b="1" dirty="0"/>
          </a:p>
          <a:p>
            <a:r>
              <a:rPr lang="cs-CZ" dirty="0"/>
              <a:t>- choďte prosím ideálně </a:t>
            </a:r>
            <a:r>
              <a:rPr lang="cs-CZ" dirty="0" err="1"/>
              <a:t>offline</a:t>
            </a:r>
            <a:r>
              <a:rPr lang="cs-CZ" dirty="0"/>
              <a:t> ;) – cokoli dovysvětlit, opravit, zkontrolovat, zkonzultovat, popovídat si</a:t>
            </a:r>
          </a:p>
          <a:p>
            <a:r>
              <a:rPr lang="cs-CZ" dirty="0"/>
              <a:t>- e-mail: tam jsem méně flexibilní, ale jednou denně určitě (typicky odpoledne, ideálně tedy psát kolem oběda, pokud chcete rychlou odpověď. Naopak dopoledne na e-mailu téměř nikdy nebývám – viz knihu </a:t>
            </a:r>
            <a:r>
              <a:rPr lang="cs-CZ" dirty="0" err="1"/>
              <a:t>Deep</a:t>
            </a:r>
            <a:r>
              <a:rPr lang="cs-CZ" dirty="0"/>
              <a:t> </a:t>
            </a:r>
            <a:r>
              <a:rPr lang="cs-CZ" dirty="0" err="1"/>
              <a:t>work</a:t>
            </a:r>
            <a:r>
              <a:rPr lang="cs-CZ" dirty="0"/>
              <a:t> od </a:t>
            </a:r>
            <a:r>
              <a:rPr lang="cs-CZ" dirty="0" err="1"/>
              <a:t>Calla</a:t>
            </a:r>
            <a:r>
              <a:rPr lang="cs-CZ" dirty="0"/>
              <a:t> </a:t>
            </a:r>
            <a:r>
              <a:rPr lang="cs-CZ" dirty="0" err="1"/>
              <a:t>Newporta</a:t>
            </a:r>
            <a:r>
              <a:rPr lang="cs-CZ" dirty="0"/>
              <a:t>, kterou tímto doporučují). </a:t>
            </a:r>
          </a:p>
          <a:p>
            <a:r>
              <a:rPr lang="cs-CZ" dirty="0"/>
              <a:t>- nebojte se ozvat, pokud vám něco nebude vyhovovat. Budu se vás ptát na zpětnou vazbu v půlce semestru a na konci, ale pokud vám něco nesedí, dejte mi prosím vědět hned!!! (videa v elfu)</a:t>
            </a:r>
          </a:p>
          <a:p>
            <a:endParaRPr lang="cs-CZ" dirty="0"/>
          </a:p>
        </p:txBody>
      </p:sp>
    </p:spTree>
    <p:extLst>
      <p:ext uri="{BB962C8B-B14F-4D97-AF65-F5344CB8AC3E}">
        <p14:creationId xmlns:p14="http://schemas.microsoft.com/office/powerpoint/2010/main" val="36056984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745</Words>
  <Application>Microsoft Office PowerPoint</Application>
  <PresentationFormat>Širokoúhlá obrazovka</PresentationFormat>
  <Paragraphs>64</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Tw Cen MT</vt:lpstr>
      <vt:lpstr>Tw Cen MT Condensed</vt:lpstr>
      <vt:lpstr>Wingdings 3</vt:lpstr>
      <vt:lpstr>Integrál</vt:lpstr>
      <vt:lpstr>Němčina pro historiky umění</vt:lpstr>
      <vt:lpstr>Oblíbené umění německy mluvící země? </vt:lpstr>
      <vt:lpstr>Cíl semináře</vt:lpstr>
      <vt:lpstr>Jak porozumět cizímu jazyku?</vt:lpstr>
      <vt:lpstr>Slovní zásoba</vt:lpstr>
      <vt:lpstr>gramatika</vt:lpstr>
      <vt:lpstr>Podmínky ukončení</vt:lpstr>
      <vt:lpstr>Individuální práce???</vt:lpstr>
      <vt:lpstr>Konzultační hodiny</vt:lpstr>
      <vt:lpstr>Termíny</vt:lpstr>
      <vt:lpstr>Co vy na to???</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23</cp:revision>
  <dcterms:created xsi:type="dcterms:W3CDTF">2019-09-27T09:13:01Z</dcterms:created>
  <dcterms:modified xsi:type="dcterms:W3CDTF">2021-09-24T19:53:12Z</dcterms:modified>
</cp:coreProperties>
</file>