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9" r:id="rId4"/>
    <p:sldId id="258" r:id="rId5"/>
    <p:sldId id="262" r:id="rId6"/>
    <p:sldId id="263" r:id="rId7"/>
    <p:sldId id="264" r:id="rId8"/>
    <p:sldId id="268" r:id="rId9"/>
    <p:sldId id="266" r:id="rId10"/>
    <p:sldId id="267" r:id="rId11"/>
    <p:sldId id="265"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3936A135-21CF-4967-A910-D7DB25F65B80}"/>
    <pc:docChg chg="custSel addSld modSld">
      <pc:chgData name="Veronika Králová" userId="bc2d1a33-7f74-4183-a192-ce19c0bb23df" providerId="ADAL" clId="{3936A135-21CF-4967-A910-D7DB25F65B80}" dt="2021-09-23T06:46:49.803" v="3224" actId="20577"/>
      <pc:docMkLst>
        <pc:docMk/>
      </pc:docMkLst>
      <pc:sldChg chg="modSp">
        <pc:chgData name="Veronika Králová" userId="bc2d1a33-7f74-4183-a192-ce19c0bb23df" providerId="ADAL" clId="{3936A135-21CF-4967-A910-D7DB25F65B80}" dt="2021-09-22T08:51:26.484" v="2785" actId="20577"/>
        <pc:sldMkLst>
          <pc:docMk/>
          <pc:sldMk cId="201665655" sldId="256"/>
        </pc:sldMkLst>
        <pc:spChg chg="mod">
          <ac:chgData name="Veronika Králová" userId="bc2d1a33-7f74-4183-a192-ce19c0bb23df" providerId="ADAL" clId="{3936A135-21CF-4967-A910-D7DB25F65B80}" dt="2021-09-22T08:51:26.484" v="2785" actId="20577"/>
          <ac:spMkLst>
            <pc:docMk/>
            <pc:sldMk cId="201665655" sldId="256"/>
            <ac:spMk id="3" creationId="{4E0C56B6-437F-4291-9726-C66EBA585991}"/>
          </ac:spMkLst>
        </pc:spChg>
      </pc:sldChg>
      <pc:sldChg chg="modSp">
        <pc:chgData name="Veronika Králová" userId="bc2d1a33-7f74-4183-a192-ce19c0bb23df" providerId="ADAL" clId="{3936A135-21CF-4967-A910-D7DB25F65B80}" dt="2021-09-22T09:00:32.607" v="2841" actId="20577"/>
        <pc:sldMkLst>
          <pc:docMk/>
          <pc:sldMk cId="638234624" sldId="260"/>
        </pc:sldMkLst>
        <pc:spChg chg="mod">
          <ac:chgData name="Veronika Králová" userId="bc2d1a33-7f74-4183-a192-ce19c0bb23df" providerId="ADAL" clId="{3936A135-21CF-4967-A910-D7DB25F65B80}" dt="2021-09-22T09:00:32.607" v="2841" actId="20577"/>
          <ac:spMkLst>
            <pc:docMk/>
            <pc:sldMk cId="638234624" sldId="260"/>
            <ac:spMk id="3" creationId="{CCA05922-2DB2-479D-BF24-988A0C945E51}"/>
          </ac:spMkLst>
        </pc:spChg>
      </pc:sldChg>
      <pc:sldChg chg="modSp">
        <pc:chgData name="Veronika Králová" userId="bc2d1a33-7f74-4183-a192-ce19c0bb23df" providerId="ADAL" clId="{3936A135-21CF-4967-A910-D7DB25F65B80}" dt="2021-09-23T06:46:49.803" v="3224" actId="20577"/>
        <pc:sldMkLst>
          <pc:docMk/>
          <pc:sldMk cId="2727551132" sldId="264"/>
        </pc:sldMkLst>
        <pc:spChg chg="mod">
          <ac:chgData name="Veronika Králová" userId="bc2d1a33-7f74-4183-a192-ce19c0bb23df" providerId="ADAL" clId="{3936A135-21CF-4967-A910-D7DB25F65B80}" dt="2021-09-22T08:17:49.735" v="1154" actId="1076"/>
          <ac:spMkLst>
            <pc:docMk/>
            <pc:sldMk cId="2727551132" sldId="264"/>
            <ac:spMk id="2" creationId="{40BEC582-39A3-4798-90A4-E398A6EEC802}"/>
          </ac:spMkLst>
        </pc:spChg>
        <pc:spChg chg="mod">
          <ac:chgData name="Veronika Králová" userId="bc2d1a33-7f74-4183-a192-ce19c0bb23df" providerId="ADAL" clId="{3936A135-21CF-4967-A910-D7DB25F65B80}" dt="2021-09-23T06:46:49.803" v="3224" actId="20577"/>
          <ac:spMkLst>
            <pc:docMk/>
            <pc:sldMk cId="2727551132" sldId="264"/>
            <ac:spMk id="3" creationId="{13BAA5FA-23FA-4F7E-A2CB-1630A51AA9C3}"/>
          </ac:spMkLst>
        </pc:spChg>
      </pc:sldChg>
      <pc:sldChg chg="modSp add">
        <pc:chgData name="Veronika Králová" userId="bc2d1a33-7f74-4183-a192-ce19c0bb23df" providerId="ADAL" clId="{3936A135-21CF-4967-A910-D7DB25F65B80}" dt="2021-09-22T08:50:57.505" v="2784" actId="20577"/>
        <pc:sldMkLst>
          <pc:docMk/>
          <pc:sldMk cId="3605698417" sldId="266"/>
        </pc:sldMkLst>
        <pc:spChg chg="mod">
          <ac:chgData name="Veronika Králová" userId="bc2d1a33-7f74-4183-a192-ce19c0bb23df" providerId="ADAL" clId="{3936A135-21CF-4967-A910-D7DB25F65B80}" dt="2021-09-22T08:19:18.671" v="1217" actId="20577"/>
          <ac:spMkLst>
            <pc:docMk/>
            <pc:sldMk cId="3605698417" sldId="266"/>
            <ac:spMk id="2" creationId="{1093D55F-980C-4C7E-97F0-48AEAA33F62D}"/>
          </ac:spMkLst>
        </pc:spChg>
        <pc:spChg chg="mod">
          <ac:chgData name="Veronika Králová" userId="bc2d1a33-7f74-4183-a192-ce19c0bb23df" providerId="ADAL" clId="{3936A135-21CF-4967-A910-D7DB25F65B80}" dt="2021-09-22T08:50:57.505" v="2784" actId="20577"/>
          <ac:spMkLst>
            <pc:docMk/>
            <pc:sldMk cId="3605698417" sldId="266"/>
            <ac:spMk id="3" creationId="{03ABD0AA-4E7E-4DCF-8B95-E5296AE924B0}"/>
          </ac:spMkLst>
        </pc:spChg>
      </pc:sldChg>
      <pc:sldChg chg="modSp add">
        <pc:chgData name="Veronika Králová" userId="bc2d1a33-7f74-4183-a192-ce19c0bb23df" providerId="ADAL" clId="{3936A135-21CF-4967-A910-D7DB25F65B80}" dt="2021-09-22T09:21:20.220" v="3144" actId="27636"/>
        <pc:sldMkLst>
          <pc:docMk/>
          <pc:sldMk cId="469734939" sldId="267"/>
        </pc:sldMkLst>
        <pc:spChg chg="mod">
          <ac:chgData name="Veronika Králová" userId="bc2d1a33-7f74-4183-a192-ce19c0bb23df" providerId="ADAL" clId="{3936A135-21CF-4967-A910-D7DB25F65B80}" dt="2021-09-22T09:18:33.991" v="2870" actId="20577"/>
          <ac:spMkLst>
            <pc:docMk/>
            <pc:sldMk cId="469734939" sldId="267"/>
            <ac:spMk id="2" creationId="{D89DD1E0-3A9C-47A2-A921-532EB99ABBEC}"/>
          </ac:spMkLst>
        </pc:spChg>
        <pc:spChg chg="mod">
          <ac:chgData name="Veronika Králová" userId="bc2d1a33-7f74-4183-a192-ce19c0bb23df" providerId="ADAL" clId="{3936A135-21CF-4967-A910-D7DB25F65B80}" dt="2021-09-22T09:21:20.220" v="3144" actId="27636"/>
          <ac:spMkLst>
            <pc:docMk/>
            <pc:sldMk cId="469734939" sldId="267"/>
            <ac:spMk id="3" creationId="{7B95ABD0-9848-47ED-B847-0A5FFCFAD5E1}"/>
          </ac:spMkLst>
        </pc:spChg>
      </pc:sldChg>
      <pc:sldChg chg="modSp add">
        <pc:chgData name="Veronika Králová" userId="bc2d1a33-7f74-4183-a192-ce19c0bb23df" providerId="ADAL" clId="{3936A135-21CF-4967-A910-D7DB25F65B80}" dt="2021-09-22T09:36:02.984" v="3223" actId="20577"/>
        <pc:sldMkLst>
          <pc:docMk/>
          <pc:sldMk cId="3105172908" sldId="268"/>
        </pc:sldMkLst>
        <pc:spChg chg="mod">
          <ac:chgData name="Veronika Králová" userId="bc2d1a33-7f74-4183-a192-ce19c0bb23df" providerId="ADAL" clId="{3936A135-21CF-4967-A910-D7DB25F65B80}" dt="2021-09-22T09:35:38.997" v="3182" actId="20577"/>
          <ac:spMkLst>
            <pc:docMk/>
            <pc:sldMk cId="3105172908" sldId="268"/>
            <ac:spMk id="2" creationId="{C1303E7E-A90B-40A1-9C34-84F2DD79429D}"/>
          </ac:spMkLst>
        </pc:spChg>
        <pc:spChg chg="mod">
          <ac:chgData name="Veronika Králová" userId="bc2d1a33-7f74-4183-a192-ce19c0bb23df" providerId="ADAL" clId="{3936A135-21CF-4967-A910-D7DB25F65B80}" dt="2021-09-22T09:36:02.984" v="3223" actId="20577"/>
          <ac:spMkLst>
            <pc:docMk/>
            <pc:sldMk cId="3105172908" sldId="268"/>
            <ac:spMk id="3" creationId="{CABCCBEC-9908-4972-8567-F4A991141719}"/>
          </ac:spMkLst>
        </pc:spChg>
      </pc:sldChg>
    </pc:docChg>
  </pc:docChgLst>
  <pc:docChgLst>
    <pc:chgData name="Veronika Králová" userId="bc2d1a33-7f74-4183-a192-ce19c0bb23df" providerId="ADAL" clId="{1E6D4734-F010-4F8E-BC0C-DF2F551953E0}"/>
    <pc:docChg chg="custSel modSld">
      <pc:chgData name="Veronika Králová" userId="bc2d1a33-7f74-4183-a192-ce19c0bb23df" providerId="ADAL" clId="{1E6D4734-F010-4F8E-BC0C-DF2F551953E0}" dt="2021-09-24T19:53:11.008" v="103" actId="20577"/>
      <pc:docMkLst>
        <pc:docMk/>
      </pc:docMkLst>
      <pc:sldChg chg="modSp mod">
        <pc:chgData name="Veronika Králová" userId="bc2d1a33-7f74-4183-a192-ce19c0bb23df" providerId="ADAL" clId="{1E6D4734-F010-4F8E-BC0C-DF2F551953E0}" dt="2021-09-24T19:53:11.008" v="103" actId="20577"/>
        <pc:sldMkLst>
          <pc:docMk/>
          <pc:sldMk cId="3605698417" sldId="266"/>
        </pc:sldMkLst>
        <pc:spChg chg="mod">
          <ac:chgData name="Veronika Králová" userId="bc2d1a33-7f74-4183-a192-ce19c0bb23df" providerId="ADAL" clId="{1E6D4734-F010-4F8E-BC0C-DF2F551953E0}" dt="2021-09-24T19:53:11.008" v="103" actId="20577"/>
          <ac:spMkLst>
            <pc:docMk/>
            <pc:sldMk cId="3605698417" sldId="266"/>
            <ac:spMk id="3" creationId="{03ABD0AA-4E7E-4DCF-8B95-E5296AE924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24.09.2021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24.09.2021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24.09.2021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24.09.2021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24.09.2021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24.09.2021</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kisk.phil.muni.cz/kreativita/temata/kreativni-techniky/pametove-techniky" TargetMode="External"/><Relationship Id="rId3" Type="http://schemas.openxmlformats.org/officeDocument/2006/relationships/hyperlink" Target="http://www.slovnik.cz/" TargetMode="External"/><Relationship Id="rId7" Type="http://schemas.openxmlformats.org/officeDocument/2006/relationships/hyperlink" Target="https://www.2000slovicek.cz/?s=wpp" TargetMode="External"/><Relationship Id="rId2" Type="http://schemas.openxmlformats.org/officeDocument/2006/relationships/hyperlink" Target="http://www.slovnik.seznam.cz/" TargetMode="External"/><Relationship Id="rId1" Type="http://schemas.openxmlformats.org/officeDocument/2006/relationships/slideLayout" Target="../slideLayouts/slideLayout2.xml"/><Relationship Id="rId6" Type="http://schemas.openxmlformats.org/officeDocument/2006/relationships/hyperlink" Target="http://www.forvo.com/" TargetMode="External"/><Relationship Id="rId5" Type="http://schemas.openxmlformats.org/officeDocument/2006/relationships/hyperlink" Target="http://www.linguatools.de/" TargetMode="External"/><Relationship Id="rId4" Type="http://schemas.openxmlformats.org/officeDocument/2006/relationships/hyperlink" Target="http://www.duden.de/" TargetMode="External"/><Relationship Id="rId9" Type="http://schemas.openxmlformats.org/officeDocument/2006/relationships/hyperlink" Target="https://www.sogoodlanguages.com/cs/5-overenych-zpusobu-jak-si-zapamatovat-slovick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a:t>První hodina</a:t>
            </a:r>
            <a:endParaRPr lang="cs-CZ" dirty="0"/>
          </a:p>
        </p:txBody>
      </p:sp>
    </p:spTree>
    <p:extLst>
      <p:ext uri="{BB962C8B-B14F-4D97-AF65-F5344CB8AC3E}">
        <p14:creationId xmlns:p14="http://schemas.microsoft.com/office/powerpoint/2010/main" val="20166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9DD1E0-3A9C-47A2-A921-532EB99ABBEC}"/>
              </a:ext>
            </a:extLst>
          </p:cNvPr>
          <p:cNvSpPr>
            <a:spLocks noGrp="1"/>
          </p:cNvSpPr>
          <p:nvPr>
            <p:ph type="title"/>
          </p:nvPr>
        </p:nvSpPr>
        <p:spPr/>
        <p:txBody>
          <a:bodyPr/>
          <a:lstStyle/>
          <a:p>
            <a:r>
              <a:rPr lang="cs-CZ" dirty="0"/>
              <a:t>Termíny</a:t>
            </a:r>
          </a:p>
        </p:txBody>
      </p:sp>
      <p:sp>
        <p:nvSpPr>
          <p:cNvPr id="3" name="Zástupný symbol pro obsah 2">
            <a:extLst>
              <a:ext uri="{FF2B5EF4-FFF2-40B4-BE49-F238E27FC236}">
                <a16:creationId xmlns:a16="http://schemas.microsoft.com/office/drawing/2014/main" id="{7B95ABD0-9848-47ED-B847-0A5FFCFAD5E1}"/>
              </a:ext>
            </a:extLst>
          </p:cNvPr>
          <p:cNvSpPr>
            <a:spLocks noGrp="1"/>
          </p:cNvSpPr>
          <p:nvPr>
            <p:ph idx="1"/>
          </p:nvPr>
        </p:nvSpPr>
        <p:spPr>
          <a:xfrm>
            <a:off x="1024128" y="1686560"/>
            <a:ext cx="9720071" cy="4622800"/>
          </a:xfrm>
        </p:spPr>
        <p:txBody>
          <a:bodyPr>
            <a:normAutofit fontScale="77500" lnSpcReduction="20000"/>
          </a:bodyPr>
          <a:lstStyle/>
          <a:p>
            <a:r>
              <a:rPr lang="cs-CZ" dirty="0"/>
              <a:t>23.9.</a:t>
            </a:r>
          </a:p>
          <a:p>
            <a:r>
              <a:rPr lang="cs-CZ" dirty="0"/>
              <a:t>30.9.</a:t>
            </a:r>
          </a:p>
          <a:p>
            <a:r>
              <a:rPr lang="cs-CZ" dirty="0"/>
              <a:t>7.10. NE!!!  (jsem na konferenci)                               8., 9.10. volby!</a:t>
            </a:r>
          </a:p>
          <a:p>
            <a:r>
              <a:rPr lang="cs-CZ" dirty="0"/>
              <a:t>14.10.</a:t>
            </a:r>
          </a:p>
          <a:p>
            <a:r>
              <a:rPr lang="cs-CZ" dirty="0"/>
              <a:t>21.10.</a:t>
            </a:r>
          </a:p>
          <a:p>
            <a:r>
              <a:rPr lang="cs-CZ" dirty="0"/>
              <a:t>28.10. NE!!!  (státní svátek)</a:t>
            </a:r>
          </a:p>
          <a:p>
            <a:r>
              <a:rPr lang="cs-CZ" dirty="0"/>
              <a:t>4.11.</a:t>
            </a:r>
          </a:p>
          <a:p>
            <a:r>
              <a:rPr lang="cs-CZ" dirty="0"/>
              <a:t>11.11.</a:t>
            </a:r>
          </a:p>
          <a:p>
            <a:r>
              <a:rPr lang="cs-CZ" dirty="0"/>
              <a:t>18.11.</a:t>
            </a:r>
          </a:p>
          <a:p>
            <a:r>
              <a:rPr lang="cs-CZ" dirty="0"/>
              <a:t>25.11.</a:t>
            </a:r>
          </a:p>
          <a:p>
            <a:r>
              <a:rPr lang="cs-CZ" dirty="0"/>
              <a:t>2.12</a:t>
            </a:r>
          </a:p>
          <a:p>
            <a:r>
              <a:rPr lang="cs-CZ" dirty="0"/>
              <a:t>9.12.</a:t>
            </a:r>
          </a:p>
          <a:p>
            <a:r>
              <a:rPr lang="cs-CZ" dirty="0"/>
              <a:t>16.12.</a:t>
            </a:r>
          </a:p>
        </p:txBody>
      </p:sp>
    </p:spTree>
    <p:extLst>
      <p:ext uri="{BB962C8B-B14F-4D97-AF65-F5344CB8AC3E}">
        <p14:creationId xmlns:p14="http://schemas.microsoft.com/office/powerpoint/2010/main" val="46973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6B5B05-2DC3-4FEA-B1DD-204448C4E61B}"/>
              </a:ext>
            </a:extLst>
          </p:cNvPr>
          <p:cNvSpPr>
            <a:spLocks noGrp="1"/>
          </p:cNvSpPr>
          <p:nvPr>
            <p:ph type="title"/>
          </p:nvPr>
        </p:nvSpPr>
        <p:spPr/>
        <p:txBody>
          <a:bodyPr/>
          <a:lstStyle/>
          <a:p>
            <a:r>
              <a:rPr lang="cs-CZ" dirty="0"/>
              <a:t>Co vy na to???</a:t>
            </a:r>
            <a:endParaRPr lang="de-DE" dirty="0"/>
          </a:p>
        </p:txBody>
      </p:sp>
      <p:sp>
        <p:nvSpPr>
          <p:cNvPr id="3" name="Zástupný obsah 2">
            <a:extLst>
              <a:ext uri="{FF2B5EF4-FFF2-40B4-BE49-F238E27FC236}">
                <a16:creationId xmlns:a16="http://schemas.microsoft.com/office/drawing/2014/main" id="{25E4BDED-575E-43D5-8DC4-C1D10598D897}"/>
              </a:ext>
            </a:extLst>
          </p:cNvPr>
          <p:cNvSpPr>
            <a:spLocks noGrp="1"/>
          </p:cNvSpPr>
          <p:nvPr>
            <p:ph idx="1"/>
          </p:nvPr>
        </p:nvSpPr>
        <p:spPr/>
        <p:txBody>
          <a:bodyPr/>
          <a:lstStyle/>
          <a:p>
            <a:r>
              <a:rPr lang="cs-CZ" dirty="0">
                <a:sym typeface="Wingdings" panose="05000000000000000000" pitchFamily="2" charset="2"/>
              </a:rPr>
              <a:t> ?  </a:t>
            </a:r>
          </a:p>
        </p:txBody>
      </p:sp>
    </p:spTree>
    <p:extLst>
      <p:ext uri="{BB962C8B-B14F-4D97-AF65-F5344CB8AC3E}">
        <p14:creationId xmlns:p14="http://schemas.microsoft.com/office/powerpoint/2010/main" val="151870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a:t>Oblíbené umění německy mluvící země? </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 ve dvojicích se představte a popište druhému nějaké umělecké dílo či architekturu, které máte rádi a které prochází z německy mluvícího regionu </a:t>
            </a:r>
          </a:p>
          <a:p>
            <a:r>
              <a:rPr lang="cs-CZ" dirty="0"/>
              <a:t>- Zkuste si zapamatovat co nejvíc z vyprávění toho druhého</a:t>
            </a:r>
          </a:p>
          <a:p>
            <a:endParaRPr lang="de-DE" dirty="0"/>
          </a:p>
        </p:txBody>
      </p:sp>
    </p:spTree>
    <p:extLst>
      <p:ext uri="{BB962C8B-B14F-4D97-AF65-F5344CB8AC3E}">
        <p14:creationId xmlns:p14="http://schemas.microsoft.com/office/powerpoint/2010/main" val="63823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713DD5-6622-4273-AA71-6512046F4036}"/>
              </a:ext>
            </a:extLst>
          </p:cNvPr>
          <p:cNvSpPr>
            <a:spLocks noGrp="1"/>
          </p:cNvSpPr>
          <p:nvPr>
            <p:ph type="title"/>
          </p:nvPr>
        </p:nvSpPr>
        <p:spPr/>
        <p:txBody>
          <a:bodyPr/>
          <a:lstStyle/>
          <a:p>
            <a:r>
              <a:rPr lang="cs-CZ" dirty="0"/>
              <a:t>Cíl semináře</a:t>
            </a:r>
            <a:endParaRPr lang="de-DE" dirty="0"/>
          </a:p>
        </p:txBody>
      </p:sp>
      <p:sp>
        <p:nvSpPr>
          <p:cNvPr id="3" name="Zástupný obsah 2">
            <a:extLst>
              <a:ext uri="{FF2B5EF4-FFF2-40B4-BE49-F238E27FC236}">
                <a16:creationId xmlns:a16="http://schemas.microsoft.com/office/drawing/2014/main" id="{ED7692A4-9DA4-4FD1-BD04-803A272E167C}"/>
              </a:ext>
            </a:extLst>
          </p:cNvPr>
          <p:cNvSpPr>
            <a:spLocks noGrp="1"/>
          </p:cNvSpPr>
          <p:nvPr>
            <p:ph idx="1"/>
          </p:nvPr>
        </p:nvSpPr>
        <p:spPr/>
        <p:txBody>
          <a:bodyPr/>
          <a:lstStyle/>
          <a:p>
            <a:r>
              <a:rPr lang="cs-CZ" dirty="0"/>
              <a:t>- naplnit studenty odvahou k práci s prameny a literaturou v němčině </a:t>
            </a:r>
            <a:r>
              <a:rPr lang="cs-CZ" dirty="0">
                <a:sym typeface="Wingdings" panose="05000000000000000000" pitchFamily="2" charset="2"/>
              </a:rPr>
              <a:t></a:t>
            </a:r>
          </a:p>
          <a:p>
            <a:endParaRPr lang="cs-CZ" dirty="0">
              <a:sym typeface="Wingdings" panose="05000000000000000000" pitchFamily="2" charset="2"/>
            </a:endParaRPr>
          </a:p>
          <a:p>
            <a:r>
              <a:rPr lang="cs-CZ" dirty="0">
                <a:sym typeface="Wingdings" panose="05000000000000000000" pitchFamily="2" charset="2"/>
              </a:rPr>
              <a:t>- aneb jak hledat a kde najít</a:t>
            </a:r>
          </a:p>
          <a:p>
            <a:r>
              <a:rPr lang="cs-CZ" dirty="0">
                <a:sym typeface="Wingdings" panose="05000000000000000000" pitchFamily="2" charset="2"/>
              </a:rPr>
              <a:t>- není vyžadována aktivní znalost gramatických jevů</a:t>
            </a:r>
          </a:p>
          <a:p>
            <a:endParaRPr lang="cs-CZ" dirty="0">
              <a:sym typeface="Wingdings" panose="05000000000000000000" pitchFamily="2" charset="2"/>
            </a:endParaRPr>
          </a:p>
        </p:txBody>
      </p:sp>
    </p:spTree>
    <p:extLst>
      <p:ext uri="{BB962C8B-B14F-4D97-AF65-F5344CB8AC3E}">
        <p14:creationId xmlns:p14="http://schemas.microsoft.com/office/powerpoint/2010/main" val="399637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E9259-258D-455F-AB8D-B4367177ADD7}"/>
              </a:ext>
            </a:extLst>
          </p:cNvPr>
          <p:cNvSpPr>
            <a:spLocks noGrp="1"/>
          </p:cNvSpPr>
          <p:nvPr>
            <p:ph type="title"/>
          </p:nvPr>
        </p:nvSpPr>
        <p:spPr/>
        <p:txBody>
          <a:bodyPr/>
          <a:lstStyle/>
          <a:p>
            <a:r>
              <a:rPr lang="cs-CZ" dirty="0"/>
              <a:t>Jak porozumět cizímu jazyku?</a:t>
            </a:r>
            <a:endParaRPr lang="de-DE" dirty="0"/>
          </a:p>
        </p:txBody>
      </p:sp>
      <p:sp>
        <p:nvSpPr>
          <p:cNvPr id="3" name="Zástupný obsah 2">
            <a:extLst>
              <a:ext uri="{FF2B5EF4-FFF2-40B4-BE49-F238E27FC236}">
                <a16:creationId xmlns:a16="http://schemas.microsoft.com/office/drawing/2014/main" id="{77F16870-0FC3-465A-9E22-263A4F03BE38}"/>
              </a:ext>
            </a:extLst>
          </p:cNvPr>
          <p:cNvSpPr>
            <a:spLocks noGrp="1"/>
          </p:cNvSpPr>
          <p:nvPr>
            <p:ph sz="half" idx="1"/>
          </p:nvPr>
        </p:nvSpPr>
        <p:spPr/>
        <p:txBody>
          <a:bodyPr/>
          <a:lstStyle/>
          <a:p>
            <a:r>
              <a:rPr lang="cs-CZ" dirty="0"/>
              <a:t>Gramatika	</a:t>
            </a:r>
            <a:endParaRPr lang="de-DE" dirty="0"/>
          </a:p>
        </p:txBody>
      </p:sp>
      <p:sp>
        <p:nvSpPr>
          <p:cNvPr id="4" name="Zástupný obsah 3">
            <a:extLst>
              <a:ext uri="{FF2B5EF4-FFF2-40B4-BE49-F238E27FC236}">
                <a16:creationId xmlns:a16="http://schemas.microsoft.com/office/drawing/2014/main" id="{F36CCA17-9747-452F-9875-15BC1E9DF14B}"/>
              </a:ext>
            </a:extLst>
          </p:cNvPr>
          <p:cNvSpPr>
            <a:spLocks noGrp="1"/>
          </p:cNvSpPr>
          <p:nvPr>
            <p:ph sz="half" idx="2"/>
          </p:nvPr>
        </p:nvSpPr>
        <p:spPr/>
        <p:txBody>
          <a:bodyPr/>
          <a:lstStyle/>
          <a:p>
            <a:r>
              <a:rPr lang="cs-CZ" dirty="0"/>
              <a:t>Slovní zásoba</a:t>
            </a:r>
          </a:p>
          <a:p>
            <a:endParaRPr lang="cs-CZ" dirty="0"/>
          </a:p>
          <a:p>
            <a:endParaRPr lang="de-DE" dirty="0"/>
          </a:p>
        </p:txBody>
      </p:sp>
    </p:spTree>
    <p:extLst>
      <p:ext uri="{BB962C8B-B14F-4D97-AF65-F5344CB8AC3E}">
        <p14:creationId xmlns:p14="http://schemas.microsoft.com/office/powerpoint/2010/main" val="249797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a:t>Slovní zásoba</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p:txBody>
          <a:bodyPr>
            <a:normAutofit lnSpcReduction="10000"/>
          </a:bodyPr>
          <a:lstStyle/>
          <a:p>
            <a:r>
              <a:rPr lang="cs-CZ" dirty="0"/>
              <a:t>- slovníky: </a:t>
            </a:r>
            <a:r>
              <a:rPr lang="cs-CZ" dirty="0">
                <a:hlinkClick r:id="rId2"/>
              </a:rPr>
              <a:t>www.slovnik.seznam.cz</a:t>
            </a:r>
            <a:r>
              <a:rPr lang="cs-CZ" dirty="0"/>
              <a:t>, </a:t>
            </a:r>
            <a:r>
              <a:rPr lang="cs-CZ" dirty="0">
                <a:hlinkClick r:id="rId3"/>
              </a:rPr>
              <a:t>www.slovnik.cz</a:t>
            </a:r>
            <a:r>
              <a:rPr lang="cs-CZ" dirty="0"/>
              <a:t>, </a:t>
            </a:r>
            <a:r>
              <a:rPr lang="cs-CZ" dirty="0">
                <a:hlinkClick r:id="rId4"/>
              </a:rPr>
              <a:t>www.duden.de</a:t>
            </a:r>
            <a:r>
              <a:rPr lang="cs-CZ" dirty="0"/>
              <a:t> </a:t>
            </a:r>
          </a:p>
          <a:p>
            <a:r>
              <a:rPr lang="cs-CZ" dirty="0"/>
              <a:t>- korpusy: </a:t>
            </a:r>
            <a:r>
              <a:rPr lang="cs-CZ" dirty="0">
                <a:hlinkClick r:id="rId5"/>
              </a:rPr>
              <a:t>www.linguatools.de</a:t>
            </a:r>
            <a:r>
              <a:rPr lang="cs-CZ" dirty="0"/>
              <a:t> </a:t>
            </a:r>
          </a:p>
          <a:p>
            <a:r>
              <a:rPr lang="cs-CZ" dirty="0"/>
              <a:t>- výslovnost: </a:t>
            </a:r>
            <a:r>
              <a:rPr lang="cs-CZ" dirty="0">
                <a:hlinkClick r:id="rId6"/>
              </a:rPr>
              <a:t>www.forvo.com</a:t>
            </a:r>
            <a:r>
              <a:rPr lang="cs-CZ" dirty="0"/>
              <a:t> </a:t>
            </a:r>
            <a:endParaRPr lang="de-DE" dirty="0"/>
          </a:p>
          <a:p>
            <a:pPr marL="0" indent="0">
              <a:buNone/>
            </a:pPr>
            <a:r>
              <a:rPr lang="cs-CZ" dirty="0"/>
              <a:t>- </a:t>
            </a:r>
            <a:r>
              <a:rPr lang="cs-CZ" dirty="0" err="1"/>
              <a:t>Quizlet</a:t>
            </a:r>
            <a:endParaRPr lang="cs-CZ" dirty="0"/>
          </a:p>
          <a:p>
            <a:r>
              <a:rPr lang="cs-CZ" dirty="0"/>
              <a:t>- paměťové techniky</a:t>
            </a:r>
          </a:p>
          <a:p>
            <a:r>
              <a:rPr lang="de-DE" dirty="0">
                <a:hlinkClick r:id="rId7"/>
              </a:rPr>
              <a:t>https://www.2000slovicek.cz/?s=wpp</a:t>
            </a:r>
            <a:endParaRPr lang="cs-CZ" dirty="0"/>
          </a:p>
          <a:p>
            <a:r>
              <a:rPr lang="de-DE" u="sng" dirty="0">
                <a:hlinkClick r:id="rId8"/>
              </a:rPr>
              <a:t>https://kisk.phil.muni.cz/kreativita/temata/kreativni-techniky/pametove-techniky</a:t>
            </a:r>
            <a:endParaRPr lang="de-DE" dirty="0"/>
          </a:p>
          <a:p>
            <a:r>
              <a:rPr lang="de-DE" u="sng" dirty="0">
                <a:hlinkClick r:id="rId9"/>
              </a:rPr>
              <a:t>https://www.sogoodlanguages.com/cs/5-overenych-zpusobu-jak-si-zapamatovat-slovicka/</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a:t>gramatika</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a:t>Konjugace: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endParaRPr lang="cs-CZ" dirty="0"/>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a:xfrm>
            <a:off x="983488" y="473456"/>
            <a:ext cx="9720072" cy="1499616"/>
          </a:xfrm>
        </p:spPr>
        <p:txBody>
          <a:bodyPr/>
          <a:lstStyle/>
          <a:p>
            <a:r>
              <a:rPr lang="cs-CZ" dirty="0"/>
              <a:t>Podmínky ukončení</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a:xfrm>
            <a:off x="912368" y="1696720"/>
            <a:ext cx="9720071" cy="4917440"/>
          </a:xfrm>
        </p:spPr>
        <p:txBody>
          <a:bodyPr>
            <a:normAutofit fontScale="92500" lnSpcReduction="10000"/>
          </a:bodyPr>
          <a:lstStyle/>
          <a:p>
            <a:r>
              <a:rPr lang="cs-CZ" dirty="0"/>
              <a:t>- aktivní účast (</a:t>
            </a:r>
            <a:r>
              <a:rPr lang="de-DE" dirty="0"/>
              <a:t>Geistesanwesenheit</a:t>
            </a:r>
            <a:r>
              <a:rPr lang="cs-CZ" dirty="0"/>
              <a:t>) </a:t>
            </a:r>
            <a:r>
              <a:rPr lang="cs-CZ" dirty="0">
                <a:sym typeface="Wingdings" panose="05000000000000000000" pitchFamily="2" charset="2"/>
              </a:rPr>
              <a:t> </a:t>
            </a:r>
            <a:endParaRPr lang="cs-CZ" dirty="0"/>
          </a:p>
          <a:p>
            <a:r>
              <a:rPr lang="cs-CZ" dirty="0"/>
              <a:t>- chybět max. dvakrát – ev. náhradní práce</a:t>
            </a:r>
          </a:p>
          <a:p>
            <a:r>
              <a:rPr lang="cs-CZ" dirty="0"/>
              <a:t>- každý týden </a:t>
            </a:r>
            <a:r>
              <a:rPr lang="cs-CZ" u="sng" dirty="0"/>
              <a:t>vyplnit blok v elfu (</a:t>
            </a:r>
            <a:r>
              <a:rPr lang="cs-CZ" dirty="0"/>
              <a:t>procvičování gramatiky)</a:t>
            </a:r>
          </a:p>
          <a:p>
            <a:r>
              <a:rPr lang="cs-CZ" dirty="0"/>
              <a:t>- každý týden </a:t>
            </a:r>
            <a:r>
              <a:rPr lang="cs-CZ" u="sng" dirty="0"/>
              <a:t>donést do hodiny 15 slovíček z textu</a:t>
            </a:r>
            <a:r>
              <a:rPr lang="cs-CZ" dirty="0"/>
              <a:t>, který jsme probírali minule ČESKY – v hodině potom doplníte z hlavy německý ekvivalent (procvičování odborné slovní zásoby)</a:t>
            </a:r>
          </a:p>
          <a:p>
            <a:r>
              <a:rPr lang="cs-CZ" dirty="0"/>
              <a:t>--------------------</a:t>
            </a:r>
          </a:p>
          <a:p>
            <a:r>
              <a:rPr lang="cs-CZ" dirty="0"/>
              <a:t>VARIANTA A: plníte všechny tyto podmínky PRAVIDELNĚ (tolerance: pozdní odevzdání dvou bloků v elfu, jednou zapomenutá slovíčka) -&gt; dostanete automaticky zápočet </a:t>
            </a:r>
            <a:r>
              <a:rPr lang="cs-CZ" dirty="0">
                <a:sym typeface="Wingdings" panose="05000000000000000000" pitchFamily="2" charset="2"/>
              </a:rPr>
              <a:t> </a:t>
            </a:r>
          </a:p>
          <a:p>
            <a:r>
              <a:rPr lang="cs-CZ" dirty="0">
                <a:sym typeface="Wingdings" panose="05000000000000000000" pitchFamily="2" charset="2"/>
              </a:rPr>
              <a:t>VARIANTA B: návštěva </a:t>
            </a:r>
            <a:r>
              <a:rPr lang="cs-CZ" dirty="0" err="1">
                <a:sym typeface="Wingdings" panose="05000000000000000000" pitchFamily="2" charset="2"/>
              </a:rPr>
              <a:t>SEMINARTu</a:t>
            </a:r>
            <a:r>
              <a:rPr lang="cs-CZ" dirty="0">
                <a:sym typeface="Wingdings" panose="05000000000000000000" pitchFamily="2" charset="2"/>
              </a:rPr>
              <a:t> 19.10. a z ní krátká zpráva (kde, kdy, kdo, o čem se mluvilo – stačí 100 slov). V tom případě dostanete zápočet, i když se vám nepodaří dodržet toleranci. Ale vše v elfu musí být předtím vyplněno a slovíčka si dopíšete v konzultačních hodinách!</a:t>
            </a:r>
          </a:p>
          <a:p>
            <a:r>
              <a:rPr lang="cs-CZ" dirty="0">
                <a:sym typeface="Wingdings" panose="05000000000000000000" pitchFamily="2" charset="2"/>
              </a:rPr>
              <a:t>VARIANTA C: nesplníte-li ani variantu A ani B, čeká vás kromě elfu a slovíček navíc i test…</a:t>
            </a:r>
          </a:p>
          <a:p>
            <a:endParaRPr lang="cs-CZ" dirty="0">
              <a:sym typeface="Wingdings" panose="05000000000000000000" pitchFamily="2" charset="2"/>
            </a:endParaRPr>
          </a:p>
        </p:txBody>
      </p:sp>
    </p:spTree>
    <p:extLst>
      <p:ext uri="{BB962C8B-B14F-4D97-AF65-F5344CB8AC3E}">
        <p14:creationId xmlns:p14="http://schemas.microsoft.com/office/powerpoint/2010/main" val="272755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03E7E-A90B-40A1-9C34-84F2DD79429D}"/>
              </a:ext>
            </a:extLst>
          </p:cNvPr>
          <p:cNvSpPr>
            <a:spLocks noGrp="1"/>
          </p:cNvSpPr>
          <p:nvPr>
            <p:ph type="title"/>
          </p:nvPr>
        </p:nvSpPr>
        <p:spPr/>
        <p:txBody>
          <a:bodyPr/>
          <a:lstStyle/>
          <a:p>
            <a:r>
              <a:rPr lang="cs-CZ" dirty="0"/>
              <a:t>Individuální práce???</a:t>
            </a:r>
          </a:p>
        </p:txBody>
      </p:sp>
      <p:sp>
        <p:nvSpPr>
          <p:cNvPr id="3" name="Zástupný symbol pro obsah 2">
            <a:extLst>
              <a:ext uri="{FF2B5EF4-FFF2-40B4-BE49-F238E27FC236}">
                <a16:creationId xmlns:a16="http://schemas.microsoft.com/office/drawing/2014/main" id="{CABCCBEC-9908-4972-8567-F4A991141719}"/>
              </a:ext>
            </a:extLst>
          </p:cNvPr>
          <p:cNvSpPr>
            <a:spLocks noGrp="1"/>
          </p:cNvSpPr>
          <p:nvPr>
            <p:ph idx="1"/>
          </p:nvPr>
        </p:nvSpPr>
        <p:spPr/>
        <p:txBody>
          <a:bodyPr/>
          <a:lstStyle/>
          <a:p>
            <a:r>
              <a:rPr lang="cs-CZ" dirty="0"/>
              <a:t>Nudíte se? </a:t>
            </a:r>
            <a:r>
              <a:rPr lang="cs-CZ" dirty="0">
                <a:sym typeface="Wingdings" panose="05000000000000000000" pitchFamily="2" charset="2"/>
              </a:rPr>
              <a:t> </a:t>
            </a:r>
            <a:endParaRPr lang="cs-CZ" dirty="0"/>
          </a:p>
        </p:txBody>
      </p:sp>
    </p:spTree>
    <p:extLst>
      <p:ext uri="{BB962C8B-B14F-4D97-AF65-F5344CB8AC3E}">
        <p14:creationId xmlns:p14="http://schemas.microsoft.com/office/powerpoint/2010/main" val="310517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3D55F-980C-4C7E-97F0-48AEAA33F62D}"/>
              </a:ext>
            </a:extLst>
          </p:cNvPr>
          <p:cNvSpPr>
            <a:spLocks noGrp="1"/>
          </p:cNvSpPr>
          <p:nvPr>
            <p:ph type="title"/>
          </p:nvPr>
        </p:nvSpPr>
        <p:spPr/>
        <p:txBody>
          <a:bodyPr/>
          <a:lstStyle/>
          <a:p>
            <a:r>
              <a:rPr lang="cs-CZ" dirty="0"/>
              <a:t>Konzultační hodiny</a:t>
            </a:r>
          </a:p>
        </p:txBody>
      </p:sp>
      <p:sp>
        <p:nvSpPr>
          <p:cNvPr id="3" name="Zástupný symbol pro obsah 2">
            <a:extLst>
              <a:ext uri="{FF2B5EF4-FFF2-40B4-BE49-F238E27FC236}">
                <a16:creationId xmlns:a16="http://schemas.microsoft.com/office/drawing/2014/main" id="{03ABD0AA-4E7E-4DCF-8B95-E5296AE924B0}"/>
              </a:ext>
            </a:extLst>
          </p:cNvPr>
          <p:cNvSpPr>
            <a:spLocks noGrp="1"/>
          </p:cNvSpPr>
          <p:nvPr>
            <p:ph idx="1"/>
          </p:nvPr>
        </p:nvSpPr>
        <p:spPr/>
        <p:txBody>
          <a:bodyPr>
            <a:normAutofit/>
          </a:bodyPr>
          <a:lstStyle/>
          <a:p>
            <a:r>
              <a:rPr lang="cs-CZ" b="1" dirty="0"/>
              <a:t>Každou středu v semestru (kromě 6.10.) od 16.30 do 17.30 v J401 (</a:t>
            </a:r>
            <a:r>
              <a:rPr lang="cs-CZ" b="1" dirty="0" err="1"/>
              <a:t>doktorandovna</a:t>
            </a:r>
            <a:r>
              <a:rPr lang="cs-CZ" b="1" dirty="0"/>
              <a:t> – čtvrté patro budovy J, vpravo od schodů na </a:t>
            </a:r>
            <a:r>
              <a:rPr lang="cs-CZ" b="1"/>
              <a:t>konci chodby).</a:t>
            </a:r>
            <a:endParaRPr lang="cs-CZ" b="1" dirty="0"/>
          </a:p>
          <a:p>
            <a:r>
              <a:rPr lang="cs-CZ" dirty="0"/>
              <a:t>- choďte prosím ideálně </a:t>
            </a:r>
            <a:r>
              <a:rPr lang="cs-CZ" dirty="0" err="1"/>
              <a:t>offline</a:t>
            </a:r>
            <a:r>
              <a:rPr lang="cs-CZ" dirty="0"/>
              <a:t> ;) – cokoli dovysvětlit, opravit, zkontrolovat, zkonzultovat, popovídat si</a:t>
            </a:r>
          </a:p>
          <a:p>
            <a:r>
              <a:rPr lang="cs-CZ" dirty="0"/>
              <a:t>- e-mail: tam jsem méně flexibilní, ale jednou denně určitě (typicky odpoledne, ideálně tedy psát kolem oběda, pokud chcete rychlou odpověď. Naopak dopoledne na e-mailu téměř nikdy nebývám – viz knihu </a:t>
            </a:r>
            <a:r>
              <a:rPr lang="cs-CZ" dirty="0" err="1"/>
              <a:t>Deep</a:t>
            </a:r>
            <a:r>
              <a:rPr lang="cs-CZ" dirty="0"/>
              <a:t> </a:t>
            </a:r>
            <a:r>
              <a:rPr lang="cs-CZ" dirty="0" err="1"/>
              <a:t>work</a:t>
            </a:r>
            <a:r>
              <a:rPr lang="cs-CZ" dirty="0"/>
              <a:t> od </a:t>
            </a:r>
            <a:r>
              <a:rPr lang="cs-CZ" dirty="0" err="1"/>
              <a:t>Calla</a:t>
            </a:r>
            <a:r>
              <a:rPr lang="cs-CZ" dirty="0"/>
              <a:t> </a:t>
            </a:r>
            <a:r>
              <a:rPr lang="cs-CZ" dirty="0" err="1"/>
              <a:t>Newporta</a:t>
            </a:r>
            <a:r>
              <a:rPr lang="cs-CZ" dirty="0"/>
              <a:t>, kterou tímto doporučují). </a:t>
            </a:r>
          </a:p>
          <a:p>
            <a:r>
              <a:rPr lang="cs-CZ" dirty="0"/>
              <a:t>- nebojte se ozvat, pokud vám něco nebude vyhovovat. Budu se vás ptát na zpětnou vazbu v půlce semestru a na konci, ale pokud vám něco nesedí, dejte mi prosím vědět hned!!! (videa v elfu)</a:t>
            </a:r>
          </a:p>
          <a:p>
            <a:endParaRPr lang="cs-CZ" dirty="0"/>
          </a:p>
        </p:txBody>
      </p:sp>
    </p:spTree>
    <p:extLst>
      <p:ext uri="{BB962C8B-B14F-4D97-AF65-F5344CB8AC3E}">
        <p14:creationId xmlns:p14="http://schemas.microsoft.com/office/powerpoint/2010/main" val="3605698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745</Words>
  <Application>Microsoft Office PowerPoint</Application>
  <PresentationFormat>Širokoúhlá obrazovka</PresentationFormat>
  <Paragraphs>64</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Tw Cen MT</vt:lpstr>
      <vt:lpstr>Tw Cen MT Condensed</vt:lpstr>
      <vt:lpstr>Wingdings 3</vt:lpstr>
      <vt:lpstr>Integrál</vt:lpstr>
      <vt:lpstr>Němčina pro historiky umění</vt:lpstr>
      <vt:lpstr>Oblíbené umění německy mluvící země? </vt:lpstr>
      <vt:lpstr>Cíl semináře</vt:lpstr>
      <vt:lpstr>Jak porozumět cizímu jazyku?</vt:lpstr>
      <vt:lpstr>Slovní zásoba</vt:lpstr>
      <vt:lpstr>gramatika</vt:lpstr>
      <vt:lpstr>Podmínky ukončení</vt:lpstr>
      <vt:lpstr>Individuální práce???</vt:lpstr>
      <vt:lpstr>Konzultační hodiny</vt:lpstr>
      <vt:lpstr>Termíny</vt:lpstr>
      <vt:lpstr>Co vy na to???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23</cp:revision>
  <dcterms:created xsi:type="dcterms:W3CDTF">2019-09-27T09:13:01Z</dcterms:created>
  <dcterms:modified xsi:type="dcterms:W3CDTF">2021-09-24T19:53:12Z</dcterms:modified>
</cp:coreProperties>
</file>