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96" r:id="rId2"/>
    <p:sldId id="418" r:id="rId3"/>
    <p:sldId id="400" r:id="rId4"/>
    <p:sldId id="473" r:id="rId5"/>
    <p:sldId id="444" r:id="rId6"/>
    <p:sldId id="512" r:id="rId7"/>
    <p:sldId id="405" r:id="rId8"/>
    <p:sldId id="498" r:id="rId9"/>
    <p:sldId id="270" r:id="rId10"/>
    <p:sldId id="497" r:id="rId11"/>
    <p:sldId id="271" r:id="rId12"/>
    <p:sldId id="399" r:id="rId13"/>
    <p:sldId id="398" r:id="rId14"/>
    <p:sldId id="401" r:id="rId15"/>
    <p:sldId id="272" r:id="rId16"/>
    <p:sldId id="273" r:id="rId17"/>
    <p:sldId id="274" r:id="rId18"/>
    <p:sldId id="275" r:id="rId19"/>
    <p:sldId id="394" r:id="rId20"/>
    <p:sldId id="500" r:id="rId21"/>
    <p:sldId id="501" r:id="rId22"/>
    <p:sldId id="502" r:id="rId23"/>
    <p:sldId id="503" r:id="rId24"/>
    <p:sldId id="504" r:id="rId25"/>
    <p:sldId id="505" r:id="rId26"/>
    <p:sldId id="506" r:id="rId27"/>
    <p:sldId id="507" r:id="rId28"/>
    <p:sldId id="508" r:id="rId29"/>
    <p:sldId id="509" r:id="rId30"/>
    <p:sldId id="510" r:id="rId31"/>
    <p:sldId id="511" r:id="rId32"/>
    <p:sldId id="513" r:id="rId33"/>
    <p:sldId id="514" r:id="rId3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891BB4CE-792F-4536-859F-2AA5019342F6}" type="datetimeFigureOut">
              <a:rPr lang="cs-CZ" smtClean="0"/>
              <a:t>18.01.2022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42FB0-989C-416E-A99E-03F0F4DEF626}" type="slidenum">
              <a:rPr lang="cs-CZ" smtClean="0"/>
              <a:t>‹#›</a:t>
            </a:fld>
            <a:endParaRPr lang="cs-CZ"/>
          </a:p>
        </p:txBody>
      </p:sp>
    </p:spTree>
    <p:extLst>
      <p:ext uri="{BB962C8B-B14F-4D97-AF65-F5344CB8AC3E}">
        <p14:creationId xmlns:p14="http://schemas.microsoft.com/office/powerpoint/2010/main" val="3899889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91BB4CE-792F-4536-859F-2AA5019342F6}" type="datetimeFigureOut">
              <a:rPr lang="cs-CZ" smtClean="0"/>
              <a:t>18.01.2022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42FB0-989C-416E-A99E-03F0F4DEF626}" type="slidenum">
              <a:rPr lang="cs-CZ" smtClean="0"/>
              <a:t>‹#›</a:t>
            </a:fld>
            <a:endParaRPr lang="cs-CZ"/>
          </a:p>
        </p:txBody>
      </p:sp>
    </p:spTree>
    <p:extLst>
      <p:ext uri="{BB962C8B-B14F-4D97-AF65-F5344CB8AC3E}">
        <p14:creationId xmlns:p14="http://schemas.microsoft.com/office/powerpoint/2010/main" val="2393788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91BB4CE-792F-4536-859F-2AA5019342F6}" type="datetimeFigureOut">
              <a:rPr lang="cs-CZ" smtClean="0"/>
              <a:t>18.01.2022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42FB0-989C-416E-A99E-03F0F4DEF626}" type="slidenum">
              <a:rPr lang="cs-CZ" smtClean="0"/>
              <a:t>‹#›</a:t>
            </a:fld>
            <a:endParaRPr lang="cs-CZ"/>
          </a:p>
        </p:txBody>
      </p:sp>
    </p:spTree>
    <p:extLst>
      <p:ext uri="{BB962C8B-B14F-4D97-AF65-F5344CB8AC3E}">
        <p14:creationId xmlns:p14="http://schemas.microsoft.com/office/powerpoint/2010/main" val="309249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91BB4CE-792F-4536-859F-2AA5019342F6}" type="datetimeFigureOut">
              <a:rPr lang="cs-CZ" smtClean="0"/>
              <a:t>18.01.2022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42FB0-989C-416E-A99E-03F0F4DEF626}" type="slidenum">
              <a:rPr lang="cs-CZ" smtClean="0"/>
              <a:t>‹#›</a:t>
            </a:fld>
            <a:endParaRPr lang="cs-CZ"/>
          </a:p>
        </p:txBody>
      </p:sp>
    </p:spTree>
    <p:extLst>
      <p:ext uri="{BB962C8B-B14F-4D97-AF65-F5344CB8AC3E}">
        <p14:creationId xmlns:p14="http://schemas.microsoft.com/office/powerpoint/2010/main" val="358667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891BB4CE-792F-4536-859F-2AA5019342F6}" type="datetimeFigureOut">
              <a:rPr lang="cs-CZ" smtClean="0"/>
              <a:t>18.01.2022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42FB0-989C-416E-A99E-03F0F4DEF626}" type="slidenum">
              <a:rPr lang="cs-CZ" smtClean="0"/>
              <a:t>‹#›</a:t>
            </a:fld>
            <a:endParaRPr lang="cs-CZ"/>
          </a:p>
        </p:txBody>
      </p:sp>
    </p:spTree>
    <p:extLst>
      <p:ext uri="{BB962C8B-B14F-4D97-AF65-F5344CB8AC3E}">
        <p14:creationId xmlns:p14="http://schemas.microsoft.com/office/powerpoint/2010/main" val="572971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891BB4CE-792F-4536-859F-2AA5019342F6}" type="datetimeFigureOut">
              <a:rPr lang="cs-CZ" smtClean="0"/>
              <a:t>18.01.2022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642FB0-989C-416E-A99E-03F0F4DEF626}" type="slidenum">
              <a:rPr lang="cs-CZ" smtClean="0"/>
              <a:t>‹#›</a:t>
            </a:fld>
            <a:endParaRPr lang="cs-CZ"/>
          </a:p>
        </p:txBody>
      </p:sp>
    </p:spTree>
    <p:extLst>
      <p:ext uri="{BB962C8B-B14F-4D97-AF65-F5344CB8AC3E}">
        <p14:creationId xmlns:p14="http://schemas.microsoft.com/office/powerpoint/2010/main" val="1718925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891BB4CE-792F-4536-859F-2AA5019342F6}" type="datetimeFigureOut">
              <a:rPr lang="cs-CZ" smtClean="0"/>
              <a:t>18.01.2022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38642FB0-989C-416E-A99E-03F0F4DEF626}" type="slidenum">
              <a:rPr lang="cs-CZ" smtClean="0"/>
              <a:t>‹#›</a:t>
            </a:fld>
            <a:endParaRPr lang="cs-CZ"/>
          </a:p>
        </p:txBody>
      </p:sp>
    </p:spTree>
    <p:extLst>
      <p:ext uri="{BB962C8B-B14F-4D97-AF65-F5344CB8AC3E}">
        <p14:creationId xmlns:p14="http://schemas.microsoft.com/office/powerpoint/2010/main" val="585954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891BB4CE-792F-4536-859F-2AA5019342F6}" type="datetimeFigureOut">
              <a:rPr lang="cs-CZ" smtClean="0"/>
              <a:t>18.01.2022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38642FB0-989C-416E-A99E-03F0F4DEF626}" type="slidenum">
              <a:rPr lang="cs-CZ" smtClean="0"/>
              <a:t>‹#›</a:t>
            </a:fld>
            <a:endParaRPr lang="cs-CZ"/>
          </a:p>
        </p:txBody>
      </p:sp>
    </p:spTree>
    <p:extLst>
      <p:ext uri="{BB962C8B-B14F-4D97-AF65-F5344CB8AC3E}">
        <p14:creationId xmlns:p14="http://schemas.microsoft.com/office/powerpoint/2010/main" val="989882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91BB4CE-792F-4536-859F-2AA5019342F6}" type="datetimeFigureOut">
              <a:rPr lang="cs-CZ" smtClean="0"/>
              <a:t>18.01.2022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38642FB0-989C-416E-A99E-03F0F4DEF626}" type="slidenum">
              <a:rPr lang="cs-CZ" smtClean="0"/>
              <a:t>‹#›</a:t>
            </a:fld>
            <a:endParaRPr lang="cs-CZ"/>
          </a:p>
        </p:txBody>
      </p:sp>
    </p:spTree>
    <p:extLst>
      <p:ext uri="{BB962C8B-B14F-4D97-AF65-F5344CB8AC3E}">
        <p14:creationId xmlns:p14="http://schemas.microsoft.com/office/powerpoint/2010/main" val="1198884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891BB4CE-792F-4536-859F-2AA5019342F6}" type="datetimeFigureOut">
              <a:rPr lang="cs-CZ" smtClean="0"/>
              <a:t>18.01.2022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642FB0-989C-416E-A99E-03F0F4DEF626}" type="slidenum">
              <a:rPr lang="cs-CZ" smtClean="0"/>
              <a:t>‹#›</a:t>
            </a:fld>
            <a:endParaRPr lang="cs-CZ"/>
          </a:p>
        </p:txBody>
      </p:sp>
    </p:spTree>
    <p:extLst>
      <p:ext uri="{BB962C8B-B14F-4D97-AF65-F5344CB8AC3E}">
        <p14:creationId xmlns:p14="http://schemas.microsoft.com/office/powerpoint/2010/main" val="3002878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891BB4CE-792F-4536-859F-2AA5019342F6}" type="datetimeFigureOut">
              <a:rPr lang="cs-CZ" smtClean="0"/>
              <a:t>18.01.2022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642FB0-989C-416E-A99E-03F0F4DEF626}" type="slidenum">
              <a:rPr lang="cs-CZ" smtClean="0"/>
              <a:t>‹#›</a:t>
            </a:fld>
            <a:endParaRPr lang="cs-CZ"/>
          </a:p>
        </p:txBody>
      </p:sp>
    </p:spTree>
    <p:extLst>
      <p:ext uri="{BB962C8B-B14F-4D97-AF65-F5344CB8AC3E}">
        <p14:creationId xmlns:p14="http://schemas.microsoft.com/office/powerpoint/2010/main" val="1512813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BB4CE-792F-4536-859F-2AA5019342F6}" type="datetimeFigureOut">
              <a:rPr lang="cs-CZ" smtClean="0"/>
              <a:t>18.01.2022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42FB0-989C-416E-A99E-03F0F4DEF626}" type="slidenum">
              <a:rPr lang="cs-CZ" smtClean="0"/>
              <a:t>‹#›</a:t>
            </a:fld>
            <a:endParaRPr lang="cs-CZ"/>
          </a:p>
        </p:txBody>
      </p:sp>
    </p:spTree>
    <p:extLst>
      <p:ext uri="{BB962C8B-B14F-4D97-AF65-F5344CB8AC3E}">
        <p14:creationId xmlns:p14="http://schemas.microsoft.com/office/powerpoint/2010/main" val="180991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lartnouveau.com/art_deco/cpa_expo_1925/expo_art_deco_lieux.htm"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Obdélník 5"/>
          <p:cNvSpPr>
            <a:spLocks noChangeArrowheads="1"/>
          </p:cNvSpPr>
          <p:nvPr/>
        </p:nvSpPr>
        <p:spPr bwMode="auto">
          <a:xfrm>
            <a:off x="182563" y="260647"/>
            <a:ext cx="8205861" cy="336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cs-CZ" sz="1800" b="1" dirty="0" smtClean="0"/>
              <a:t>11.</a:t>
            </a:r>
          </a:p>
          <a:p>
            <a:pPr>
              <a:buNone/>
            </a:pPr>
            <a:r>
              <a:rPr lang="cs-CZ" sz="1800" b="1" dirty="0" smtClean="0"/>
              <a:t>17.12</a:t>
            </a:r>
            <a:r>
              <a:rPr lang="cs-CZ" sz="1800" b="1" dirty="0"/>
              <a:t>.</a:t>
            </a:r>
            <a:endParaRPr lang="cs-CZ" sz="1800" dirty="0"/>
          </a:p>
          <a:p>
            <a:pPr lvl="0">
              <a:buNone/>
            </a:pPr>
            <a:r>
              <a:rPr lang="cs-CZ" sz="1800" dirty="0" smtClean="0"/>
              <a:t>Art deco a národní styl. Československá </a:t>
            </a:r>
            <a:r>
              <a:rPr lang="cs-CZ" sz="1800" dirty="0"/>
              <a:t>reprezentace na pařížském </a:t>
            </a:r>
            <a:r>
              <a:rPr lang="cs-CZ" sz="1800" dirty="0" smtClean="0"/>
              <a:t>Expu 1925, </a:t>
            </a:r>
            <a:r>
              <a:rPr lang="cs-CZ" sz="1800" dirty="0"/>
              <a:t>roztržka mezi dekoratéry a avantgardisty, brněnská Výstava soudobé kultury 1928</a:t>
            </a:r>
            <a:r>
              <a:rPr lang="cs-CZ" sz="1800" b="1" dirty="0"/>
              <a:t> LHV</a:t>
            </a:r>
            <a:endParaRPr lang="cs-CZ" sz="1800" dirty="0"/>
          </a:p>
          <a:p>
            <a:pPr>
              <a:spcBef>
                <a:spcPct val="0"/>
              </a:spcBef>
              <a:buFontTx/>
              <a:buNone/>
            </a:pPr>
            <a:endParaRPr lang="cs-CZ" altLang="cs-CZ" sz="1200" b="1" dirty="0">
              <a:latin typeface="Calibri" panose="020F0502020204030204" pitchFamily="34" charset="0"/>
              <a:cs typeface="Arial" panose="020B0604020202020204" pitchFamily="34" charset="0"/>
            </a:endParaRPr>
          </a:p>
          <a:p>
            <a:pPr algn="r">
              <a:spcBef>
                <a:spcPct val="0"/>
              </a:spcBef>
              <a:buFontTx/>
              <a:buNone/>
            </a:pPr>
            <a:endParaRPr lang="cs-CZ" altLang="cs-CZ" sz="1200" b="1" dirty="0">
              <a:latin typeface="Calibri" panose="020F0502020204030204" pitchFamily="34" charset="0"/>
              <a:cs typeface="Arial" panose="020B0604020202020204" pitchFamily="34" charset="0"/>
            </a:endParaRPr>
          </a:p>
          <a:p>
            <a:pPr>
              <a:spcBef>
                <a:spcPct val="0"/>
              </a:spcBef>
              <a:buFontTx/>
              <a:buNone/>
            </a:pPr>
            <a:endParaRPr lang="cs-CZ" altLang="cs-CZ" sz="1200" b="1" dirty="0">
              <a:latin typeface="Calibri" panose="020F0502020204030204" pitchFamily="34" charset="0"/>
              <a:cs typeface="Arial" panose="020B0604020202020204" pitchFamily="34" charset="0"/>
            </a:endParaRPr>
          </a:p>
          <a:p>
            <a:pPr>
              <a:spcBef>
                <a:spcPct val="0"/>
              </a:spcBef>
              <a:buFontTx/>
              <a:buNone/>
            </a:pPr>
            <a:endParaRPr lang="cs-CZ" altLang="cs-CZ" sz="1200" b="1" dirty="0">
              <a:latin typeface="Calibri" panose="020F0502020204030204" pitchFamily="34" charset="0"/>
              <a:cs typeface="Arial" panose="020B0604020202020204" pitchFamily="34" charset="0"/>
            </a:endParaRPr>
          </a:p>
          <a:p>
            <a:pPr>
              <a:buNone/>
            </a:pPr>
            <a:r>
              <a:rPr lang="cs-CZ" altLang="cs-CZ" sz="1200" b="1" dirty="0" smtClean="0">
                <a:latin typeface="+mn-lt"/>
                <a:cs typeface="Arial" panose="020B0604020202020204" pitchFamily="34" charset="0"/>
              </a:rPr>
              <a:t>11. Art deco. </a:t>
            </a:r>
            <a:r>
              <a:rPr lang="cs-CZ" sz="1200" b="1" dirty="0">
                <a:latin typeface="+mn-lt"/>
              </a:rPr>
              <a:t>Mezi tradicionalismem a modernismem</a:t>
            </a:r>
          </a:p>
          <a:p>
            <a:endParaRPr lang="cs-CZ" sz="1200" b="1" dirty="0">
              <a:latin typeface="+mn-lt"/>
            </a:endParaRPr>
          </a:p>
          <a:p>
            <a:pPr>
              <a:buNone/>
            </a:pPr>
            <a:r>
              <a:rPr lang="cs-CZ" sz="1200" b="1" dirty="0" err="1">
                <a:latin typeface="+mn-lt"/>
              </a:rPr>
              <a:t>Exposition</a:t>
            </a:r>
            <a:r>
              <a:rPr lang="cs-CZ" sz="1200" b="1" dirty="0">
                <a:latin typeface="+mn-lt"/>
              </a:rPr>
              <a:t> </a:t>
            </a:r>
            <a:r>
              <a:rPr lang="cs-CZ" sz="1200" b="1" dirty="0" err="1">
                <a:latin typeface="+mn-lt"/>
              </a:rPr>
              <a:t>Internationale</a:t>
            </a:r>
            <a:r>
              <a:rPr lang="cs-CZ" sz="1200" b="1" dirty="0">
                <a:latin typeface="+mn-lt"/>
              </a:rPr>
              <a:t> des </a:t>
            </a:r>
            <a:r>
              <a:rPr lang="cs-CZ" sz="1200" b="1" dirty="0" err="1">
                <a:latin typeface="+mn-lt"/>
              </a:rPr>
              <a:t>Arts</a:t>
            </a:r>
            <a:r>
              <a:rPr lang="cs-CZ" sz="1200" b="1" dirty="0">
                <a:latin typeface="+mn-lt"/>
              </a:rPr>
              <a:t> </a:t>
            </a:r>
            <a:r>
              <a:rPr lang="cs-CZ" sz="1200" b="1" dirty="0" err="1">
                <a:latin typeface="+mn-lt"/>
              </a:rPr>
              <a:t>Décoratifs</a:t>
            </a:r>
            <a:r>
              <a:rPr lang="cs-CZ" sz="1200" b="1" dirty="0">
                <a:latin typeface="+mn-lt"/>
              </a:rPr>
              <a:t> et </a:t>
            </a:r>
            <a:r>
              <a:rPr lang="cs-CZ" sz="1200" b="1" dirty="0" err="1">
                <a:latin typeface="+mn-lt"/>
              </a:rPr>
              <a:t>Industriels</a:t>
            </a:r>
            <a:r>
              <a:rPr lang="cs-CZ" sz="1200" b="1" dirty="0">
                <a:latin typeface="+mn-lt"/>
              </a:rPr>
              <a:t>, </a:t>
            </a:r>
            <a:r>
              <a:rPr lang="cs-CZ" sz="1200" b="1" dirty="0" smtClean="0">
                <a:latin typeface="+mn-lt"/>
              </a:rPr>
              <a:t>Paris 1925</a:t>
            </a:r>
            <a:r>
              <a:rPr lang="cs-CZ" altLang="cs-CZ" sz="1200" b="1" dirty="0" smtClean="0">
                <a:latin typeface="+mn-lt"/>
                <a:cs typeface="Arial" panose="020B0604020202020204" pitchFamily="34" charset="0"/>
              </a:rPr>
              <a:t>    </a:t>
            </a:r>
            <a:endParaRPr lang="cs-CZ" altLang="cs-CZ" sz="1200" b="1" dirty="0">
              <a:latin typeface="+mn-lt"/>
              <a:cs typeface="Arial" panose="020B0604020202020204" pitchFamily="34" charset="0"/>
            </a:endParaRPr>
          </a:p>
          <a:p>
            <a:pPr>
              <a:spcBef>
                <a:spcPct val="0"/>
              </a:spcBef>
              <a:buFontTx/>
              <a:buNone/>
            </a:pPr>
            <a:endParaRPr lang="cs-CZ" altLang="cs-CZ" sz="1200" b="1" dirty="0">
              <a:latin typeface="+mn-lt"/>
              <a:cs typeface="Arial" panose="020B0604020202020204" pitchFamily="34" charset="0"/>
            </a:endParaRPr>
          </a:p>
          <a:p>
            <a:pPr>
              <a:spcBef>
                <a:spcPct val="0"/>
              </a:spcBef>
              <a:buFontTx/>
              <a:buNone/>
            </a:pPr>
            <a:r>
              <a:rPr lang="cs-CZ" altLang="cs-CZ" sz="1200" dirty="0">
                <a:latin typeface="Calibri" panose="020F0502020204030204" pitchFamily="34" charset="0"/>
                <a:cs typeface="Arial" panose="020B0604020202020204" pitchFamily="34" charset="0"/>
              </a:rPr>
              <a:t> </a:t>
            </a:r>
            <a:endParaRPr lang="cs-CZ" altLang="cs-CZ" sz="1200" dirty="0">
              <a:latin typeface="Calibri" panose="020F0502020204030204" pitchFamily="34" charset="0"/>
              <a:cs typeface="Calibri" panose="020F0502020204030204" pitchFamily="34" charset="0"/>
            </a:endParaRPr>
          </a:p>
        </p:txBody>
      </p:sp>
      <p:sp>
        <p:nvSpPr>
          <p:cNvPr id="7" name="Obdélník 6"/>
          <p:cNvSpPr/>
          <p:nvPr/>
        </p:nvSpPr>
        <p:spPr>
          <a:xfrm>
            <a:off x="1277938" y="3914775"/>
            <a:ext cx="6697662" cy="276225"/>
          </a:xfrm>
          <a:prstGeom prst="rect">
            <a:avLst/>
          </a:prstGeom>
        </p:spPr>
        <p:txBody>
          <a:bodyPr>
            <a:spAutoFit/>
          </a:bodyPr>
          <a:lstStyle/>
          <a:p>
            <a:pPr>
              <a:defRPr/>
            </a:pPr>
            <a:r>
              <a:rPr lang="cs-CZ" sz="1200" b="1" dirty="0">
                <a:latin typeface="+mj-lt"/>
                <a:ea typeface="Times New Roman" panose="02020603050405020304" pitchFamily="18" charset="0"/>
              </a:rPr>
              <a:t> </a:t>
            </a:r>
            <a:endParaRPr lang="cs-CZ" sz="1200" dirty="0">
              <a:latin typeface="+mj-lt"/>
              <a:ea typeface="Times New Roman" panose="02020603050405020304" pitchFamily="18" charset="0"/>
            </a:endParaRPr>
          </a:p>
        </p:txBody>
      </p:sp>
      <p:pic>
        <p:nvPicPr>
          <p:cNvPr id="8" name="Picture 2" descr="C:\Users\hubatova\Desktop\exposition-art-deco-paris-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348880"/>
            <a:ext cx="2612152" cy="40293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hubatova\Desktop\VI\Národní identita\Paris 0 (7).jpg"/>
          <p:cNvPicPr>
            <a:picLocks noChangeAspect="1" noChangeArrowheads="1"/>
          </p:cNvPicPr>
          <p:nvPr/>
        </p:nvPicPr>
        <p:blipFill rotWithShape="1">
          <a:blip r:embed="rId3">
            <a:extLst>
              <a:ext uri="{28A0092B-C50C-407E-A947-70E740481C1C}">
                <a14:useLocalDpi xmlns:a14="http://schemas.microsoft.com/office/drawing/2010/main" val="0"/>
              </a:ext>
            </a:extLst>
          </a:blip>
          <a:srcRect l="1" r="415" b="10718"/>
          <a:stretch/>
        </p:blipFill>
        <p:spPr bwMode="auto">
          <a:xfrm>
            <a:off x="3343168" y="2503707"/>
            <a:ext cx="5405296" cy="3949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435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Ã½sledek obrÃ¡zku pro Esprit nouveau"/>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882" t="51910" r="53915" b="3782"/>
          <a:stretch/>
        </p:blipFill>
        <p:spPr>
          <a:xfrm>
            <a:off x="107504" y="188640"/>
            <a:ext cx="3371616" cy="2510778"/>
          </a:xfrm>
        </p:spPr>
      </p:pic>
      <p:sp>
        <p:nvSpPr>
          <p:cNvPr id="6147" name="TextovéPole 3"/>
          <p:cNvSpPr txBox="1">
            <a:spLocks noChangeArrowheads="1"/>
          </p:cNvSpPr>
          <p:nvPr/>
        </p:nvSpPr>
        <p:spPr bwMode="auto">
          <a:xfrm>
            <a:off x="31406" y="2751222"/>
            <a:ext cx="58529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dirty="0" err="1"/>
              <a:t>Le</a:t>
            </a:r>
            <a:r>
              <a:rPr lang="cs-CZ" altLang="cs-CZ" sz="1800" b="1" dirty="0"/>
              <a:t> </a:t>
            </a:r>
            <a:r>
              <a:rPr lang="cs-CZ" altLang="cs-CZ" sz="1800" b="1" dirty="0" err="1"/>
              <a:t>Corbusier</a:t>
            </a:r>
            <a:r>
              <a:rPr lang="cs-CZ" altLang="cs-CZ" sz="1800" b="1" dirty="0"/>
              <a:t>, </a:t>
            </a:r>
            <a:r>
              <a:rPr lang="cs-CZ" altLang="cs-CZ" sz="1800" b="1" i="1" dirty="0" smtClean="0"/>
              <a:t>Dekorativní umění dneška</a:t>
            </a:r>
            <a:r>
              <a:rPr lang="cs-CZ" altLang="cs-CZ" sz="1800" b="1" dirty="0" smtClean="0"/>
              <a:t>, Paris 1925</a:t>
            </a:r>
            <a:endParaRPr lang="cs-CZ" altLang="cs-CZ" sz="1800" b="1" dirty="0"/>
          </a:p>
        </p:txBody>
      </p:sp>
      <p:sp>
        <p:nvSpPr>
          <p:cNvPr id="6149" name="TextovéPole 3"/>
          <p:cNvSpPr txBox="1">
            <a:spLocks noChangeArrowheads="1"/>
          </p:cNvSpPr>
          <p:nvPr/>
        </p:nvSpPr>
        <p:spPr bwMode="auto">
          <a:xfrm>
            <a:off x="3490375" y="181771"/>
            <a:ext cx="548536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dirty="0" smtClean="0"/>
              <a:t>Podle LC – 1925 - doba </a:t>
            </a:r>
            <a:r>
              <a:rPr lang="cs-CZ" altLang="cs-CZ" sz="1600" dirty="0"/>
              <a:t>úpadku dekorativního umění, odvrhnout  úsilí dekorativních škol – moderní dekorativní umění nemá dekor, vytváříme typové objekty, hledáme standard, produkci série, hledáme principy moderní civilizace, ne styl</a:t>
            </a:r>
          </a:p>
        </p:txBody>
      </p:sp>
      <p:pic>
        <p:nvPicPr>
          <p:cNvPr id="6" name="Picture 4" descr="C:\Users\hubatova\Desktop\lecorbusier+interior+19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284984"/>
            <a:ext cx="3770602" cy="27363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le:Salon of the Hotel du Collectionneur (1925).jpg - Wikimedia Comm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3258391"/>
            <a:ext cx="3698254" cy="276289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153629" y="6381328"/>
            <a:ext cx="5469702" cy="369332"/>
          </a:xfrm>
          <a:prstGeom prst="rect">
            <a:avLst/>
          </a:prstGeom>
          <a:noFill/>
        </p:spPr>
        <p:txBody>
          <a:bodyPr wrap="none" rtlCol="0">
            <a:spAutoFit/>
          </a:bodyPr>
          <a:lstStyle/>
          <a:p>
            <a:r>
              <a:rPr lang="cs-CZ" dirty="0" err="1" smtClean="0"/>
              <a:t>Le</a:t>
            </a:r>
            <a:r>
              <a:rPr lang="cs-CZ" dirty="0" smtClean="0"/>
              <a:t> </a:t>
            </a:r>
            <a:r>
              <a:rPr lang="cs-CZ" dirty="0" err="1" smtClean="0"/>
              <a:t>Corbusier</a:t>
            </a:r>
            <a:r>
              <a:rPr lang="cs-CZ" dirty="0" smtClean="0"/>
              <a:t> purismus vs. J.E. </a:t>
            </a:r>
            <a:r>
              <a:rPr lang="cs-CZ" dirty="0" err="1" smtClean="0"/>
              <a:t>Ruhlmann</a:t>
            </a:r>
            <a:r>
              <a:rPr lang="cs-CZ" dirty="0" smtClean="0"/>
              <a:t> dekorativismus</a:t>
            </a:r>
            <a:endParaRPr lang="cs-CZ" dirty="0"/>
          </a:p>
        </p:txBody>
      </p:sp>
    </p:spTree>
    <p:extLst>
      <p:ext uri="{BB962C8B-B14F-4D97-AF65-F5344CB8AC3E}">
        <p14:creationId xmlns:p14="http://schemas.microsoft.com/office/powerpoint/2010/main" val="3475422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23528" y="6217847"/>
            <a:ext cx="7538795" cy="646331"/>
          </a:xfrm>
          <a:prstGeom prst="rect">
            <a:avLst/>
          </a:prstGeom>
          <a:noFill/>
        </p:spPr>
        <p:txBody>
          <a:bodyPr wrap="none" rtlCol="0">
            <a:spAutoFit/>
          </a:bodyPr>
          <a:lstStyle/>
          <a:p>
            <a:r>
              <a:rPr lang="cs-CZ" dirty="0" smtClean="0"/>
              <a:t>Konstantin </a:t>
            </a:r>
            <a:r>
              <a:rPr lang="cs-CZ" dirty="0" err="1" smtClean="0"/>
              <a:t>Melnikov</a:t>
            </a:r>
            <a:r>
              <a:rPr lang="cs-CZ" dirty="0" smtClean="0"/>
              <a:t>, Sovětský pavilon, Dělnický klub, 1925 – konstruktivismus </a:t>
            </a:r>
          </a:p>
          <a:p>
            <a:r>
              <a:rPr lang="cs-CZ" dirty="0" smtClean="0"/>
              <a:t> </a:t>
            </a:r>
            <a:endParaRPr lang="cs-CZ" dirty="0"/>
          </a:p>
        </p:txBody>
      </p:sp>
      <p:pic>
        <p:nvPicPr>
          <p:cNvPr id="2051" name="Picture 3" descr="C:\Users\hubatova\Desktop\to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4191000" cy="5505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hubatova\Desktop\81fb6529e9a8.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16016" y="260648"/>
            <a:ext cx="4297916" cy="271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831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hubatova\Desktop\ec393fa83ac2cd35c24f69b8dec0687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2241942" cy="296392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hubatova\Desktop\5536747_or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0005" y="188640"/>
            <a:ext cx="6318870" cy="3285812"/>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87214" y="5877272"/>
            <a:ext cx="6617034" cy="646331"/>
          </a:xfrm>
          <a:prstGeom prst="rect">
            <a:avLst/>
          </a:prstGeom>
        </p:spPr>
        <p:txBody>
          <a:bodyPr wrap="square">
            <a:spAutoFit/>
          </a:bodyPr>
          <a:lstStyle/>
          <a:p>
            <a:r>
              <a:rPr lang="cs-CZ" dirty="0"/>
              <a:t>Konstantin </a:t>
            </a:r>
            <a:r>
              <a:rPr lang="cs-CZ" dirty="0" err="1"/>
              <a:t>Melnikov</a:t>
            </a:r>
            <a:r>
              <a:rPr lang="cs-CZ" dirty="0"/>
              <a:t>, Sovětský pavilon, Dělnický klub, 1925</a:t>
            </a:r>
          </a:p>
          <a:p>
            <a:r>
              <a:rPr lang="cs-CZ" dirty="0"/>
              <a:t> </a:t>
            </a:r>
          </a:p>
        </p:txBody>
      </p:sp>
    </p:spTree>
    <p:extLst>
      <p:ext uri="{BB962C8B-B14F-4D97-AF65-F5344CB8AC3E}">
        <p14:creationId xmlns:p14="http://schemas.microsoft.com/office/powerpoint/2010/main" val="2944725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251519" y="6271887"/>
            <a:ext cx="7546361" cy="369332"/>
          </a:xfrm>
          <a:prstGeom prst="rect">
            <a:avLst/>
          </a:prstGeom>
          <a:noFill/>
        </p:spPr>
        <p:txBody>
          <a:bodyPr wrap="none" rtlCol="0">
            <a:spAutoFit/>
          </a:bodyPr>
          <a:lstStyle/>
          <a:p>
            <a:r>
              <a:rPr lang="cs-CZ" dirty="0" smtClean="0"/>
              <a:t>Friedrich </a:t>
            </a:r>
            <a:r>
              <a:rPr lang="cs-CZ" dirty="0" err="1" smtClean="0"/>
              <a:t>Kiesler</a:t>
            </a:r>
            <a:r>
              <a:rPr lang="cs-CZ" dirty="0" smtClean="0"/>
              <a:t>, expozice jevištních technik, Paříž 1925, prostorová konstrukce</a:t>
            </a:r>
            <a:endParaRPr lang="cs-CZ" dirty="0"/>
          </a:p>
        </p:txBody>
      </p:sp>
      <p:pic>
        <p:nvPicPr>
          <p:cNvPr id="1026" name="Picture 2" descr="C:\Users\hubatova\Desktop\city-in-spac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46719"/>
            <a:ext cx="4234160" cy="42341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ubatova\Desktop\09_kiesler_city-in-space_19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146717"/>
            <a:ext cx="4241097" cy="5658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284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ubatova\Desktop\e084c6745882eea1f44be171a4ecc2b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5" y="260648"/>
            <a:ext cx="4308553" cy="590465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67544" y="6309320"/>
            <a:ext cx="4416787" cy="369332"/>
          </a:xfrm>
          <a:prstGeom prst="rect">
            <a:avLst/>
          </a:prstGeom>
          <a:noFill/>
        </p:spPr>
        <p:txBody>
          <a:bodyPr wrap="none" rtlCol="0">
            <a:spAutoFit/>
          </a:bodyPr>
          <a:lstStyle/>
          <a:p>
            <a:r>
              <a:rPr lang="cs-CZ" dirty="0" smtClean="0"/>
              <a:t>Robert </a:t>
            </a:r>
            <a:r>
              <a:rPr lang="cs-CZ" dirty="0" err="1" smtClean="0"/>
              <a:t>Mallet-Stevens</a:t>
            </a:r>
            <a:r>
              <a:rPr lang="cs-CZ" dirty="0" smtClean="0"/>
              <a:t>, Pavilon turismu, 1925</a:t>
            </a:r>
            <a:endParaRPr lang="cs-CZ" dirty="0"/>
          </a:p>
        </p:txBody>
      </p:sp>
    </p:spTree>
    <p:extLst>
      <p:ext uri="{BB962C8B-B14F-4D97-AF65-F5344CB8AC3E}">
        <p14:creationId xmlns:p14="http://schemas.microsoft.com/office/powerpoint/2010/main" val="3093477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hubatova\Desktop\VI\Národní identita\Paris 0 (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0"/>
            <a:ext cx="4185672" cy="674136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hubatova\Desktop\VI\Art deco 1\P104068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70" t="1887" r="16690" b="24528"/>
          <a:stretch/>
        </p:blipFill>
        <p:spPr bwMode="auto">
          <a:xfrm>
            <a:off x="4642872" y="274638"/>
            <a:ext cx="4150975" cy="330383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932040" y="6237312"/>
            <a:ext cx="3537187" cy="369332"/>
          </a:xfrm>
          <a:prstGeom prst="rect">
            <a:avLst/>
          </a:prstGeom>
          <a:noFill/>
        </p:spPr>
        <p:txBody>
          <a:bodyPr wrap="none" rtlCol="0">
            <a:spAutoFit/>
          </a:bodyPr>
          <a:lstStyle/>
          <a:p>
            <a:r>
              <a:rPr lang="cs-CZ" dirty="0" smtClean="0"/>
              <a:t>Josef Gočár, pavilon Československa</a:t>
            </a:r>
            <a:endParaRPr lang="cs-CZ" dirty="0"/>
          </a:p>
        </p:txBody>
      </p:sp>
    </p:spTree>
    <p:extLst>
      <p:ext uri="{BB962C8B-B14F-4D97-AF65-F5344CB8AC3E}">
        <p14:creationId xmlns:p14="http://schemas.microsoft.com/office/powerpoint/2010/main" val="4092952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hubatova\Desktop\VI\Národní identita\Paris 0 (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7704856" cy="664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260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hubatova\Desktop\VI\Národní identita\Paris 0 (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4208"/>
            <a:ext cx="8070082" cy="665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302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hubatova\Desktop\VI\Národní identita\Paris 0 (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608" y="97654"/>
            <a:ext cx="7944800" cy="6475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035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0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06441"/>
            <a:ext cx="3009101" cy="42386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228599"/>
            <a:ext cx="2171645" cy="30720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228600"/>
            <a:ext cx="2106754" cy="301707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3518290"/>
            <a:ext cx="2114541" cy="30282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168" y="3529441"/>
            <a:ext cx="2106754" cy="3017081"/>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04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7229475"/>
            <a:ext cx="781050" cy="11049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9"/>
          <p:cNvSpPr>
            <a:spLocks noChangeArrowheads="1"/>
          </p:cNvSpPr>
          <p:nvPr/>
        </p:nvSpPr>
        <p:spPr bwMode="auto">
          <a:xfrm>
            <a:off x="0" y="1704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rgbClr val="000000"/>
                </a:solidFill>
                <a:effectLst/>
                <a:latin typeface="Arial" pitchFamily="34" charset="0"/>
                <a:ea typeface="Times New Roman" pitchFamily="18" charset="0"/>
                <a:cs typeface="Times New Roman" pitchFamily="18" charset="0"/>
              </a:rPr>
              <a:t>                             </a:t>
            </a:r>
            <a:endParaRPr kumimoji="0" lang="cs-CZ" alt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10"/>
          <p:cNvSpPr>
            <a:spLocks noChangeArrowheads="1"/>
          </p:cNvSpPr>
          <p:nvPr/>
        </p:nvSpPr>
        <p:spPr bwMode="auto">
          <a:xfrm>
            <a:off x="0" y="2809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0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cs-CZ" alt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11"/>
          <p:cNvSpPr>
            <a:spLocks noChangeArrowheads="1"/>
          </p:cNvSpPr>
          <p:nvPr/>
        </p:nvSpPr>
        <p:spPr bwMode="auto">
          <a:xfrm>
            <a:off x="0" y="3914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cs-CZ" alt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12"/>
          <p:cNvSpPr>
            <a:spLocks noChangeArrowheads="1"/>
          </p:cNvSpPr>
          <p:nvPr/>
        </p:nvSpPr>
        <p:spPr bwMode="auto">
          <a:xfrm>
            <a:off x="0" y="8334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rgbClr val="000000"/>
                </a:solidFill>
                <a:effectLst/>
                <a:latin typeface="Calibri" pitchFamily="34" charset="0"/>
                <a:ea typeface="Times New Roman" pitchFamily="18" charset="0"/>
                <a:cs typeface="Times New Roman" pitchFamily="18" charset="0"/>
              </a:rPr>
              <a:t>  </a:t>
            </a:r>
            <a:endParaRPr kumimoji="0" lang="cs-CZ" alt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TextovéPole 1"/>
          <p:cNvSpPr txBox="1"/>
          <p:nvPr/>
        </p:nvSpPr>
        <p:spPr>
          <a:xfrm>
            <a:off x="329808" y="6361856"/>
            <a:ext cx="3022622" cy="369332"/>
          </a:xfrm>
          <a:prstGeom prst="rect">
            <a:avLst/>
          </a:prstGeom>
          <a:noFill/>
        </p:spPr>
        <p:txBody>
          <a:bodyPr wrap="none" rtlCol="0">
            <a:spAutoFit/>
          </a:bodyPr>
          <a:lstStyle/>
          <a:p>
            <a:r>
              <a:rPr lang="cs-CZ" dirty="0" smtClean="0"/>
              <a:t>Marie </a:t>
            </a:r>
            <a:r>
              <a:rPr lang="cs-CZ" dirty="0" err="1" smtClean="0"/>
              <a:t>Serbousková</a:t>
            </a:r>
            <a:r>
              <a:rPr lang="cs-CZ" dirty="0" smtClean="0"/>
              <a:t>, UMPRUM</a:t>
            </a:r>
            <a:endParaRPr lang="cs-CZ" dirty="0"/>
          </a:p>
        </p:txBody>
      </p:sp>
    </p:spTree>
    <p:extLst>
      <p:ext uri="{BB962C8B-B14F-4D97-AF65-F5344CB8AC3E}">
        <p14:creationId xmlns:p14="http://schemas.microsoft.com/office/powerpoint/2010/main" val="3837595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2215" y="3789040"/>
            <a:ext cx="2338571" cy="151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hubatova\Desktop\b7e4e5f57b5ea70649ee0e8994618e9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325" y="-160939"/>
            <a:ext cx="2636353" cy="263635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07504" y="5622343"/>
            <a:ext cx="9153788" cy="1477328"/>
          </a:xfrm>
          <a:prstGeom prst="rect">
            <a:avLst/>
          </a:prstGeom>
          <a:noFill/>
        </p:spPr>
        <p:txBody>
          <a:bodyPr wrap="none" rtlCol="0">
            <a:spAutoFit/>
          </a:bodyPr>
          <a:lstStyle/>
          <a:p>
            <a:r>
              <a:rPr lang="cs-CZ" dirty="0" smtClean="0"/>
              <a:t>Pojem Art deco: </a:t>
            </a:r>
            <a:r>
              <a:rPr lang="cs-CZ" dirty="0" smtClean="0"/>
              <a:t>teoretici a kurátoři Yvonne </a:t>
            </a:r>
            <a:r>
              <a:rPr lang="cs-CZ" dirty="0" err="1" smtClean="0"/>
              <a:t>Brunhammer</a:t>
            </a:r>
            <a:r>
              <a:rPr lang="cs-CZ" dirty="0" smtClean="0"/>
              <a:t>, </a:t>
            </a:r>
            <a:r>
              <a:rPr lang="fr-FR" dirty="0"/>
              <a:t>François </a:t>
            </a:r>
            <a:r>
              <a:rPr lang="fr-FR" dirty="0" smtClean="0"/>
              <a:t>Mathey</a:t>
            </a:r>
            <a:r>
              <a:rPr lang="cs-CZ" dirty="0" smtClean="0"/>
              <a:t> 1966</a:t>
            </a:r>
            <a:endParaRPr lang="cs-CZ" dirty="0" smtClean="0"/>
          </a:p>
          <a:p>
            <a:endParaRPr lang="cs-CZ" dirty="0" smtClean="0"/>
          </a:p>
          <a:p>
            <a:r>
              <a:rPr lang="fr-FR" dirty="0"/>
              <a:t>François Mathey, </a:t>
            </a:r>
            <a:r>
              <a:rPr lang="fr-FR" dirty="0" smtClean="0"/>
              <a:t>Y</a:t>
            </a:r>
            <a:r>
              <a:rPr lang="cs-CZ" dirty="0" err="1" smtClean="0"/>
              <a:t>vonne</a:t>
            </a:r>
            <a:r>
              <a:rPr lang="fr-FR" dirty="0" smtClean="0"/>
              <a:t> Brunhammer</a:t>
            </a:r>
            <a:r>
              <a:rPr lang="cs-CZ" dirty="0" smtClean="0"/>
              <a:t>,</a:t>
            </a:r>
            <a:r>
              <a:rPr lang="fr-FR" dirty="0" smtClean="0"/>
              <a:t> </a:t>
            </a:r>
            <a:r>
              <a:rPr lang="fr-FR" dirty="0"/>
              <a:t>Les Années 25: Art Déco/Bauhaus/Stijl. Esprit </a:t>
            </a:r>
            <a:r>
              <a:rPr lang="fr-FR" dirty="0" smtClean="0"/>
              <a:t>Nouveau</a:t>
            </a:r>
            <a:r>
              <a:rPr lang="cs-CZ" dirty="0" smtClean="0"/>
              <a:t>,</a:t>
            </a:r>
            <a:r>
              <a:rPr lang="fr-FR" dirty="0" smtClean="0"/>
              <a:t> </a:t>
            </a:r>
            <a:endParaRPr lang="cs-CZ" dirty="0" smtClean="0"/>
          </a:p>
          <a:p>
            <a:r>
              <a:rPr lang="fr-FR" dirty="0" smtClean="0"/>
              <a:t>Musée </a:t>
            </a:r>
            <a:r>
              <a:rPr lang="fr-FR" dirty="0"/>
              <a:t>des Arts </a:t>
            </a:r>
            <a:r>
              <a:rPr lang="fr-FR" dirty="0" smtClean="0"/>
              <a:t>Décoratifs</a:t>
            </a:r>
            <a:r>
              <a:rPr lang="cs-CZ" dirty="0" smtClean="0"/>
              <a:t> Paris,</a:t>
            </a:r>
            <a:r>
              <a:rPr lang="fr-FR" dirty="0" smtClean="0"/>
              <a:t> </a:t>
            </a:r>
            <a:r>
              <a:rPr lang="fr-FR" dirty="0"/>
              <a:t>1966</a:t>
            </a:r>
            <a:endParaRPr lang="cs-CZ" dirty="0"/>
          </a:p>
          <a:p>
            <a:r>
              <a:rPr lang="cs-CZ" dirty="0" smtClean="0"/>
              <a:t> </a:t>
            </a:r>
            <a:endParaRPr lang="cs-CZ" dirty="0"/>
          </a:p>
        </p:txBody>
      </p:sp>
      <p:pic>
        <p:nvPicPr>
          <p:cNvPr id="2" name="Picture 2" descr="VÃ½sledek obrÃ¡zku pro Brunhammer Art deco 1966 Les AnnÃ©es 19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62134"/>
            <a:ext cx="3516135" cy="531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Ã½sledek obrÃ¡zku pro Esprit nouve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833" y="226330"/>
            <a:ext cx="1771118" cy="25955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Ã½sledek obrÃ¡zku pro Rietvel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48" y="3266694"/>
            <a:ext cx="2207096" cy="220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337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4" name="Obdélník 3"/>
          <p:cNvSpPr/>
          <p:nvPr/>
        </p:nvSpPr>
        <p:spPr>
          <a:xfrm>
            <a:off x="467544" y="5949280"/>
            <a:ext cx="8064896" cy="369332"/>
          </a:xfrm>
          <a:prstGeom prst="rect">
            <a:avLst/>
          </a:prstGeom>
        </p:spPr>
        <p:txBody>
          <a:bodyPr wrap="square">
            <a:spAutoFit/>
          </a:bodyPr>
          <a:lstStyle/>
          <a:p>
            <a:r>
              <a:rPr lang="cs-CZ" dirty="0" smtClean="0"/>
              <a:t> </a:t>
            </a:r>
            <a:r>
              <a:rPr lang="cs-CZ" b="1" dirty="0" smtClean="0"/>
              <a:t>Výstava soudobé kultury v Brně, 1928</a:t>
            </a:r>
            <a:r>
              <a:rPr lang="cs-CZ" dirty="0" smtClean="0"/>
              <a:t>, </a:t>
            </a:r>
            <a:r>
              <a:rPr lang="cs-CZ" dirty="0" smtClean="0"/>
              <a:t>design plakátu </a:t>
            </a:r>
            <a:r>
              <a:rPr lang="cs-CZ" dirty="0" smtClean="0"/>
              <a:t>František S</a:t>
            </a:r>
            <a:r>
              <a:rPr lang="hu-HU" dirty="0" smtClean="0"/>
              <a:t>űsser</a:t>
            </a:r>
            <a:endParaRPr lang="cs-CZ" dirty="0"/>
          </a:p>
        </p:txBody>
      </p:sp>
      <p:pic>
        <p:nvPicPr>
          <p:cNvPr id="26626" name="Picture 2" descr="C:\Users\hubatova\Desktop\culture_exhibition_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7" y="260648"/>
            <a:ext cx="8385703"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475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hubatova\Pictures\Lada 31072013\MG\výlohy aranžmá\GRANT 2017\Chatrný MMB\Chatrný\LADA\A 163.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4020693"/>
            <a:ext cx="4104456" cy="26043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hubatova\Desktop\Anna středa\pondělí 6.11\fond Kafka_foto Brno 1928\Výběr fotografie do výstavy\Brno importované obrázky\0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88640"/>
            <a:ext cx="4392488" cy="643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300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hubatova\Desktop\Anna středa\pondělí 6.11\fond Kafka_foto Brno 1928\Výběr fotografie do výstavy\Brno importované obrázky\02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86122"/>
            <a:ext cx="8208912" cy="11549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135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67544" y="5949280"/>
            <a:ext cx="4572000" cy="369332"/>
          </a:xfrm>
          <a:prstGeom prst="rect">
            <a:avLst/>
          </a:prstGeom>
        </p:spPr>
        <p:txBody>
          <a:bodyPr>
            <a:spAutoFit/>
          </a:bodyPr>
          <a:lstStyle/>
          <a:p>
            <a:r>
              <a:rPr lang="cs-CZ" dirty="0" smtClean="0"/>
              <a:t> </a:t>
            </a:r>
            <a:endParaRPr lang="cs-CZ" dirty="0"/>
          </a:p>
        </p:txBody>
      </p:sp>
      <p:pic>
        <p:nvPicPr>
          <p:cNvPr id="26628" name="Picture 4" descr="C:\Users\hubatova\Desktop\a4911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168072"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391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pic>
        <p:nvPicPr>
          <p:cNvPr id="6" name="Picture 2" descr="C:\Users\hubatova\Desktop\Anna středa\pondělí 6.11\fond Kafka_foto Brno 1928\Výběr fotografie do výstavy\Brno importované obrázky\0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88640"/>
            <a:ext cx="4392488" cy="643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811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descr="C:\Users\hubatova\Desktop\Anna středa\pondělí 6.11\fond Kafka_foto Brno 1928\Výběr fotografie do výstavy\Brno importované obrázky\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332656"/>
            <a:ext cx="4005796" cy="42484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ubatova\Desktop\Anna středa\pondělí 6.11\fond Kafka_foto Brno 1928\Výběr fotografie do výstavy\Brno importované obrázky\00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87960"/>
            <a:ext cx="4490910" cy="304387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hubatova\Desktop\Anna středa\pondělí 6.11\fond Kafka_foto Brno 1928\Výběr fotografie do výstavy\Brno importované obrázky\004 – kopi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3429000"/>
            <a:ext cx="3826495" cy="2393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821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C:\Users\hubatova\Desktop\Anna středa\pondělí 6.11\fond Kafka_foto Brno 1928\Výběr fotografie do výstavy\Brno importované obrázky\008 – kopi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3840908"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ubatova\Desktop\Anna středa\pondělí 6.11\fond Kafka_foto Brno 1928\Výběr fotografie do výstavy\Brno importované obrázky\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32195"/>
            <a:ext cx="5971495" cy="749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221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9219" name="Picture 3" descr="C:\Users\hubatova\Desktop\Anna středa\pondělí 6.11\fond Kafka_foto Brno 1928\Výběr fotografie do výstavy\Brno importované obrázky\021 – kopi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32656"/>
            <a:ext cx="4176464" cy="627745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hubatova\Desktop\Anna středa\pondělí 6.11\fond Kafka_foto Brno 1928\Výběr fotografie do výstavy\Brno importované obrázky\009 – kop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42836"/>
            <a:ext cx="4091958" cy="2726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714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8194" name="Picture 2" descr="C:\Users\hubatova\Desktop\Anna středa\pondělí 6.11\fond Kafka_foto Brno 1928\Výběr fotografie do výstavy\Brno importované obrázky\020 – kopie (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4396740" cy="273405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hubatova\Desktop\Anna středa\pondělí 6.11\fond Kafka_foto Brno 1928\Výběr fotografie do výstavy\Brno importované obrázky\020 – kop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140968"/>
            <a:ext cx="4272997" cy="327981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hubatova\Desktop\Anna středa\pondělí 6.11\fond Kafka_foto Brno 1928\Výběr fotografie do výstavy\Brno importované obrázky\020 – kopie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3231766"/>
            <a:ext cx="4032448" cy="318901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860032" y="2636912"/>
            <a:ext cx="4200765" cy="369332"/>
          </a:xfrm>
          <a:prstGeom prst="rect">
            <a:avLst/>
          </a:prstGeom>
          <a:noFill/>
        </p:spPr>
        <p:txBody>
          <a:bodyPr wrap="none" rtlCol="0">
            <a:spAutoFit/>
          </a:bodyPr>
          <a:lstStyle/>
          <a:p>
            <a:r>
              <a:rPr lang="cs-CZ" dirty="0" smtClean="0"/>
              <a:t>Svaz československého díla, Artěl VSK 1928</a:t>
            </a:r>
            <a:endParaRPr lang="cs-CZ" dirty="0"/>
          </a:p>
        </p:txBody>
      </p:sp>
    </p:spTree>
    <p:extLst>
      <p:ext uri="{BB962C8B-B14F-4D97-AF65-F5344CB8AC3E}">
        <p14:creationId xmlns:p14="http://schemas.microsoft.com/office/powerpoint/2010/main" val="3933474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42" name="Picture 2" descr="C:\Users\hubatova\Desktop\Anna středa\pondělí 6.11\fond Kafka_foto Brno 1928\Výběr fotografie do výstavy\Brno importované obrázky\022 – kopi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188640"/>
            <a:ext cx="4534067" cy="6145921"/>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hubatova\Desktop\Anna středa\pondělí 6.11\fond Kafka_foto Brno 1928\Výběr fotografie do výstavy\Brno importované obrázky\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88640"/>
            <a:ext cx="4190382" cy="607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376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ubatova\Desktop\8809076_ori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5904656" cy="432575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95536" y="6237312"/>
            <a:ext cx="7920880" cy="646331"/>
          </a:xfrm>
          <a:prstGeom prst="rect">
            <a:avLst/>
          </a:prstGeom>
        </p:spPr>
        <p:txBody>
          <a:bodyPr wrap="square">
            <a:spAutoFit/>
          </a:bodyPr>
          <a:lstStyle/>
          <a:p>
            <a:r>
              <a:rPr lang="cs-CZ" dirty="0" smtClean="0">
                <a:hlinkClick r:id="rId3"/>
              </a:rPr>
              <a:t>http</a:t>
            </a:r>
            <a:r>
              <a:rPr lang="cs-CZ" dirty="0">
                <a:hlinkClick r:id="rId3"/>
              </a:rPr>
              <a:t>://</a:t>
            </a:r>
            <a:r>
              <a:rPr lang="cs-CZ" dirty="0" smtClean="0">
                <a:hlinkClick r:id="rId3"/>
              </a:rPr>
              <a:t>lartnouveau.com/art_deco/cpa_expo_1925/expo_art_deco_lieux.htm</a:t>
            </a:r>
            <a:endParaRPr lang="cs-CZ" dirty="0" smtClean="0"/>
          </a:p>
          <a:p>
            <a:r>
              <a:rPr lang="cs-CZ" dirty="0" smtClean="0"/>
              <a:t>Archiv MAD Paris</a:t>
            </a:r>
            <a:endParaRPr lang="cs-CZ" dirty="0"/>
          </a:p>
        </p:txBody>
      </p:sp>
      <p:pic>
        <p:nvPicPr>
          <p:cNvPr id="5122" name="Picture 2" descr="http://lartnouveau.com/art_deco/cpa_expo_1925/vues_de_nuit/1adpa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4578325"/>
            <a:ext cx="2608156" cy="16369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lartnouveau.com/art_deco/cpa_expo_1925/vues_de_nuit/1adpa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4593343"/>
            <a:ext cx="2584226" cy="1621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819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5" name="Picture 3" descr="C:\Users\hubatova\Desktop\Anna středa\pondělí 6.11\fond Kafka_foto Brno 1928\Výběr fotografie do výstavy\Brno importované obrázky\018 – kopi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188640"/>
            <a:ext cx="4977178" cy="37444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ubatova\Desktop\new_svabinsky-ernt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8640"/>
            <a:ext cx="3669024" cy="351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132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79512" y="5661248"/>
            <a:ext cx="4572000" cy="923330"/>
          </a:xfrm>
          <a:prstGeom prst="rect">
            <a:avLst/>
          </a:prstGeom>
        </p:spPr>
        <p:txBody>
          <a:bodyPr>
            <a:spAutoFit/>
          </a:bodyPr>
          <a:lstStyle/>
          <a:p>
            <a:r>
              <a:rPr lang="cs-CZ" dirty="0"/>
              <a:t>Rodinné domy v kolonii Nový dům (Bráfova 1006,1007/109,111), Zdroj: Muzeum města Brna ...</a:t>
            </a:r>
          </a:p>
        </p:txBody>
      </p:sp>
      <p:pic>
        <p:nvPicPr>
          <p:cNvPr id="27650" name="Picture 2" descr="C:\Users\hubatova\Desktop\57_4e79db910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068960"/>
            <a:ext cx="2575067" cy="24377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60051" y="188641"/>
            <a:ext cx="1951709" cy="27215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Nový dům Brno / New House Brno / 1928 obálka kni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98125"/>
            <a:ext cx="3849827" cy="4789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176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79512" y="668746"/>
            <a:ext cx="8748464" cy="6186309"/>
          </a:xfrm>
          <a:prstGeom prst="rect">
            <a:avLst/>
          </a:prstGeom>
        </p:spPr>
        <p:txBody>
          <a:bodyPr wrap="square">
            <a:spAutoFit/>
          </a:bodyPr>
          <a:lstStyle/>
          <a:p>
            <a:r>
              <a:rPr lang="cs-CZ" sz="1200" dirty="0">
                <a:solidFill>
                  <a:srgbClr val="333333"/>
                </a:solidFill>
                <a:latin typeface="Open Sans"/>
              </a:rPr>
              <a:t>Monografie o kolonii Nový dům v Brně, která se řadí mezi šestici stěžejních evropských kolonií, jejichž prostřednictvím byly v letech 1927–1932 ve Stuttgartu, Brně, Vratislavi, Curychu, Vídni a Praze realizovány výstavy moderního bydlení, přibližuje vůbec poprvé ucelený pohled na dané téma. Kniha zároveň vychází u příležitosti 90. výročí vzniku kolonie Nový dům a 100. výročí vzniku Československa.</a:t>
            </a:r>
            <a:br>
              <a:rPr lang="cs-CZ" sz="1200" dirty="0">
                <a:solidFill>
                  <a:srgbClr val="333333"/>
                </a:solidFill>
                <a:latin typeface="Open Sans"/>
              </a:rPr>
            </a:br>
            <a:r>
              <a:rPr lang="cs-CZ" sz="1200" dirty="0">
                <a:solidFill>
                  <a:srgbClr val="333333"/>
                </a:solidFill>
                <a:latin typeface="Open Sans"/>
              </a:rPr>
              <a:t/>
            </a:r>
            <a:br>
              <a:rPr lang="cs-CZ" sz="1200" dirty="0">
                <a:solidFill>
                  <a:srgbClr val="333333"/>
                </a:solidFill>
                <a:latin typeface="Open Sans"/>
              </a:rPr>
            </a:br>
            <a:r>
              <a:rPr lang="cs-CZ" sz="1200" dirty="0">
                <a:solidFill>
                  <a:srgbClr val="333333"/>
                </a:solidFill>
                <a:latin typeface="Open Sans"/>
              </a:rPr>
              <a:t>Muzeum města Brna právě vydává svoji novou publikaci. Kurátoři z Oddělení dějin architektury zaměřili svoji pozornost na brněnskou kolonii Nový dům, která vznikla přesně před 90 lety. Do rukou se vám dostane kniha plná skic a plánů i dobových a současných fotografií. Poznáte díky ní slavný soubor rodinných domů, který dodnes patří mezi ukázky meziválečné brněnské moderní architektury světového významu.</a:t>
            </a:r>
            <a:br>
              <a:rPr lang="cs-CZ" sz="1200" dirty="0">
                <a:solidFill>
                  <a:srgbClr val="333333"/>
                </a:solidFill>
                <a:latin typeface="Open Sans"/>
              </a:rPr>
            </a:br>
            <a:r>
              <a:rPr lang="cs-CZ" sz="1200" dirty="0">
                <a:solidFill>
                  <a:srgbClr val="333333"/>
                </a:solidFill>
                <a:latin typeface="Open Sans"/>
              </a:rPr>
              <a:t/>
            </a:r>
            <a:br>
              <a:rPr lang="cs-CZ" sz="1200" dirty="0">
                <a:solidFill>
                  <a:srgbClr val="333333"/>
                </a:solidFill>
                <a:latin typeface="Open Sans"/>
              </a:rPr>
            </a:br>
            <a:r>
              <a:rPr lang="cs-CZ" sz="1200" dirty="0">
                <a:solidFill>
                  <a:srgbClr val="333333"/>
                </a:solidFill>
                <a:latin typeface="Open Sans"/>
              </a:rPr>
              <a:t>V roce 1928 byla v Brně uspořádána k desátému výročí vzniku samostatného Československa na nově vybudovaném výstavišti Výstava soudobé kultury. Její součástí byla také výstava moderního bydlení v podobě kolonie Nový dům. Šlo o soubor šestnácti rodinných domů postavených pod Wilsonovým lesem v Brně-Žabovřeskách, který se ihned po svém vzniku zařadil a dodnes patří k šestici stěžejních evropských kolonií, vybudovaných v letech 1927–1932 ve Stuttgartu, Brně, Vratislavi, Curychu, Vídni a Praze. Brněnská výstava Nový dům byla </a:t>
            </a:r>
            <a:r>
              <a:rPr lang="cs-CZ" sz="1200" dirty="0" smtClean="0">
                <a:solidFill>
                  <a:srgbClr val="333333"/>
                </a:solidFill>
                <a:latin typeface="Open Sans"/>
              </a:rPr>
              <a:t>první akcí </a:t>
            </a:r>
            <a:r>
              <a:rPr lang="cs-CZ" sz="1200" dirty="0">
                <a:solidFill>
                  <a:srgbClr val="333333"/>
                </a:solidFill>
                <a:latin typeface="Open Sans"/>
              </a:rPr>
              <a:t>svého druhu v meziválečném Československu a druhou v Evropě (po sídlišti </a:t>
            </a:r>
            <a:r>
              <a:rPr lang="cs-CZ" sz="1200" dirty="0" err="1">
                <a:solidFill>
                  <a:srgbClr val="333333"/>
                </a:solidFill>
                <a:latin typeface="Open Sans"/>
              </a:rPr>
              <a:t>Weissenhof</a:t>
            </a:r>
            <a:r>
              <a:rPr lang="cs-CZ" sz="1200" dirty="0">
                <a:solidFill>
                  <a:srgbClr val="333333"/>
                </a:solidFill>
                <a:latin typeface="Open Sans"/>
              </a:rPr>
              <a:t> ve Stuttgartu) a měla zásadní vliv na pozdější </a:t>
            </a:r>
            <a:r>
              <a:rPr lang="cs-CZ" sz="1200" dirty="0" smtClean="0">
                <a:solidFill>
                  <a:srgbClr val="333333"/>
                </a:solidFill>
                <a:latin typeface="Open Sans"/>
              </a:rPr>
              <a:t>vznik osady </a:t>
            </a:r>
            <a:r>
              <a:rPr lang="cs-CZ" sz="1200" dirty="0">
                <a:solidFill>
                  <a:srgbClr val="333333"/>
                </a:solidFill>
                <a:latin typeface="Open Sans"/>
              </a:rPr>
              <a:t>Baba v Praze.</a:t>
            </a:r>
            <a:br>
              <a:rPr lang="cs-CZ" sz="1200" dirty="0">
                <a:solidFill>
                  <a:srgbClr val="333333"/>
                </a:solidFill>
                <a:latin typeface="Open Sans"/>
              </a:rPr>
            </a:br>
            <a:r>
              <a:rPr lang="cs-CZ" sz="1200" dirty="0">
                <a:solidFill>
                  <a:srgbClr val="333333"/>
                </a:solidFill>
                <a:latin typeface="Open Sans"/>
              </a:rPr>
              <a:t/>
            </a:r>
            <a:br>
              <a:rPr lang="cs-CZ" sz="1200" dirty="0">
                <a:solidFill>
                  <a:srgbClr val="333333"/>
                </a:solidFill>
                <a:latin typeface="Open Sans"/>
              </a:rPr>
            </a:br>
            <a:r>
              <a:rPr lang="cs-CZ" sz="1200" dirty="0">
                <a:solidFill>
                  <a:srgbClr val="333333"/>
                </a:solidFill>
                <a:latin typeface="Open Sans"/>
              </a:rPr>
              <a:t>Výstavbu kolonie Nový dům realizovala soukromá stavební firma Františka Uherky a Čeňka </a:t>
            </a:r>
            <a:r>
              <a:rPr lang="cs-CZ" sz="1200" dirty="0" err="1">
                <a:solidFill>
                  <a:srgbClr val="333333"/>
                </a:solidFill>
                <a:latin typeface="Open Sans"/>
              </a:rPr>
              <a:t>Rullera</a:t>
            </a:r>
            <a:r>
              <a:rPr lang="cs-CZ" sz="1200" dirty="0">
                <a:solidFill>
                  <a:srgbClr val="333333"/>
                </a:solidFill>
                <a:latin typeface="Open Sans"/>
              </a:rPr>
              <a:t> pod ideovou záštitou Svazu československého díla. Stavitelé vyzvali osm brněnských architektů a jednoho pražského architekta k vypracování projektů šestnácti řadových nebo samostatně stojících rodinných domů podle zastavovacího plánu Bohuslava Fuchse a Jaroslava Grunta, z nichž každý navrhl v kolonii trojdům. Autory </a:t>
            </a:r>
            <a:r>
              <a:rPr lang="cs-CZ" sz="1200" dirty="0" err="1">
                <a:solidFill>
                  <a:srgbClr val="333333"/>
                </a:solidFill>
                <a:latin typeface="Open Sans"/>
              </a:rPr>
              <a:t>dvojdomů</a:t>
            </a:r>
            <a:r>
              <a:rPr lang="cs-CZ" sz="1200" dirty="0">
                <a:solidFill>
                  <a:srgbClr val="333333"/>
                </a:solidFill>
                <a:latin typeface="Open Sans"/>
              </a:rPr>
              <a:t> byli Josef Štěpánek (z Prahy), Jan Víšek a Ernst Wiesner, samostatné domy navrhli Hugo Foltýn, Jiří </a:t>
            </a:r>
            <a:r>
              <a:rPr lang="cs-CZ" sz="1200" dirty="0" err="1">
                <a:solidFill>
                  <a:srgbClr val="333333"/>
                </a:solidFill>
                <a:latin typeface="Open Sans"/>
              </a:rPr>
              <a:t>Kroha</a:t>
            </a:r>
            <a:r>
              <a:rPr lang="cs-CZ" sz="1200" dirty="0">
                <a:solidFill>
                  <a:srgbClr val="333333"/>
                </a:solidFill>
                <a:latin typeface="Open Sans"/>
              </a:rPr>
              <a:t>, Miroslav Putna a Jaroslav Syřiště. Foltýn a Putna byli v té době ještě studenty architektury na brněnské technice. Z důvodu opožděného dokončení výstavby kolonie se mohla veřejnost seznámit se vzorovými typy domů až na sklonku konání Výstavy soudobé kultury. Potenciální klienti ale nebyli na moderní pojetí rodinných domů ještě dostatečně připraveni a prodej či pronájem vázl, takže po této stránce zůstala celá akce daleko za očekáváním a podnikatelům způsobila značné finanční problémy. Pro československou a evropskou moderní architekturu měla však brněnská výstava Nový dům mimořádný význam.</a:t>
            </a:r>
            <a:br>
              <a:rPr lang="cs-CZ" sz="1200" dirty="0">
                <a:solidFill>
                  <a:srgbClr val="333333"/>
                </a:solidFill>
                <a:latin typeface="Open Sans"/>
              </a:rPr>
            </a:br>
            <a:r>
              <a:rPr lang="cs-CZ" sz="1200" dirty="0">
                <a:solidFill>
                  <a:srgbClr val="333333"/>
                </a:solidFill>
                <a:latin typeface="Open Sans"/>
              </a:rPr>
              <a:t/>
            </a:r>
            <a:br>
              <a:rPr lang="cs-CZ" sz="1200" dirty="0">
                <a:solidFill>
                  <a:srgbClr val="333333"/>
                </a:solidFill>
                <a:latin typeface="Open Sans"/>
              </a:rPr>
            </a:br>
            <a:r>
              <a:rPr lang="cs-CZ" sz="1200" dirty="0">
                <a:solidFill>
                  <a:srgbClr val="333333"/>
                </a:solidFill>
                <a:latin typeface="Open Sans"/>
              </a:rPr>
              <a:t>Monografie přibližuje vůbec poprvé ucelený pohled na dané téma. Popisuje mimo jiné východiska, paralely a specifika či dobový mediální obraz tohoto výjimečného počinu. Součástí publikace je katalog domů a medailony architektů a stavitelů. V úvodní kapitole jsou krátce představeny také výstavy moderního bydlení a vzorová sídliště, která vznikla v Evropě na přelomu dvacátých a 30. let 20. století (Stuttgart, Brno, Vratislav, Curych, Vídeň a Praha). Publikace je vybavena množstvím fotografií, plánů a dobových dokumentů, z nichž </a:t>
            </a:r>
            <a:r>
              <a:rPr lang="cs-CZ" sz="1200" dirty="0" smtClean="0">
                <a:solidFill>
                  <a:srgbClr val="333333"/>
                </a:solidFill>
                <a:latin typeface="Open Sans"/>
              </a:rPr>
              <a:t>mnohé byly </a:t>
            </a:r>
            <a:r>
              <a:rPr lang="cs-CZ" sz="1200" dirty="0">
                <a:solidFill>
                  <a:srgbClr val="333333"/>
                </a:solidFill>
                <a:latin typeface="Open Sans"/>
              </a:rPr>
              <a:t>doposud zcela neznámé a jsou zde uveřejněny vůbec poprvé.</a:t>
            </a:r>
            <a:endParaRPr lang="cs-CZ" sz="1200" dirty="0"/>
          </a:p>
        </p:txBody>
      </p:sp>
      <p:sp>
        <p:nvSpPr>
          <p:cNvPr id="6" name="TextovéPole 5"/>
          <p:cNvSpPr txBox="1"/>
          <p:nvPr/>
        </p:nvSpPr>
        <p:spPr>
          <a:xfrm>
            <a:off x="323528" y="908720"/>
            <a:ext cx="184731" cy="369332"/>
          </a:xfrm>
          <a:prstGeom prst="rect">
            <a:avLst/>
          </a:prstGeom>
          <a:noFill/>
        </p:spPr>
        <p:txBody>
          <a:bodyPr wrap="none" rtlCol="0">
            <a:spAutoFit/>
          </a:bodyPr>
          <a:lstStyle/>
          <a:p>
            <a:endParaRPr lang="cs-CZ" dirty="0"/>
          </a:p>
        </p:txBody>
      </p:sp>
      <p:sp>
        <p:nvSpPr>
          <p:cNvPr id="7" name="TextovéPole 6"/>
          <p:cNvSpPr txBox="1"/>
          <p:nvPr/>
        </p:nvSpPr>
        <p:spPr>
          <a:xfrm>
            <a:off x="179512" y="260648"/>
            <a:ext cx="7190879" cy="369332"/>
          </a:xfrm>
          <a:prstGeom prst="rect">
            <a:avLst/>
          </a:prstGeom>
          <a:noFill/>
        </p:spPr>
        <p:txBody>
          <a:bodyPr wrap="none" rtlCol="0">
            <a:spAutoFit/>
          </a:bodyPr>
          <a:lstStyle/>
          <a:p>
            <a:r>
              <a:rPr lang="cs-CZ" dirty="0" smtClean="0"/>
              <a:t>Dagmar </a:t>
            </a:r>
            <a:r>
              <a:rPr lang="cs-CZ" dirty="0" err="1" smtClean="0"/>
              <a:t>Černoušková</a:t>
            </a:r>
            <a:r>
              <a:rPr lang="cs-CZ" dirty="0" smtClean="0"/>
              <a:t>, Jindřich Chatrný, Pavel Borský, </a:t>
            </a:r>
            <a:r>
              <a:rPr lang="cs-CZ" i="1" dirty="0" smtClean="0"/>
              <a:t>Nový dům</a:t>
            </a:r>
            <a:r>
              <a:rPr lang="cs-CZ" dirty="0" smtClean="0"/>
              <a:t>, Brno 2018</a:t>
            </a:r>
            <a:endParaRPr lang="cs-CZ" dirty="0"/>
          </a:p>
        </p:txBody>
      </p:sp>
    </p:spTree>
    <p:extLst>
      <p:ext uri="{BB962C8B-B14F-4D97-AF65-F5344CB8AC3E}">
        <p14:creationId xmlns:p14="http://schemas.microsoft.com/office/powerpoint/2010/main" val="2631722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188640"/>
            <a:ext cx="6114623" cy="369332"/>
          </a:xfrm>
          <a:prstGeom prst="rect">
            <a:avLst/>
          </a:prstGeom>
          <a:noFill/>
        </p:spPr>
        <p:txBody>
          <a:bodyPr wrap="none" rtlCol="0">
            <a:spAutoFit/>
          </a:bodyPr>
          <a:lstStyle/>
          <a:p>
            <a:r>
              <a:rPr lang="cs-CZ" dirty="0" smtClean="0"/>
              <a:t>Teoretické texty – čítanka </a:t>
            </a:r>
            <a:r>
              <a:rPr lang="cs-CZ" i="1" dirty="0" smtClean="0"/>
              <a:t>Věci a slova </a:t>
            </a:r>
            <a:r>
              <a:rPr lang="cs-CZ" dirty="0" smtClean="0"/>
              <a:t>– </a:t>
            </a:r>
            <a:r>
              <a:rPr lang="cs-CZ" dirty="0" err="1" smtClean="0"/>
              <a:t>pdf</a:t>
            </a:r>
            <a:r>
              <a:rPr lang="cs-CZ" dirty="0" smtClean="0"/>
              <a:t> vloženo do systému</a:t>
            </a:r>
            <a:endParaRPr lang="cs-CZ" dirty="0"/>
          </a:p>
        </p:txBody>
      </p:sp>
      <p:sp>
        <p:nvSpPr>
          <p:cNvPr id="5" name="AutoShape 2" descr="Věci a slova &amp;amp;ndash; Umělecký průmysl, užité umění a design v české teorii  a kritice 1870–1970 - Pavla Pečinková,Lada Hubatová-Vacková,Martina  Pachmanová | Knihy Dobrovský"/>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Obdélník 5"/>
          <p:cNvSpPr/>
          <p:nvPr/>
        </p:nvSpPr>
        <p:spPr>
          <a:xfrm>
            <a:off x="4080143" y="692696"/>
            <a:ext cx="4572000" cy="5816977"/>
          </a:xfrm>
          <a:prstGeom prst="rect">
            <a:avLst/>
          </a:prstGeom>
        </p:spPr>
        <p:txBody>
          <a:bodyPr>
            <a:spAutoFit/>
          </a:bodyPr>
          <a:lstStyle/>
          <a:p>
            <a:endParaRPr lang="cs-CZ" dirty="0" smtClean="0"/>
          </a:p>
          <a:p>
            <a:r>
              <a:rPr lang="cs-CZ" dirty="0" smtClean="0"/>
              <a:t>Lada Hubatová-Vacková – Martina Pachmanová, Pavla </a:t>
            </a:r>
            <a:r>
              <a:rPr lang="cs-CZ" dirty="0" err="1" smtClean="0"/>
              <a:t>Pečinková</a:t>
            </a:r>
            <a:r>
              <a:rPr lang="cs-CZ" dirty="0" smtClean="0"/>
              <a:t> (</a:t>
            </a:r>
            <a:r>
              <a:rPr lang="cs-CZ" dirty="0" err="1" smtClean="0"/>
              <a:t>eds</a:t>
            </a:r>
            <a:r>
              <a:rPr lang="cs-CZ" dirty="0" smtClean="0"/>
              <a:t>.), </a:t>
            </a:r>
            <a:r>
              <a:rPr lang="cs-CZ" i="1" dirty="0" smtClean="0"/>
              <a:t>Věci </a:t>
            </a:r>
            <a:r>
              <a:rPr lang="cs-CZ" i="1" dirty="0"/>
              <a:t>a slova – Umělecký průmysl, užité umění a design v české teorii a kritice </a:t>
            </a:r>
            <a:r>
              <a:rPr lang="cs-CZ" i="1" dirty="0" smtClean="0"/>
              <a:t>1870–1970</a:t>
            </a:r>
            <a:r>
              <a:rPr lang="cs-CZ" dirty="0" smtClean="0"/>
              <a:t>, Praha 2014</a:t>
            </a:r>
            <a:endParaRPr lang="cs-CZ" dirty="0"/>
          </a:p>
          <a:p>
            <a:r>
              <a:rPr lang="cs-CZ" sz="1200" dirty="0" smtClean="0">
                <a:solidFill>
                  <a:srgbClr val="313131"/>
                </a:solidFill>
                <a:latin typeface="Open Sans"/>
              </a:rPr>
              <a:t>Komentovaná </a:t>
            </a:r>
            <a:r>
              <a:rPr lang="cs-CZ" sz="1200" dirty="0">
                <a:solidFill>
                  <a:srgbClr val="313131"/>
                </a:solidFill>
                <a:latin typeface="Open Sans"/>
              </a:rPr>
              <a:t>antologie se soustřeďuje na odbornou reflexi užitého umění a průmyslového designu a její proměny od konce 19. století do šedesátých let 20. století v českém prostředí.</a:t>
            </a:r>
            <a:r>
              <a:rPr lang="cs-CZ" sz="1200" dirty="0"/>
              <a:t/>
            </a:r>
            <a:br>
              <a:rPr lang="cs-CZ" sz="1200" dirty="0"/>
            </a:br>
            <a:r>
              <a:rPr lang="cs-CZ" sz="1200" dirty="0">
                <a:solidFill>
                  <a:srgbClr val="313131"/>
                </a:solidFill>
                <a:latin typeface="Open Sans"/>
              </a:rPr>
              <a:t>Cílem je základní zmapování dosud kriticky nezhodnocené oblasti české odborné literatury a umělecké kritiky a teorie od doby formování moderní vizuální kultury do doby pozdního modernismu a tzv. druhé avantgardy. Shromážděné texty odhalují složitý, avšak mimořádně zajímavý proces transformace oborové terminologie od „praktické estetiky“, „dekorativního umění“, „uměleckého řemesla“, „aplikovaného“ či „užitého umění“ přes exponovaný „umělecký průmysl“ po pojem „design“. Od secesní teorie ornamentu a principiálních otázek povahy a vztahu rukodělného a průmyslového produktu se antologie dotýká otázek, které byly s moderním užitým uměním a designem ve sledované době nejvýznamněji propojeny, včetně bydlení a životního stylu.</a:t>
            </a:r>
            <a:r>
              <a:rPr lang="cs-CZ" sz="1200" dirty="0"/>
              <a:t/>
            </a:r>
            <a:br>
              <a:rPr lang="cs-CZ" sz="1200" dirty="0"/>
            </a:br>
            <a:r>
              <a:rPr lang="cs-CZ" sz="1200" dirty="0">
                <a:solidFill>
                  <a:srgbClr val="313131"/>
                </a:solidFill>
                <a:latin typeface="Open Sans"/>
              </a:rPr>
              <a:t>Problematika užitého umění a průmyslového designu sice patřila až do 2. poloviny 20. století spíše k okrajovým oblastem umělecko-kritické a teoretické reflexe, přesto se však významným způsobem promítala do statí a referátů našich výtvarných kritiků a historiků umění a také zásadně ovlivnila dobové debaty o uměleckém vzdělávání.</a:t>
            </a:r>
            <a:endParaRPr lang="cs-CZ" sz="1200" dirty="0"/>
          </a:p>
        </p:txBody>
      </p:sp>
      <p:pic>
        <p:nvPicPr>
          <p:cNvPr id="3076" name="Picture 4" descr="https://www.knihydobrovsky.cz/thumbs/book-detail-fancy-box/mod_eshop/produkty/v/9788086863696_veci-a-slova-umelecky-prumysl-uzite-umeni-a-design-v-ceske-teorii-a-kritice-1870-1970_197835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1968154" cy="2683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494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VÃ½sledek obrÃ¡zku pro Musee des arts DÃ©coratifs M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509120"/>
            <a:ext cx="4708758" cy="197108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VÃ½sledek obrÃ¡zku pro Musee des arts DÃ©coratifs MA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274638"/>
            <a:ext cx="6000750" cy="3857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07504" y="6478802"/>
            <a:ext cx="2615844" cy="369332"/>
          </a:xfrm>
          <a:prstGeom prst="rect">
            <a:avLst/>
          </a:prstGeom>
          <a:noFill/>
        </p:spPr>
        <p:txBody>
          <a:bodyPr wrap="none" rtlCol="0">
            <a:spAutoFit/>
          </a:bodyPr>
          <a:lstStyle/>
          <a:p>
            <a:r>
              <a:rPr lang="cs-CZ" dirty="0" err="1" smtClean="0"/>
              <a:t>Musée</a:t>
            </a:r>
            <a:r>
              <a:rPr lang="cs-CZ" dirty="0" smtClean="0"/>
              <a:t> des </a:t>
            </a:r>
            <a:r>
              <a:rPr lang="cs-CZ" dirty="0" err="1" smtClean="0"/>
              <a:t>Arts</a:t>
            </a:r>
            <a:r>
              <a:rPr lang="cs-CZ" dirty="0" smtClean="0"/>
              <a:t> </a:t>
            </a:r>
            <a:r>
              <a:rPr lang="cs-CZ" dirty="0" err="1" smtClean="0"/>
              <a:t>décoratifs</a:t>
            </a:r>
            <a:endParaRPr lang="cs-CZ" dirty="0"/>
          </a:p>
        </p:txBody>
      </p:sp>
      <p:pic>
        <p:nvPicPr>
          <p:cNvPr id="6150" name="Picture 6" descr="VÃ½sledek obrÃ¡zku pro le MAD Par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2185" y="2564904"/>
            <a:ext cx="2401217" cy="401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514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ubatova\Desktop\livres-artdc3a9co.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9" y="116632"/>
            <a:ext cx="5256584" cy="351572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07504" y="5949280"/>
            <a:ext cx="9163984" cy="646331"/>
          </a:xfrm>
          <a:prstGeom prst="rect">
            <a:avLst/>
          </a:prstGeom>
          <a:noFill/>
        </p:spPr>
        <p:txBody>
          <a:bodyPr wrap="none" rtlCol="0">
            <a:spAutoFit/>
          </a:bodyPr>
          <a:lstStyle/>
          <a:p>
            <a:r>
              <a:rPr lang="cs-CZ" dirty="0"/>
              <a:t>Charlotte </a:t>
            </a:r>
            <a:r>
              <a:rPr lang="cs-CZ" dirty="0" err="1"/>
              <a:t>Benton</a:t>
            </a:r>
            <a:r>
              <a:rPr lang="cs-CZ" dirty="0"/>
              <a:t>, </a:t>
            </a:r>
            <a:r>
              <a:rPr lang="cs-CZ" dirty="0" err="1"/>
              <a:t>Tim</a:t>
            </a:r>
            <a:r>
              <a:rPr lang="cs-CZ" dirty="0"/>
              <a:t> </a:t>
            </a:r>
            <a:r>
              <a:rPr lang="cs-CZ" dirty="0" err="1"/>
              <a:t>Benton</a:t>
            </a:r>
            <a:r>
              <a:rPr lang="cs-CZ" dirty="0"/>
              <a:t>, </a:t>
            </a:r>
            <a:r>
              <a:rPr lang="cs-CZ" dirty="0" err="1"/>
              <a:t>Ghislaine</a:t>
            </a:r>
            <a:r>
              <a:rPr lang="cs-CZ" dirty="0"/>
              <a:t> </a:t>
            </a:r>
            <a:r>
              <a:rPr lang="cs-CZ" dirty="0" err="1" smtClean="0"/>
              <a:t>Wood</a:t>
            </a:r>
            <a:r>
              <a:rPr lang="cs-CZ" dirty="0" smtClean="0"/>
              <a:t> (</a:t>
            </a:r>
            <a:r>
              <a:rPr lang="cs-CZ" dirty="0" err="1" smtClean="0"/>
              <a:t>eds</a:t>
            </a:r>
            <a:r>
              <a:rPr lang="cs-CZ" dirty="0" smtClean="0"/>
              <a:t>.), </a:t>
            </a:r>
            <a:r>
              <a:rPr lang="cs-CZ" i="1" dirty="0"/>
              <a:t>Art Deco</a:t>
            </a:r>
            <a:r>
              <a:rPr lang="cs-CZ" dirty="0"/>
              <a:t>, London V&amp;A London 2003</a:t>
            </a:r>
          </a:p>
          <a:p>
            <a:r>
              <a:rPr lang="cs-CZ" dirty="0" smtClean="0"/>
              <a:t>Emmanuel </a:t>
            </a:r>
            <a:r>
              <a:rPr lang="cs-CZ" dirty="0" err="1" smtClean="0"/>
              <a:t>Bréon</a:t>
            </a:r>
            <a:r>
              <a:rPr lang="cs-CZ" dirty="0" smtClean="0"/>
              <a:t>, Philippe </a:t>
            </a:r>
            <a:r>
              <a:rPr lang="cs-CZ" dirty="0" err="1" smtClean="0"/>
              <a:t>Rivoiard</a:t>
            </a:r>
            <a:r>
              <a:rPr lang="cs-CZ" dirty="0" smtClean="0"/>
              <a:t> (</a:t>
            </a:r>
            <a:r>
              <a:rPr lang="cs-CZ" dirty="0" err="1" smtClean="0"/>
              <a:t>eds</a:t>
            </a:r>
            <a:r>
              <a:rPr lang="cs-CZ" dirty="0" smtClean="0"/>
              <a:t>.), </a:t>
            </a:r>
            <a:r>
              <a:rPr lang="cs-CZ" i="1" dirty="0" smtClean="0"/>
              <a:t>1925: </a:t>
            </a:r>
            <a:r>
              <a:rPr lang="cs-CZ" i="1" dirty="0" err="1" smtClean="0"/>
              <a:t>Quand</a:t>
            </a:r>
            <a:r>
              <a:rPr lang="cs-CZ" i="1" dirty="0" smtClean="0"/>
              <a:t> </a:t>
            </a:r>
            <a:r>
              <a:rPr lang="cs-CZ" i="1" dirty="0" err="1" smtClean="0"/>
              <a:t>l´Art</a:t>
            </a:r>
            <a:r>
              <a:rPr lang="cs-CZ" i="1" dirty="0" smtClean="0"/>
              <a:t> </a:t>
            </a:r>
            <a:r>
              <a:rPr lang="cs-CZ" i="1" dirty="0" err="1" smtClean="0"/>
              <a:t>déco</a:t>
            </a:r>
            <a:r>
              <a:rPr lang="cs-CZ" i="1" dirty="0" smtClean="0"/>
              <a:t> </a:t>
            </a:r>
            <a:r>
              <a:rPr lang="cs-CZ" i="1" dirty="0" err="1" smtClean="0"/>
              <a:t>séduit</a:t>
            </a:r>
            <a:r>
              <a:rPr lang="cs-CZ" i="1" dirty="0" smtClean="0"/>
              <a:t> </a:t>
            </a:r>
            <a:r>
              <a:rPr lang="cs-CZ" i="1" dirty="0" err="1" smtClean="0"/>
              <a:t>le</a:t>
            </a:r>
            <a:r>
              <a:rPr lang="cs-CZ" i="1" dirty="0" smtClean="0"/>
              <a:t> monde</a:t>
            </a:r>
            <a:r>
              <a:rPr lang="cs-CZ" dirty="0" smtClean="0"/>
              <a:t>, Paris, 2013</a:t>
            </a:r>
          </a:p>
        </p:txBody>
      </p:sp>
      <p:pic>
        <p:nvPicPr>
          <p:cNvPr id="2051" name="Picture 3" descr="C:\Users\hubatova\Desktop\T290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4005064"/>
            <a:ext cx="2163564" cy="18173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hubatova\Desktop\IMG_40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4005064"/>
            <a:ext cx="2520280" cy="1820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971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České art deco 1918 - 1938 - Alena Adlerová | Databáze kni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8" name="Picture 4" descr="České art deco 1918 - 1938 - Alena Adlerová | Databáze kni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265258"/>
            <a:ext cx="3822158" cy="5395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55575" y="6126163"/>
            <a:ext cx="5980612" cy="646331"/>
          </a:xfrm>
          <a:prstGeom prst="rect">
            <a:avLst/>
          </a:prstGeom>
          <a:noFill/>
        </p:spPr>
        <p:txBody>
          <a:bodyPr wrap="none" rtlCol="0">
            <a:spAutoFit/>
          </a:bodyPr>
          <a:lstStyle/>
          <a:p>
            <a:r>
              <a:rPr lang="cs-CZ" dirty="0" smtClean="0"/>
              <a:t>Alena Adlerová, </a:t>
            </a:r>
            <a:r>
              <a:rPr lang="cs-CZ" i="1" dirty="0" smtClean="0"/>
              <a:t>České art deco, 1918-1938</a:t>
            </a:r>
            <a:r>
              <a:rPr lang="cs-CZ" dirty="0" smtClean="0"/>
              <a:t>, Praha 1998</a:t>
            </a:r>
          </a:p>
          <a:p>
            <a:r>
              <a:rPr lang="cs-CZ" dirty="0" smtClean="0"/>
              <a:t>Vendula </a:t>
            </a:r>
            <a:r>
              <a:rPr lang="cs-CZ" dirty="0" err="1" smtClean="0"/>
              <a:t>Hnídková</a:t>
            </a:r>
            <a:r>
              <a:rPr lang="cs-CZ" dirty="0" smtClean="0"/>
              <a:t>, </a:t>
            </a:r>
            <a:r>
              <a:rPr lang="cs-CZ" i="1" dirty="0" smtClean="0"/>
              <a:t>Národní styl: Kultura a politika</a:t>
            </a:r>
            <a:r>
              <a:rPr lang="cs-CZ" dirty="0" smtClean="0"/>
              <a:t>, Praha 2013</a:t>
            </a:r>
            <a:endParaRPr lang="cs-CZ" dirty="0"/>
          </a:p>
        </p:txBody>
      </p:sp>
      <p:pic>
        <p:nvPicPr>
          <p:cNvPr id="1034" name="Picture 10" descr="Kniha: Národní styl – Vendula Hnídková | Knihy.ABZ.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3" y="0"/>
            <a:ext cx="3761039"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428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P103017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3140968"/>
            <a:ext cx="2016224" cy="347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hubatova\Desktop\FH0000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682" y="176304"/>
            <a:ext cx="5862214" cy="382875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ubatova\Desktop\59c22aa8c5f03844fb476dda6f6866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356" y="4298279"/>
            <a:ext cx="2467447" cy="22574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hubatova\Desktop\jaz_bakelite_mantle_clock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4298279"/>
            <a:ext cx="3275984" cy="2257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921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2050" name="Picture 2" descr="File:Salon of the Hotel du Collectionneur (1925).jpg - Wikimedia Comm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935530"/>
            <a:ext cx="5378874" cy="40184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23528" y="6021288"/>
            <a:ext cx="7610032" cy="646331"/>
          </a:xfrm>
          <a:prstGeom prst="rect">
            <a:avLst/>
          </a:prstGeom>
          <a:noFill/>
        </p:spPr>
        <p:txBody>
          <a:bodyPr wrap="none" rtlCol="0">
            <a:spAutoFit/>
          </a:bodyPr>
          <a:lstStyle/>
          <a:p>
            <a:r>
              <a:rPr lang="cs-CZ" dirty="0" smtClean="0"/>
              <a:t>Jacques Emile </a:t>
            </a:r>
            <a:r>
              <a:rPr lang="cs-CZ" dirty="0" err="1" smtClean="0"/>
              <a:t>Ruhlmann</a:t>
            </a:r>
            <a:r>
              <a:rPr lang="cs-CZ" dirty="0" smtClean="0"/>
              <a:t>,  Salon sběratele, 1925, celek (ensemble) – </a:t>
            </a:r>
            <a:r>
              <a:rPr lang="cs-CZ" dirty="0" err="1" smtClean="0"/>
              <a:t>ensemblier</a:t>
            </a:r>
            <a:endParaRPr lang="cs-CZ" dirty="0" smtClean="0"/>
          </a:p>
          <a:p>
            <a:r>
              <a:rPr lang="cs-CZ" dirty="0" smtClean="0"/>
              <a:t>Luxus, prominentní postavení Francie na poli dekorativního umění</a:t>
            </a:r>
            <a:endParaRPr lang="cs-CZ" dirty="0"/>
          </a:p>
        </p:txBody>
      </p:sp>
      <p:pic>
        <p:nvPicPr>
          <p:cNvPr id="2052" name="Picture 4" descr="Expo Paris 1925 | Hôtel du Collectionneur (Ruhlmann) | Pavillons de  l&amp;#39;Esplanade des Invalid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2879" y="3748783"/>
            <a:ext cx="3185546" cy="22129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avillon du collectionneur Ruhlman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6074" y="266867"/>
            <a:ext cx="2336326" cy="3288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145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TextovéPole 2"/>
          <p:cNvSpPr txBox="1"/>
          <p:nvPr/>
        </p:nvSpPr>
        <p:spPr>
          <a:xfrm>
            <a:off x="278156" y="5949280"/>
            <a:ext cx="4687373" cy="646331"/>
          </a:xfrm>
          <a:prstGeom prst="rect">
            <a:avLst/>
          </a:prstGeom>
          <a:noFill/>
        </p:spPr>
        <p:txBody>
          <a:bodyPr wrap="none" rtlCol="0">
            <a:spAutoFit/>
          </a:bodyPr>
          <a:lstStyle/>
          <a:p>
            <a:r>
              <a:rPr lang="cs-CZ" dirty="0" smtClean="0"/>
              <a:t>Pavilon de </a:t>
            </a:r>
            <a:r>
              <a:rPr lang="cs-CZ" dirty="0" err="1" smtClean="0"/>
              <a:t>l´Esprit</a:t>
            </a:r>
            <a:r>
              <a:rPr lang="cs-CZ" dirty="0" smtClean="0"/>
              <a:t> </a:t>
            </a:r>
            <a:r>
              <a:rPr lang="cs-CZ" dirty="0"/>
              <a:t>Nouveau </a:t>
            </a:r>
            <a:r>
              <a:rPr lang="cs-CZ" dirty="0" smtClean="0"/>
              <a:t>(časopis 1920-1925)</a:t>
            </a:r>
            <a:endParaRPr lang="cs-CZ" dirty="0"/>
          </a:p>
          <a:p>
            <a:r>
              <a:rPr lang="cs-CZ" dirty="0" err="1" smtClean="0"/>
              <a:t>Le</a:t>
            </a:r>
            <a:r>
              <a:rPr lang="cs-CZ" dirty="0" smtClean="0"/>
              <a:t> </a:t>
            </a:r>
            <a:r>
              <a:rPr lang="cs-CZ" dirty="0" err="1" smtClean="0"/>
              <a:t>Corbusier</a:t>
            </a:r>
            <a:endParaRPr lang="cs-CZ" dirty="0"/>
          </a:p>
        </p:txBody>
      </p:sp>
      <p:pic>
        <p:nvPicPr>
          <p:cNvPr id="6146" name="Picture 2" descr="C:\Users\hubatova\Desktop\stažený soubor (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20955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hubatova\Desktop\stažený soub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2420888"/>
            <a:ext cx="2088231" cy="152448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hubatova\Desktop\lecorbusier+interior+19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116632"/>
            <a:ext cx="6449712" cy="4680520"/>
          </a:xfrm>
          <a:prstGeom prst="rect">
            <a:avLst/>
          </a:prstGeom>
          <a:noFill/>
          <a:extLst>
            <a:ext uri="{909E8E84-426E-40DD-AFC4-6F175D3DCCD1}">
              <a14:hiddenFill xmlns:a14="http://schemas.microsoft.com/office/drawing/2010/main">
                <a:solidFill>
                  <a:srgbClr val="FFFFFF"/>
                </a:solidFill>
              </a14:hiddenFill>
            </a:ext>
          </a:extLst>
        </p:spPr>
      </p:pic>
      <p:pic>
        <p:nvPicPr>
          <p:cNvPr id="7" name="Zástupný symbol pro obsah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733" y="4077072"/>
            <a:ext cx="2255424" cy="153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913039"/>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1545</TotalTime>
  <Words>484</Words>
  <Application>Microsoft Office PowerPoint</Application>
  <PresentationFormat>Předvádění na obrazovce (4:3)</PresentationFormat>
  <Paragraphs>55</Paragraphs>
  <Slides>33</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33</vt:i4>
      </vt:variant>
    </vt:vector>
  </HeadingPairs>
  <TitlesOfParts>
    <vt:vector size="38" baseType="lpstr">
      <vt:lpstr>Arial</vt:lpstr>
      <vt:lpstr>Calibri</vt:lpstr>
      <vt:lpstr>Open Sans</vt:lpstr>
      <vt:lpstr>Times New Roman</vt:lpstr>
      <vt:lpstr>Motiv systému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Hubatová - Vacková Lada</dc:creator>
  <cp:lastModifiedBy>Lada Hubatová-Vacková</cp:lastModifiedBy>
  <cp:revision>68</cp:revision>
  <dcterms:created xsi:type="dcterms:W3CDTF">2012-03-26T06:47:22Z</dcterms:created>
  <dcterms:modified xsi:type="dcterms:W3CDTF">2022-01-18T13:31:03Z</dcterms:modified>
</cp:coreProperties>
</file>