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8" r:id="rId3"/>
    <p:sldId id="270" r:id="rId4"/>
    <p:sldId id="267" r:id="rId5"/>
    <p:sldId id="257" r:id="rId6"/>
    <p:sldId id="258" r:id="rId7"/>
    <p:sldId id="279" r:id="rId8"/>
    <p:sldId id="259" r:id="rId9"/>
    <p:sldId id="260" r:id="rId10"/>
    <p:sldId id="271" r:id="rId11"/>
    <p:sldId id="272" r:id="rId12"/>
    <p:sldId id="266" r:id="rId13"/>
    <p:sldId id="261" r:id="rId14"/>
    <p:sldId id="273" r:id="rId15"/>
    <p:sldId id="274" r:id="rId16"/>
    <p:sldId id="275" r:id="rId17"/>
    <p:sldId id="262" r:id="rId18"/>
    <p:sldId id="263" r:id="rId19"/>
    <p:sldId id="276" r:id="rId20"/>
    <p:sldId id="269" r:id="rId21"/>
    <p:sldId id="264" r:id="rId22"/>
    <p:sldId id="265" r:id="rId23"/>
    <p:sldId id="277" r:id="rId24"/>
    <p:sldId id="27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1877A7-3DD6-FC43-A0DE-575986370E6C}" v="21" dt="2021-09-29T11:42:11.1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801"/>
  </p:normalViewPr>
  <p:slideViewPr>
    <p:cSldViewPr snapToGrid="0" snapToObjects="1">
      <p:cViewPr varScale="1">
        <p:scale>
          <a:sx n="73" d="100"/>
          <a:sy n="73" d="100"/>
        </p:scale>
        <p:origin x="5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ACE65-1DC6-9E4E-A59E-A9C0DA2AD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DE669D-3CF8-4542-9A55-DE503D1E3A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0CD1-1BCA-A243-B29C-85770AF54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6AAC-FD34-E045-834F-AF6F70D77B9B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15357C-09A6-794A-82C4-7D04DFF18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E3174-E85F-8545-9871-8752F9CFB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451F-A9CA-764D-B807-CCCAE2D85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19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74FC6-93E2-524C-B7B1-45040FEA0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E7CE95-22F8-B64E-9FF8-A556FF02E4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C4EA0-EE8B-3B40-9E04-3BBA5A3E4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6AAC-FD34-E045-834F-AF6F70D77B9B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D110B6-B507-124E-B74B-1F38A0A01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8FD45-B6A8-874B-A003-C8BDB0183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451F-A9CA-764D-B807-CCCAE2D85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45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23E5EE-8DA2-244B-AA13-48289B4659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27F587-A2AE-B946-A514-1F93AEB414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AD3A50-7698-194B-9389-CA67427F9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6AAC-FD34-E045-834F-AF6F70D77B9B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8F493-CC34-684D-B434-CCABEF57D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FE8AA-B972-E048-88D2-C8E254537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451F-A9CA-764D-B807-CCCAE2D85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097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68F50-4364-A944-BE05-E597FB637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679C8-62A7-B849-9CB6-CE940EB12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6D292-6743-A041-8DCA-6ADE48C6A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6AAC-FD34-E045-834F-AF6F70D77B9B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CC71F-B303-A64A-8D83-91804ABE3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50D7F-F0CE-3B4B-9040-D61FF2014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451F-A9CA-764D-B807-CCCAE2D85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94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D837F-5EE2-D547-A9C3-3BBAECAEA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D59F7D-BC5A-7B43-8A72-183C2E2F54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7C850-4FC7-434D-B11B-DC556BA13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6AAC-FD34-E045-834F-AF6F70D77B9B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40B8E-CB88-6340-8DE8-4DA872523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2B2E4-C11D-AA48-8A6E-C5FC2D454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451F-A9CA-764D-B807-CCCAE2D85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96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9C31F-126D-3643-BB21-6EC7E8739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2F74D-0504-C74C-8B67-4C23B41E01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E890E8-D153-574E-B8B6-425C719A83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84B5EA-E357-BF42-9FCE-A6C88A8EA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6AAC-FD34-E045-834F-AF6F70D77B9B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A17F55-1124-8340-AA14-C852D69F7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93EAB7-2DA1-4542-8582-772FAF4B2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451F-A9CA-764D-B807-CCCAE2D85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98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633EB-0EA2-F045-A23F-FDF03FCC1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C775E9-BDF0-9A41-B956-139BF75D3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D4FD01-F7DE-9A49-BF29-248B964EAD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AD20D9-5CC3-3F4A-B161-FA8688BAD8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084665-7C1E-CB49-B6D8-D21E861A35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3BE9D4-94A1-B448-9B75-A3012721A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6AAC-FD34-E045-834F-AF6F70D77B9B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815777-93CD-DF4C-90D7-4FEA57796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4A691F-CD86-1942-8D7B-746813681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451F-A9CA-764D-B807-CCCAE2D85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3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B48C0-F251-1B4E-AE15-0348FAD21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C48655-F322-5C4D-A408-EF34C3CEE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6AAC-FD34-E045-834F-AF6F70D77B9B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9E2A80-1F98-5C4C-8101-F3C63EBEF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C8DC06-689B-E941-A6B3-9526AD55C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451F-A9CA-764D-B807-CCCAE2D85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862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0BDA0A-2E57-2F42-9D38-F884D67B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6AAC-FD34-E045-834F-AF6F70D77B9B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853F09-3FCE-BF4E-94F8-0B561B408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E87312-A18F-B440-9ED8-9E7C33C48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451F-A9CA-764D-B807-CCCAE2D85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28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6A6A3-A048-A54F-937B-7CB5972C8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72C8A-72FE-FD4D-93F7-9A977A51E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A4F0B7-6C35-9340-84C3-01432A2888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C668D-F015-0F43-9059-8640C57C2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6AAC-FD34-E045-834F-AF6F70D77B9B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8576FB-91EC-064A-BA3A-5E7EB0526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B79818-F847-1049-8201-1737E18AE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451F-A9CA-764D-B807-CCCAE2D85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54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01942-445A-A343-A3C8-097A0480A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3D30BE-8938-E942-900D-58AB9BEA72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4073F5-D245-CE43-9330-9F30E4BC85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9E0233-D2CE-E846-89E0-1DC035316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6AAC-FD34-E045-834F-AF6F70D77B9B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5CA6D-9474-B64E-923C-A6F9EF705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B2CB16-7BF6-5F44-A0EB-7AB3217F5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451F-A9CA-764D-B807-CCCAE2D85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65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2DB63D-9315-684F-967E-E11042E9A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79BFD9-824E-524B-AB8E-B330994F8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FB882-44C2-9E44-BEFC-DD71B50068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E6AAC-FD34-E045-834F-AF6F70D77B9B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86FA2E-6FCC-9843-AD19-FBCC0B9A52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D474C-CE21-354D-BC99-957F927090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9451F-A9CA-764D-B807-CCCAE2D85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70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hyperlink" Target="https://academic.oup.com/jdh/issu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irect.mit.edu/desi" TargetMode="External"/><Relationship Id="rId5" Type="http://schemas.openxmlformats.org/officeDocument/2006/relationships/image" Target="../media/image2.jpeg"/><Relationship Id="rId10" Type="http://schemas.openxmlformats.org/officeDocument/2006/relationships/image" Target="../media/image5.png"/><Relationship Id="rId4" Type="http://schemas.openxmlformats.org/officeDocument/2006/relationships/hyperlink" Target="https://www.tandfonline.com/toc/rfdc20/current" TargetMode="External"/><Relationship Id="rId9" Type="http://schemas.openxmlformats.org/officeDocument/2006/relationships/hyperlink" Target="https://www.west86th.bgc.bard.ed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tiff"/><Relationship Id="rId7" Type="http://schemas.openxmlformats.org/officeDocument/2006/relationships/image" Target="../media/image13.jpe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9AC7F-A1C0-714F-B26D-38227B15EE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800" b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Design I (1850–1925)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4DB94E-56BC-854A-A72A-665E6611DD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cs-CZ" b="1" u="sng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Přednáškový cyklus  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Lada </a:t>
            </a:r>
            <a:r>
              <a:rPr lang="cs-CZ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Hubatová-Vacková</a:t>
            </a: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 Marta Filipová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442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46611" y="165636"/>
            <a:ext cx="109340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3.</a:t>
            </a:r>
          </a:p>
          <a:p>
            <a:r>
              <a:rPr lang="cs-CZ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15.10</a:t>
            </a: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1873: </a:t>
            </a:r>
            <a:r>
              <a:rPr lang="cs-CZ" i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Weltaustellung</a:t>
            </a:r>
            <a:r>
              <a:rPr lang="cs-CZ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 Vídni, model uměleckoprůmyslového muzea a školy v habsburské monarchii, český a moravský kontext druhé poloviny 19. století, institucionální dějiny, uměleckoprůmyslový diskurs u nás </a:t>
            </a: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LHV</a:t>
            </a:r>
          </a:p>
        </p:txBody>
      </p:sp>
      <p:pic>
        <p:nvPicPr>
          <p:cNvPr id="3" name="Picture 2" descr="C:\Users\hubatova\Pictures\Lada 31072013\Lindauer\LHV FINAL ORNAMENT A TETOVANI\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9738" y="1105593"/>
            <a:ext cx="4923792" cy="4827271"/>
          </a:xfrm>
          <a:prstGeom prst="rect">
            <a:avLst/>
          </a:prstGeom>
          <a:noFill/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4589" y="3872690"/>
            <a:ext cx="5149644" cy="2752221"/>
          </a:xfrm>
          <a:prstGeom prst="rect">
            <a:avLst/>
          </a:prstGeom>
        </p:spPr>
      </p:pic>
      <p:pic>
        <p:nvPicPr>
          <p:cNvPr id="6" name="Picture 2" descr="Výsledek obrázku pro Světová výstava ve Vídni 187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4589" y="1105592"/>
            <a:ext cx="3618463" cy="261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186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90451" y="681643"/>
            <a:ext cx="11296996" cy="5192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err="1"/>
              <a:t>Kunstindustrie</a:t>
            </a:r>
            <a:r>
              <a:rPr lang="cs-CZ" sz="1400" b="1" dirty="0"/>
              <a:t> – umělecký průmysl </a:t>
            </a:r>
            <a:r>
              <a:rPr lang="cs-CZ" sz="1400" dirty="0"/>
              <a:t>(</a:t>
            </a:r>
            <a:r>
              <a:rPr lang="cs-CZ" sz="1400" dirty="0" err="1"/>
              <a:t>Semper</a:t>
            </a:r>
            <a:r>
              <a:rPr lang="cs-CZ" sz="1400" dirty="0"/>
              <a:t>, </a:t>
            </a:r>
            <a:r>
              <a:rPr lang="cs-CZ" sz="1400" dirty="0" err="1"/>
              <a:t>Eitelberger</a:t>
            </a:r>
            <a:r>
              <a:rPr lang="cs-CZ" sz="1400" dirty="0"/>
              <a:t>, </a:t>
            </a:r>
            <a:r>
              <a:rPr lang="cs-CZ" sz="1400" dirty="0" err="1"/>
              <a:t>Falke</a:t>
            </a:r>
            <a:r>
              <a:rPr lang="cs-CZ" sz="1400" dirty="0"/>
              <a:t>, Chytil, Náprstek, J. </a:t>
            </a:r>
            <a:r>
              <a:rPr lang="cs-CZ" sz="1400" dirty="0" err="1"/>
              <a:t>Leisching</a:t>
            </a:r>
            <a:r>
              <a:rPr lang="cs-CZ" sz="1400" dirty="0"/>
              <a:t>, G. E. </a:t>
            </a:r>
            <a:r>
              <a:rPr lang="cs-CZ" sz="1400" dirty="0" err="1"/>
              <a:t>Pazaurek</a:t>
            </a:r>
            <a:r>
              <a:rPr lang="cs-CZ" sz="1400" dirty="0"/>
              <a:t>)</a:t>
            </a:r>
          </a:p>
          <a:p>
            <a:endParaRPr lang="cs-CZ" sz="1400" dirty="0"/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sz="1400" dirty="0">
                <a:ea typeface="Calibri" panose="020F0502020204030204" pitchFamily="34" charset="0"/>
                <a:cs typeface="Times New Roman" panose="02020603050405020304" pitchFamily="18" charset="0"/>
              </a:rPr>
              <a:t>Pozice uměleckého průmyslu se od poloviny 19. století ustavovala mezi „krásnými uměními“, tradičním rukodělným řemeslem, širokou oblastí nejasně definovaného průmyslu, mezi estetikou (</a:t>
            </a:r>
            <a:r>
              <a:rPr lang="cs-CZ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krasovědou</a:t>
            </a:r>
            <a:r>
              <a:rPr lang="cs-CZ" sz="1400" dirty="0">
                <a:ea typeface="Calibri" panose="020F0502020204030204" pitchFamily="34" charset="0"/>
                <a:cs typeface="Times New Roman" panose="02020603050405020304" pitchFamily="18" charset="0"/>
              </a:rPr>
              <a:t>) a dějinami umění (</a:t>
            </a:r>
            <a:r>
              <a:rPr lang="cs-CZ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Kunstgeschichte</a:t>
            </a:r>
            <a:r>
              <a:rPr lang="cs-CZ" sz="1400" dirty="0"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sz="1400" dirty="0">
                <a:ea typeface="Calibri" panose="020F0502020204030204" pitchFamily="34" charset="0"/>
                <a:cs typeface="Times New Roman" panose="02020603050405020304" pitchFamily="18" charset="0"/>
              </a:rPr>
              <a:t>Umělecký průmysl byl nadřazeným pojmem pro dekorativní architekturu, dekorativní sochařství a malířství, kamenictví, tesařství, truhlářství, kovářství, keramiku, sklářství, tkalcovství, zlatnictví, cizelérství, knihařství, typografii a krasopisu, umělecké vyšívání a řadu dalších uměleckých řemesel, ale zároveň se od počátku dotýkal i oblastí nových technologií a zpracování moderních hmot v éře nastupující industrializace.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sz="1400" dirty="0">
                <a:ea typeface="Calibri" panose="020F0502020204030204" pitchFamily="34" charset="0"/>
              </a:rPr>
              <a:t>Německý pojem „</a:t>
            </a:r>
            <a:r>
              <a:rPr lang="cs-CZ" sz="1400" dirty="0" err="1">
                <a:ea typeface="Calibri" panose="020F0502020204030204" pitchFamily="34" charset="0"/>
              </a:rPr>
              <a:t>Kunstindustrie</a:t>
            </a:r>
            <a:r>
              <a:rPr lang="cs-CZ" sz="1400" dirty="0">
                <a:ea typeface="Calibri" panose="020F0502020204030204" pitchFamily="34" charset="0"/>
              </a:rPr>
              <a:t>“, s nímž souviselo i české pojmenování „umělecký průmysl“, s největší pravděpodobností vycházel ze spisu Gottfrieda </a:t>
            </a:r>
            <a:r>
              <a:rPr lang="cs-CZ" sz="1400" dirty="0" err="1">
                <a:ea typeface="Calibri" panose="020F0502020204030204" pitchFamily="34" charset="0"/>
              </a:rPr>
              <a:t>Sempera</a:t>
            </a:r>
            <a:r>
              <a:rPr lang="cs-CZ" sz="1400" dirty="0">
                <a:ea typeface="Calibri" panose="020F0502020204030204" pitchFamily="34" charset="0"/>
              </a:rPr>
              <a:t> nazvaného </a:t>
            </a:r>
            <a:r>
              <a:rPr lang="cs-CZ" sz="1400" i="1" dirty="0" err="1">
                <a:ea typeface="Calibri" panose="020F0502020204030204" pitchFamily="34" charset="0"/>
              </a:rPr>
              <a:t>Wissenschaft</a:t>
            </a:r>
            <a:r>
              <a:rPr lang="cs-CZ" sz="1400" i="1" dirty="0">
                <a:ea typeface="Calibri" panose="020F0502020204030204" pitchFamily="34" charset="0"/>
              </a:rPr>
              <a:t>, Kunst </a:t>
            </a:r>
            <a:r>
              <a:rPr lang="cs-CZ" sz="1400" i="1" dirty="0" err="1">
                <a:ea typeface="Calibri" panose="020F0502020204030204" pitchFamily="34" charset="0"/>
              </a:rPr>
              <a:t>und</a:t>
            </a:r>
            <a:r>
              <a:rPr lang="cs-CZ" sz="1400" i="1" dirty="0">
                <a:ea typeface="Calibri" panose="020F0502020204030204" pitchFamily="34" charset="0"/>
              </a:rPr>
              <a:t> Industrie/ </a:t>
            </a:r>
            <a:r>
              <a:rPr lang="cs-CZ" sz="1400" dirty="0">
                <a:ea typeface="Calibri" panose="020F0502020204030204" pitchFamily="34" charset="0"/>
              </a:rPr>
              <a:t>Věda, umění a průmysl, publikovaného v roce 1852 v přímé návaznosti na Světovou výstavu.</a:t>
            </a:r>
            <a:r>
              <a:rPr lang="cs-CZ" sz="1400" dirty="0"/>
              <a:t> </a:t>
            </a:r>
            <a:r>
              <a:rPr lang="cs-CZ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cs-CZ" sz="1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Kernform</a:t>
            </a:r>
            <a:r>
              <a:rPr lang="cs-CZ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cs-CZ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Kunstform</a:t>
            </a:r>
            <a:r>
              <a:rPr lang="cs-CZ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Boetticher</a:t>
            </a:r>
            <a:r>
              <a:rPr lang="cs-CZ" sz="14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Kotěra</a:t>
            </a:r>
            <a:r>
              <a:rPr lang="cs-CZ" sz="1400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sz="1400" dirty="0">
                <a:ea typeface="Calibri" panose="020F0502020204030204" pitchFamily="34" charset="0"/>
                <a:cs typeface="Times New Roman" panose="02020603050405020304" pitchFamily="18" charset="0"/>
              </a:rPr>
              <a:t>Umělecká forma jako projev ducha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Bekleidungstheorie</a:t>
            </a:r>
            <a:r>
              <a:rPr lang="cs-CZ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– teorie odění </a:t>
            </a:r>
            <a:r>
              <a:rPr lang="cs-CZ" sz="1400" dirty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Semper</a:t>
            </a:r>
            <a:r>
              <a:rPr lang="cs-CZ" sz="1400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r>
              <a:rPr lang="cs-CZ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Ornament, dekor, ozdoba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2" descr="Popis: Gottfried Semper, architect of the ETH main building, photographed in 1865. (Photo: ETH-Bibliothek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3679" y="3272457"/>
            <a:ext cx="2466535" cy="3292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9266509" y="6257015"/>
            <a:ext cx="24171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1400" b="1" dirty="0">
                <a:solidFill>
                  <a:srgbClr val="000000"/>
                </a:solidFill>
              </a:rPr>
              <a:t>Gottfried </a:t>
            </a:r>
            <a:r>
              <a:rPr lang="cs-CZ" altLang="cs-CZ" sz="1400" b="1" dirty="0" err="1">
                <a:solidFill>
                  <a:srgbClr val="000000"/>
                </a:solidFill>
              </a:rPr>
              <a:t>Semper</a:t>
            </a:r>
            <a:r>
              <a:rPr lang="cs-CZ" altLang="cs-CZ" sz="1400" b="1" dirty="0">
                <a:solidFill>
                  <a:srgbClr val="000000"/>
                </a:solidFill>
              </a:rPr>
              <a:t> (1803-1879)</a:t>
            </a:r>
          </a:p>
        </p:txBody>
      </p:sp>
    </p:spTree>
    <p:extLst>
      <p:ext uri="{BB962C8B-B14F-4D97-AF65-F5344CB8AC3E}">
        <p14:creationId xmlns:p14="http://schemas.microsoft.com/office/powerpoint/2010/main" val="1670482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AE7D9-F829-3A44-AD23-D2F813F0B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611" y="100766"/>
            <a:ext cx="10515600" cy="1325563"/>
          </a:xfrm>
        </p:spPr>
        <p:txBody>
          <a:bodyPr>
            <a:normAutofit/>
          </a:bodyPr>
          <a:lstStyle/>
          <a:p>
            <a:r>
              <a:rPr lang="cs-CZ" sz="18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4.</a:t>
            </a:r>
            <a:br>
              <a:rPr lang="cs-CZ" sz="18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cs-CZ" sz="18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22.10</a:t>
            </a:r>
            <a:r>
              <a:rPr lang="cs-CZ" sz="1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Design, ornament a dekorace: </a:t>
            </a:r>
            <a:r>
              <a:rPr lang="cs-CZ" sz="1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Arts</a:t>
            </a: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and </a:t>
            </a:r>
            <a:r>
              <a:rPr lang="cs-CZ" sz="1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Crafts</a:t>
            </a: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(Ruskin, Morris, </a:t>
            </a:r>
            <a:r>
              <a:rPr lang="cs-CZ" sz="1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Crane</a:t>
            </a: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ad.), secese, japonismy, exotismy, folklorismy </a:t>
            </a:r>
            <a:r>
              <a:rPr lang="cs-CZ" sz="1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MF  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5A87F-24D5-7644-8A7B-194BA2AC0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611" y="5465703"/>
            <a:ext cx="7006014" cy="132556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/>
              <a:t>John Ruskin, William Morris</a:t>
            </a:r>
          </a:p>
          <a:p>
            <a:pPr marL="0" indent="0">
              <a:buNone/>
            </a:pPr>
            <a:r>
              <a:rPr lang="en-GB" dirty="0"/>
              <a:t>Charles Rennie Mackintosh  </a:t>
            </a:r>
          </a:p>
          <a:p>
            <a:pPr marL="0" indent="0">
              <a:buNone/>
            </a:pPr>
            <a:r>
              <a:rPr lang="en-GB" dirty="0"/>
              <a:t>Victor Horta</a:t>
            </a:r>
          </a:p>
          <a:p>
            <a:pPr marL="0" indent="0">
              <a:buNone/>
            </a:pPr>
            <a:r>
              <a:rPr lang="en-GB" dirty="0"/>
              <a:t>Carlo Bugatti </a:t>
            </a:r>
            <a:endParaRPr lang="en-US" dirty="0"/>
          </a:p>
        </p:txBody>
      </p:sp>
      <p:pic>
        <p:nvPicPr>
          <p:cNvPr id="4" name="Picture 5" descr="000188780">
            <a:extLst>
              <a:ext uri="{FF2B5EF4-FFF2-40B4-BE49-F238E27FC236}">
                <a16:creationId xmlns:a16="http://schemas.microsoft.com/office/drawing/2014/main" id="{476AAD19-86FA-214E-81AA-013BA0BD9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0459" y="1978430"/>
            <a:ext cx="3737219" cy="4734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Dining Room, 78 South Park Avenue">
            <a:extLst>
              <a:ext uri="{FF2B5EF4-FFF2-40B4-BE49-F238E27FC236}">
                <a16:creationId xmlns:a16="http://schemas.microsoft.com/office/drawing/2014/main" id="{E2AA90E5-86F7-DD4F-837D-FE94F3BAC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lum bright="-12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3935" y="3836048"/>
            <a:ext cx="4166343" cy="2876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3C7FCCDF-6C3A-1F4A-8B8F-CF56E4978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1175" y="1396938"/>
            <a:ext cx="2072796" cy="237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william_morris">
            <a:extLst>
              <a:ext uri="{FF2B5EF4-FFF2-40B4-BE49-F238E27FC236}">
                <a16:creationId xmlns:a16="http://schemas.microsoft.com/office/drawing/2014/main" id="{17AC61E8-AD07-7843-BCE4-ED530A9EA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611" y="1466788"/>
            <a:ext cx="2743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7485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03BD6-9EA5-024E-982F-6C41BE8A2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213" y="940077"/>
            <a:ext cx="5662613" cy="5222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William Morris (1834-1896): </a:t>
            </a:r>
            <a:r>
              <a:rPr lang="en-GB" sz="2400" dirty="0" err="1"/>
              <a:t>praktický</a:t>
            </a:r>
            <a:r>
              <a:rPr lang="en-GB" sz="2400" dirty="0"/>
              <a:t> a </a:t>
            </a:r>
            <a:r>
              <a:rPr lang="en-GB" sz="2400" dirty="0" err="1"/>
              <a:t>věrný</a:t>
            </a:r>
            <a:r>
              <a:rPr lang="en-GB" sz="2400" dirty="0"/>
              <a:t> design</a:t>
            </a:r>
            <a:endParaRPr lang="en-GB" sz="2400" dirty="0">
              <a:effectLst/>
            </a:endParaRPr>
          </a:p>
          <a:p>
            <a:pPr marL="0" indent="0">
              <a:buNone/>
            </a:pPr>
            <a:r>
              <a:rPr lang="en-GB" sz="2400" dirty="0"/>
              <a:t>John Ruskin: </a:t>
            </a:r>
            <a:r>
              <a:rPr lang="en-GB" sz="2400" dirty="0" err="1"/>
              <a:t>estetické</a:t>
            </a:r>
            <a:r>
              <a:rPr lang="en-GB" sz="2400" dirty="0"/>
              <a:t> </a:t>
            </a:r>
            <a:r>
              <a:rPr lang="en-GB" sz="2400" dirty="0" err="1"/>
              <a:t>hnutí</a:t>
            </a:r>
            <a:r>
              <a:rPr lang="en-GB" sz="2400" dirty="0"/>
              <a:t>/</a:t>
            </a:r>
            <a:r>
              <a:rPr lang="en-GB" sz="2400" dirty="0" err="1"/>
              <a:t>estetismus</a:t>
            </a:r>
            <a:endParaRPr lang="en-GB" sz="2400" dirty="0"/>
          </a:p>
          <a:p>
            <a:pPr marL="0" indent="0">
              <a:buNone/>
            </a:pPr>
            <a:r>
              <a:rPr lang="en-GB" sz="2400" dirty="0" err="1"/>
              <a:t>Důraz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materiál</a:t>
            </a:r>
            <a:endParaRPr lang="en-GB" sz="2400" dirty="0"/>
          </a:p>
          <a:p>
            <a:pPr marL="0" indent="0">
              <a:buNone/>
            </a:pPr>
            <a:r>
              <a:rPr lang="en-GB" sz="2400" dirty="0" err="1"/>
              <a:t>Orientalismus</a:t>
            </a:r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pPr marL="0" indent="0">
              <a:buNone/>
            </a:pPr>
            <a:r>
              <a:rPr lang="en-GB" sz="2400" dirty="0"/>
              <a:t>Adolf Loos, Ornament a </a:t>
            </a:r>
            <a:r>
              <a:rPr lang="en-GB" sz="2400" dirty="0" err="1"/>
              <a:t>zločin</a:t>
            </a:r>
            <a:r>
              <a:rPr lang="en-GB" sz="2400" dirty="0"/>
              <a:t> 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1F46C7-4462-A749-8D42-410F1B198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1084" y="259521"/>
            <a:ext cx="4672619" cy="3169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A73DBB3-FF7B-0E46-A7AC-F16D2E3D27F3}"/>
              </a:ext>
            </a:extLst>
          </p:cNvPr>
          <p:cNvSpPr/>
          <p:nvPr/>
        </p:nvSpPr>
        <p:spPr>
          <a:xfrm>
            <a:off x="7241084" y="3551169"/>
            <a:ext cx="4787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accent3"/>
              </a:buClr>
              <a:defRPr/>
            </a:pPr>
            <a:r>
              <a:rPr lang="en-GB" dirty="0"/>
              <a:t>W. G. Collingwood, John Ruskin in his study, 1881</a:t>
            </a:r>
            <a:endParaRPr lang="cs-CZ" dirty="0"/>
          </a:p>
        </p:txBody>
      </p:sp>
      <p:pic>
        <p:nvPicPr>
          <p:cNvPr id="2050" name="Picture 2" descr="ORNAMENT&amp;amp;CRIME – SILA KARTAL">
            <a:extLst>
              <a:ext uri="{FF2B5EF4-FFF2-40B4-BE49-F238E27FC236}">
                <a16:creationId xmlns:a16="http://schemas.microsoft.com/office/drawing/2014/main" id="{E3E51BE9-2499-1C45-844C-426229F02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1816" y="3735835"/>
            <a:ext cx="1886019" cy="297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033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63484" y="-67119"/>
            <a:ext cx="116073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5.</a:t>
            </a:r>
          </a:p>
          <a:p>
            <a:r>
              <a:rPr lang="cs-CZ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5.11</a:t>
            </a: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Design a národní identita: recepce 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Arts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and 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Crafts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v českých zemích (Šalda, 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Weigner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Štech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hnutí Artěl, ad.), 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vernakulární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styl, (Zádruha, Moravská ústředna, Jurkovič, Klvaňa, 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Kretz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Vydra, Šíma st., lidový „svéráz“) </a:t>
            </a: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LHV</a:t>
            </a:r>
            <a:endParaRPr lang="cs-CZ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026" name="Picture 2" descr="historievil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354" y="3622964"/>
            <a:ext cx="3917506" cy="290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bál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6541" y="837077"/>
            <a:ext cx="2279126" cy="300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antikvariatik.sk/knihy/2/287/28705/subor_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2871" y="837078"/>
            <a:ext cx="2797854" cy="300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oto_0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35955" y="4066047"/>
            <a:ext cx="3002577" cy="2531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Dřevěné stylizované figurky čerta a Mikuláše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63144" y="3950634"/>
            <a:ext cx="2565867" cy="271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032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ézam a lilie (Ottova Světová knihovna) - Antikvariát Valentinská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38468" y="2427316"/>
            <a:ext cx="2773960" cy="398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hubatova\Pictures\Lada 21032012\VŠUP\Antologie design\Antologie výběr foto na přepis\přepis\Antologie (2)\Šalda Ethika dnešní obrody applikovaného umění 1905\P126072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8102" y="3416531"/>
            <a:ext cx="2246263" cy="2997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hubatova\Pictures\Lada 21032012\VŠUP\Antologie design\Antologie výběr foto na přepis\přepis\Antologie (2)\Šalda Ethika dnešní obrody applikovaného umění 1905\P126072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71565" y="3416531"/>
            <a:ext cx="2248053" cy="2997402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304800" y="355600"/>
            <a:ext cx="609897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/>
              <a:t>Volkskunst</a:t>
            </a:r>
            <a:r>
              <a:rPr lang="cs-CZ" sz="1400" dirty="0"/>
              <a:t> – lidové umění, lidový svéráz (</a:t>
            </a:r>
            <a:r>
              <a:rPr lang="cs-CZ" sz="1400" dirty="0" err="1"/>
              <a:t>Riegl</a:t>
            </a:r>
            <a:r>
              <a:rPr lang="cs-CZ" sz="1400" dirty="0"/>
              <a:t>, Jurkovič, Vydra)</a:t>
            </a:r>
          </a:p>
          <a:p>
            <a:endParaRPr lang="cs-CZ" sz="1400" dirty="0"/>
          </a:p>
          <a:p>
            <a:r>
              <a:rPr lang="cs-CZ" sz="1400" dirty="0"/>
              <a:t>Umění v životě, život v umění, socializace umění (</a:t>
            </a:r>
            <a:r>
              <a:rPr lang="cs-CZ" sz="1400" dirty="0" err="1"/>
              <a:t>Arts</a:t>
            </a:r>
            <a:r>
              <a:rPr lang="cs-CZ" sz="1400" dirty="0"/>
              <a:t> and </a:t>
            </a:r>
            <a:r>
              <a:rPr lang="cs-CZ" sz="1400" dirty="0" err="1"/>
              <a:t>Crafts</a:t>
            </a:r>
            <a:r>
              <a:rPr lang="cs-CZ" sz="1400" dirty="0"/>
              <a:t>, Masaryk, Šalda)</a:t>
            </a:r>
          </a:p>
          <a:p>
            <a:endParaRPr lang="cs-CZ" sz="1400" dirty="0"/>
          </a:p>
          <a:p>
            <a:r>
              <a:rPr lang="cs-CZ" sz="1400" dirty="0"/>
              <a:t>Ruční práce, rukodělné řemeslo, (Šalda, Teinitzerová)</a:t>
            </a:r>
          </a:p>
          <a:p>
            <a:endParaRPr lang="cs-CZ" sz="1400" dirty="0"/>
          </a:p>
          <a:p>
            <a:r>
              <a:rPr lang="cs-CZ" sz="1400" dirty="0"/>
              <a:t>Etická a krásná práce</a:t>
            </a:r>
          </a:p>
          <a:p>
            <a:endParaRPr lang="cs-CZ" sz="1400" dirty="0"/>
          </a:p>
          <a:p>
            <a:r>
              <a:rPr lang="cs-CZ" sz="1400" dirty="0"/>
              <a:t>Národní identita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8" name="Picture 2" descr="C:\Users\hubatova\Pictures\Lada15042011\Grant GAČR plocha2\Tomáš Brousil\DRTINA BROUSIL\Ornament obrázky\8 Teinitzerová\2.t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81233" y="655385"/>
            <a:ext cx="3491393" cy="257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60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71796" y="41959"/>
            <a:ext cx="89472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b="1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cs-CZ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(6) 12.11</a:t>
            </a: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Diskuse o zvoleném tématu </a:t>
            </a:r>
            <a:r>
              <a:rPr lang="cs-CZ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MF – pokračování secese</a:t>
            </a:r>
            <a:endParaRPr lang="cs-CZ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cs-CZ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(7) 19.11</a:t>
            </a: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Diskuse o zvoleném tématu </a:t>
            </a:r>
            <a:r>
              <a:rPr lang="cs-CZ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LHV – pokračování kubismus   </a:t>
            </a:r>
            <a:endParaRPr lang="cs-CZ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136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CA114-C6BD-5048-8C5F-F72AB51C1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15" y="-336466"/>
            <a:ext cx="10515600" cy="1325563"/>
          </a:xfrm>
        </p:spPr>
        <p:txBody>
          <a:bodyPr>
            <a:normAutofit/>
          </a:bodyPr>
          <a:lstStyle/>
          <a:p>
            <a:r>
              <a:rPr lang="cs-CZ" sz="18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cs-CZ" sz="18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18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8.</a:t>
            </a:r>
            <a:br>
              <a:rPr lang="cs-CZ" sz="18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18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26.11</a:t>
            </a:r>
            <a:r>
              <a:rPr lang="cs-CZ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Modernismus počátku 20. století: </a:t>
            </a:r>
            <a:r>
              <a:rPr lang="cs-CZ" sz="1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Werkbund</a:t>
            </a: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cs-CZ" sz="1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Bauhaus</a:t>
            </a: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mezinárodní styl </a:t>
            </a:r>
            <a:r>
              <a:rPr lang="cs-CZ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MF</a:t>
            </a:r>
            <a:endParaRPr lang="cs-CZ" sz="1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7170" name="Picture 2" descr="Bauhaus (budova) – Wikipedie">
            <a:extLst>
              <a:ext uri="{FF2B5EF4-FFF2-40B4-BE49-F238E27FC236}">
                <a16:creationId xmlns:a16="http://schemas.microsoft.com/office/drawing/2014/main" id="{525D20A4-F1F3-964D-8F86-AABD81949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447" y="3569149"/>
            <a:ext cx="4430683" cy="296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8AB75C-9219-984B-ABFF-BA11C04B6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267" y="5105823"/>
            <a:ext cx="3585935" cy="123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WASSILY CHAIR 1">
            <a:extLst>
              <a:ext uri="{FF2B5EF4-FFF2-40B4-BE49-F238E27FC236}">
                <a16:creationId xmlns:a16="http://schemas.microsoft.com/office/drawing/2014/main" id="{AD82D16B-4957-8F41-B3C4-2100FB9DF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3109" y="938796"/>
            <a:ext cx="3331355" cy="240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D250D237-D6EC-0E48-835D-934630BF2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30264" y="3575967"/>
            <a:ext cx="1974200" cy="295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eaning and Value : Deutsche Werkbu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74" y="1213657"/>
            <a:ext cx="2361160" cy="333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569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09CE6-3F68-CD4A-9568-7EE98B478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7CCBB-E4F5-6848-A402-C76C400F5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Bauhaus Women: A Global Perspective Roessler Elizabeth Otto &amp;amp; PatrickPevná  vazba — Heureka.cz">
            <a:extLst>
              <a:ext uri="{FF2B5EF4-FFF2-40B4-BE49-F238E27FC236}">
                <a16:creationId xmlns:a16="http://schemas.microsoft.com/office/drawing/2014/main" id="{5291A0E7-9B5A-C746-A8A2-F9C7EEC15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889000"/>
            <a:ext cx="50800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ie Frauen der Wiener Werkstatte / Women Artists of the Wiener Werkstatte">
            <a:extLst>
              <a:ext uri="{FF2B5EF4-FFF2-40B4-BE49-F238E27FC236}">
                <a16:creationId xmlns:a16="http://schemas.microsoft.com/office/drawing/2014/main" id="{78EBB18E-F94D-4841-B589-505E910C9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5075" y="779463"/>
            <a:ext cx="4064000" cy="539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897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96981" y="230188"/>
            <a:ext cx="115325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9.</a:t>
            </a:r>
          </a:p>
          <a:p>
            <a:r>
              <a:rPr lang="cs-CZ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3.12</a:t>
            </a: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cs-CZ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Deutsche</a:t>
            </a:r>
            <a:r>
              <a:rPr lang="cs-CZ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Werkbundaustellung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v Kolíně nad Rýnem 1914 a česká kubistická expozice, Svaz českého, resp. československého díla, synergie národního a internacionálního</a:t>
            </a: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LHV</a:t>
            </a:r>
            <a:endParaRPr lang="cs-CZ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Picture 2" descr="C:\Users\hubatova\Pictures\Lada 31072013\MG\OLGOJ CHORCHOJ\nabytek_gocar_historicky_snime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669" y="3009206"/>
            <a:ext cx="4875656" cy="359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1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9334" y="3848793"/>
            <a:ext cx="3700993" cy="275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02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00036" y="3678538"/>
            <a:ext cx="2720167" cy="293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eutsche Werkbund Austellung Coln &amp;quot; by The Fine Art Masters | Behrens, Art  masters, History desig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685" y="908872"/>
            <a:ext cx="1890851" cy="27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827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96734" y="1496290"/>
            <a:ext cx="1199526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1.10. </a:t>
            </a: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Úvod do historie a teorie studia designu. Představení cyklu a zvolené koncepce přednášek, představení zásadních pojmů a témat pro vymezené období. </a:t>
            </a:r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(společně)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8.10. </a:t>
            </a: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1851: </a:t>
            </a:r>
            <a:r>
              <a:rPr lang="cs-CZ" sz="14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Great </a:t>
            </a:r>
            <a:r>
              <a:rPr lang="cs-CZ" sz="1400" i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Exhibition</a:t>
            </a: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v Londýně a role designu, zrod muzea designu </a:t>
            </a:r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MF</a:t>
            </a:r>
          </a:p>
          <a:p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15.10. </a:t>
            </a: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1873: </a:t>
            </a:r>
            <a:r>
              <a:rPr lang="cs-CZ" sz="1400" i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Weltaustellung</a:t>
            </a:r>
            <a:r>
              <a:rPr lang="cs-CZ" sz="14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 Vídni, model uměleckoprůmyslového muzea a školy v habsburské monarchii, český a moravský kontext druhé poloviny 19. století, institucionální dějiny, uměleckoprůmyslový diskurs u nás </a:t>
            </a:r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LHV</a:t>
            </a:r>
          </a:p>
          <a:p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22.10. </a:t>
            </a: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Design, ornament a dekorace: </a:t>
            </a:r>
            <a:r>
              <a:rPr lang="cs-CZ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Arts</a:t>
            </a: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and </a:t>
            </a:r>
            <a:r>
              <a:rPr lang="cs-CZ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Crafts</a:t>
            </a: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(Ruskin, Morris, </a:t>
            </a:r>
            <a:r>
              <a:rPr lang="cs-CZ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Crane</a:t>
            </a: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ad.), secese, japonismy, exotismy, folklorismy </a:t>
            </a:r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MF     </a:t>
            </a:r>
          </a:p>
          <a:p>
            <a:endParaRPr lang="cs-CZ" sz="1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5.11. </a:t>
            </a: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Design a národní identita: recepce </a:t>
            </a:r>
            <a:r>
              <a:rPr lang="cs-CZ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Arts</a:t>
            </a: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and </a:t>
            </a:r>
            <a:r>
              <a:rPr lang="cs-CZ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Crafts</a:t>
            </a: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v českých zemích (Šalda, </a:t>
            </a:r>
            <a:r>
              <a:rPr lang="cs-CZ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Weigner</a:t>
            </a: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cs-CZ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Štech</a:t>
            </a: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hnutí Artěl, ad.), </a:t>
            </a:r>
            <a:r>
              <a:rPr lang="cs-CZ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vernakulární</a:t>
            </a: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styl, (Zádruha, Moravská ústředna, Jurkovič, Klvaňa, Vydra, Šíma st., lidový „svéráz“) </a:t>
            </a:r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LHV</a:t>
            </a:r>
            <a:endParaRPr lang="cs-CZ" sz="1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cs-CZ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12.11. </a:t>
            </a: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Diskuse o zvoleném tématu </a:t>
            </a:r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MF</a:t>
            </a:r>
            <a:endParaRPr lang="cs-CZ" sz="1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19.11. </a:t>
            </a: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Diskuse o zvoleném tématu </a:t>
            </a:r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LHV</a:t>
            </a:r>
          </a:p>
          <a:p>
            <a:endParaRPr lang="cs-CZ" sz="1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26.11. </a:t>
            </a: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Modernismus počátku 20. století: </a:t>
            </a:r>
            <a:r>
              <a:rPr lang="cs-CZ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Werkbund</a:t>
            </a: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cs-CZ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Bauhaus</a:t>
            </a: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mezinárodní styl </a:t>
            </a:r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MF</a:t>
            </a:r>
            <a:endParaRPr lang="cs-CZ" sz="1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cs-CZ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3.12. </a:t>
            </a:r>
            <a:r>
              <a:rPr lang="cs-CZ" sz="14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Deutsche</a:t>
            </a:r>
            <a:r>
              <a:rPr lang="cs-CZ" sz="1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4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Werkbundaustellung</a:t>
            </a: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v Kolíně nad Rýnem 1914 a česká kubistická expozice, Svaz českého, resp. československého díla, synergie národního a internacionálního</a:t>
            </a:r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LHV</a:t>
            </a:r>
          </a:p>
          <a:p>
            <a:endParaRPr lang="cs-CZ" sz="1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10.12. </a:t>
            </a: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Art deco: Expo Paříž 1925, hybridní styl</a:t>
            </a:r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MF</a:t>
            </a:r>
          </a:p>
          <a:p>
            <a:endParaRPr lang="cs-CZ" sz="1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17.12. </a:t>
            </a: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Československá reprezentace na pařížském Expu, roztržka mezi dekoratéry a avantgardisty, brněnská Výstava soudobé kultury 1928</a:t>
            </a:r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LHV</a:t>
            </a:r>
            <a:endParaRPr lang="cs-CZ" sz="1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96733" y="0"/>
            <a:ext cx="1172371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Přednáškový cyklus bude sledovat v dílčích krocích vymezenou chronologii, ale zároveň bude pokaždé vymezen tematicky.  Sledován bude mezinárodní, ale i lokální kontext, historický, ale i teoretický diskurs s klíčovými koncepty a pojmy. 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185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74073" y="124626"/>
            <a:ext cx="7742376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Výtvarný ideál čistého tvaru</a:t>
            </a:r>
          </a:p>
          <a:p>
            <a:r>
              <a:rPr lang="cs-CZ" sz="1400" dirty="0"/>
              <a:t>Architektura, </a:t>
            </a:r>
            <a:r>
              <a:rPr lang="cs-CZ" sz="1400" dirty="0" err="1"/>
              <a:t>interieur</a:t>
            </a:r>
            <a:r>
              <a:rPr lang="cs-CZ" sz="1400" dirty="0"/>
              <a:t>, věci mohou být předmětem uměleckého tvoření (</a:t>
            </a:r>
            <a:r>
              <a:rPr lang="cs-CZ" sz="1400" dirty="0" err="1"/>
              <a:t>Štech</a:t>
            </a:r>
            <a:r>
              <a:rPr lang="cs-CZ" sz="1400" dirty="0"/>
              <a:t>)</a:t>
            </a:r>
          </a:p>
          <a:p>
            <a:r>
              <a:rPr lang="cs-CZ" sz="1400" dirty="0"/>
              <a:t>Předmětné prostředí jako umělecký výraz tvůrce (Janák)</a:t>
            </a:r>
          </a:p>
          <a:p>
            <a:r>
              <a:rPr lang="cs-CZ" sz="1400" dirty="0"/>
              <a:t>Dynamizace tvaru, duch ovládá hmotu (</a:t>
            </a:r>
            <a:r>
              <a:rPr lang="cs-CZ" sz="1400" dirty="0" err="1"/>
              <a:t>Velde</a:t>
            </a:r>
            <a:r>
              <a:rPr lang="cs-CZ" sz="1400" dirty="0"/>
              <a:t>, Janák, Hofman)</a:t>
            </a:r>
          </a:p>
          <a:p>
            <a:r>
              <a:rPr lang="cs-CZ" sz="1400" dirty="0"/>
              <a:t>Užitkový předmět jako artefakt prostoupený individuální tvořivou silou ducha versus standardní předmět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146" y="1366213"/>
            <a:ext cx="3874187" cy="290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ofman1912TableChaiselongue | Vlastislav Hofman, table and c… | Flick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2406" y="1345880"/>
            <a:ext cx="4048915" cy="292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486146" y="4691935"/>
            <a:ext cx="2388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/>
              <a:t>Internacionální nebo národní?</a:t>
            </a:r>
          </a:p>
        </p:txBody>
      </p:sp>
      <p:pic>
        <p:nvPicPr>
          <p:cNvPr id="3076" name="Picture 4" descr="Janák Pavel (1825-1956) | Mléčenka | Aukce obrazů, starožitností | Aukční  dům Sýpk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6848" y="4691935"/>
            <a:ext cx="2182552" cy="199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www.kubistashop.cz/media/catalog/product/cache/4/image/267x400/9df78eab33525d08d6e5fb8d27136e95/z/z/zzblack3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72406" y="4698909"/>
            <a:ext cx="2076103" cy="198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829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465E7-99FE-AA41-9655-F7C93B7DA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149" y="139825"/>
            <a:ext cx="10515600" cy="1325563"/>
          </a:xfrm>
        </p:spPr>
        <p:txBody>
          <a:bodyPr>
            <a:normAutofit/>
          </a:bodyPr>
          <a:lstStyle/>
          <a:p>
            <a:r>
              <a:rPr lang="cs-CZ" sz="18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10.</a:t>
            </a:r>
            <a:br>
              <a:rPr lang="cs-CZ" sz="18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18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10.12</a:t>
            </a:r>
            <a:r>
              <a:rPr lang="cs-CZ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Art deco: Expo Paříž 1925, hybridní styl</a:t>
            </a:r>
            <a:r>
              <a:rPr lang="cs-CZ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MF</a:t>
            </a:r>
          </a:p>
        </p:txBody>
      </p:sp>
      <p:pic>
        <p:nvPicPr>
          <p:cNvPr id="8196" name="Picture 4" descr="Pavilion de L&amp;#39;Esprit Nouveau – An avant-garde vision of the future">
            <a:extLst>
              <a:ext uri="{FF2B5EF4-FFF2-40B4-BE49-F238E27FC236}">
                <a16:creationId xmlns:a16="http://schemas.microsoft.com/office/drawing/2014/main" id="{D2DE8B2F-1E42-3B48-8DC3-48617FF39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3920" y="3680788"/>
            <a:ext cx="4314764" cy="287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Aleksandr Rodchenko, Lenin workers&amp;#39; club in Paris (1925) | The Charnel-House">
            <a:extLst>
              <a:ext uri="{FF2B5EF4-FFF2-40B4-BE49-F238E27FC236}">
                <a16:creationId xmlns:a16="http://schemas.microsoft.com/office/drawing/2014/main" id="{940549F9-AB54-AC4C-B639-A9F445F89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3919" y="302476"/>
            <a:ext cx="4314765" cy="286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>
            <a:extLst>
              <a:ext uri="{FF2B5EF4-FFF2-40B4-BE49-F238E27FC236}">
                <a16:creationId xmlns:a16="http://schemas.microsoft.com/office/drawing/2014/main" id="{4E143B9F-C618-6E4A-BCF5-84A7C426F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0070" y="1447064"/>
            <a:ext cx="3924678" cy="427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1925 Art Deco Exposition: History, Images, Interpretation — Ideas">
            <a:extLst>
              <a:ext uri="{FF2B5EF4-FFF2-40B4-BE49-F238E27FC236}">
                <a16:creationId xmlns:a16="http://schemas.microsoft.com/office/drawing/2014/main" id="{91932917-1EBE-AD4F-96A1-C5B54B6D3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16" y="2171757"/>
            <a:ext cx="3107584" cy="223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2046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205BB-0485-844C-9522-1881BF3C6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7007" y="748145"/>
            <a:ext cx="5058258" cy="4448157"/>
          </a:xfrm>
        </p:spPr>
        <p:txBody>
          <a:bodyPr/>
          <a:lstStyle/>
          <a:p>
            <a:r>
              <a:rPr lang="en-US" dirty="0"/>
              <a:t>Art Deco v </a:t>
            </a:r>
            <a:r>
              <a:rPr lang="en-US" dirty="0" err="1"/>
              <a:t>Evropě</a:t>
            </a:r>
            <a:r>
              <a:rPr lang="en-US" dirty="0"/>
              <a:t> a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světě</a:t>
            </a:r>
            <a:endParaRPr lang="en-US" dirty="0"/>
          </a:p>
          <a:p>
            <a:r>
              <a:rPr lang="en-US" dirty="0" err="1"/>
              <a:t>Materiál</a:t>
            </a:r>
            <a:r>
              <a:rPr lang="en-US" dirty="0"/>
              <a:t>/</a:t>
            </a:r>
            <a:r>
              <a:rPr lang="en-US" dirty="0" err="1"/>
              <a:t>materiálnost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73364D83-4CAD-4D41-92C3-8E80EEA6F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lum bright="-6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0255" y="284784"/>
            <a:ext cx="4346713" cy="286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rt Deco Los Angeles">
            <a:extLst>
              <a:ext uri="{FF2B5EF4-FFF2-40B4-BE49-F238E27FC236}">
                <a16:creationId xmlns:a16="http://schemas.microsoft.com/office/drawing/2014/main" id="{3E396AEE-A980-504C-8784-DE2B2E0DE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2818" y="2419109"/>
            <a:ext cx="5278054" cy="395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rt Deco Fashion Peacock Painting by Mindy Sommers">
            <a:extLst>
              <a:ext uri="{FF2B5EF4-FFF2-40B4-BE49-F238E27FC236}">
                <a16:creationId xmlns:a16="http://schemas.microsoft.com/office/drawing/2014/main" id="{E9431B2F-BE38-FC47-A086-1E922CEB2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4186" y="3376912"/>
            <a:ext cx="2311814" cy="333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92046D3B-9979-4C40-89F3-E0878C7FF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03652"/>
            <a:ext cx="2778812" cy="348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9355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88422" y="230188"/>
            <a:ext cx="115657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11.</a:t>
            </a:r>
          </a:p>
          <a:p>
            <a:r>
              <a:rPr lang="cs-CZ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17.12</a:t>
            </a: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Československá reprezentace na pařížském Expu, roztržka mezi dekoratéry a avantgardisty, brněnská Výstava soudobé kultury 1928</a:t>
            </a: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LHV</a:t>
            </a:r>
            <a:endParaRPr lang="cs-CZ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" name="Content Placeholder 2" descr="C:\Users\hubatova\Desktop\VI\Národní identita\Paris 0 (9)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 bwMode="auto">
          <a:xfrm>
            <a:off x="2557785" y="1136082"/>
            <a:ext cx="2578311" cy="287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hubatova\Desktop\exposition-art-deco-paris-poste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422" y="1737701"/>
            <a:ext cx="2021711" cy="311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hubatova\Desktop\VI\Národní identita\Paris 0 (8)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47750" y="4266231"/>
            <a:ext cx="3168849" cy="239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hubatova\Desktop\culture_exhibition_01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8395" y="1457127"/>
            <a:ext cx="3906674" cy="254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hubatova\Desktop\Anna středa\pondělí 6.11\fond Kafka_foto Brno 1928\Výběr fotografie do výstavy\Brno importované obrázky\004 – kopie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1883" y="4133092"/>
            <a:ext cx="3826495" cy="239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7826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423949" y="290945"/>
            <a:ext cx="102828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Národní dekorativismus, národní styl, lidové předobrazy</a:t>
            </a:r>
          </a:p>
          <a:p>
            <a:endParaRPr lang="cs-CZ" dirty="0"/>
          </a:p>
          <a:p>
            <a:r>
              <a:rPr lang="cs-CZ" dirty="0"/>
              <a:t>Dekorativní užitkový artefakt versus průmyslový nástroj determinovaný funkcí  (Kysela x </a:t>
            </a:r>
            <a:r>
              <a:rPr lang="cs-CZ" dirty="0" err="1"/>
              <a:t>Teige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/>
              <a:t>Unikátní versus sériové</a:t>
            </a:r>
          </a:p>
          <a:p>
            <a:endParaRPr lang="cs-CZ" dirty="0"/>
          </a:p>
          <a:p>
            <a:r>
              <a:rPr lang="cs-CZ" dirty="0"/>
              <a:t>Národní dekorativismus versus internacionální modernismus</a:t>
            </a:r>
          </a:p>
          <a:p>
            <a:endParaRPr lang="cs-CZ" dirty="0"/>
          </a:p>
          <a:p>
            <a:r>
              <a:rPr lang="cs-CZ" dirty="0" err="1"/>
              <a:t>Vernakulární</a:t>
            </a:r>
            <a:r>
              <a:rPr lang="cs-CZ" dirty="0"/>
              <a:t> dekorativismus x </a:t>
            </a:r>
            <a:r>
              <a:rPr lang="cs-CZ" dirty="0" err="1"/>
              <a:t>vernakulární</a:t>
            </a:r>
            <a:r>
              <a:rPr lang="cs-CZ" dirty="0"/>
              <a:t> modernismus</a:t>
            </a:r>
          </a:p>
          <a:p>
            <a:endParaRPr lang="cs-CZ" dirty="0"/>
          </a:p>
          <a:p>
            <a:r>
              <a:rPr lang="cs-CZ" dirty="0"/>
              <a:t>„Nízké“ a „vysoké“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</a:t>
            </a:r>
          </a:p>
        </p:txBody>
      </p:sp>
      <p:pic>
        <p:nvPicPr>
          <p:cNvPr id="6" name="Picture 3" descr="C:\Users\hubatova\Pictures\Lada 31072013\VŠUP\Katedra\NAKI\NAKI 2012\folklor Lada\Centropa\CENTROPA\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15094" y="2859579"/>
            <a:ext cx="2904281" cy="3708894"/>
          </a:xfrm>
          <a:noFill/>
        </p:spPr>
      </p:pic>
      <p:pic>
        <p:nvPicPr>
          <p:cNvPr id="7" name="Picture 3" descr="C:\Users\hubatova\Desktop\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3985" y="2859579"/>
            <a:ext cx="2460233" cy="370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49825" y="2801388"/>
            <a:ext cx="3087541" cy="3087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210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04800" y="127475"/>
            <a:ext cx="11582400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Zakončení přednáškového cyklu Design I: </a:t>
            </a:r>
          </a:p>
          <a:p>
            <a:pPr>
              <a:spcAft>
                <a:spcPts val="0"/>
              </a:spcAft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Zkouška proběhne formou diskuse na – studentem  předem vybrané a důkladněji promyšlené – téma, které bude volně vycházet a navazovat na přednášené okruhy. </a:t>
            </a:r>
          </a:p>
          <a:p>
            <a:pPr>
              <a:spcAft>
                <a:spcPts val="0"/>
              </a:spcAft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Kromě této společné diskuse, během níž by se měla prokázat nejen studentova informovanost, přehled, ale i schopnost kontextuálně s nabytými poznatky zacházet a otevírat objekty užitého umění možným interpretacím, budou v rámci zkoušky ještě položeny 3 namátkové otázky ověřující základní orientaci v oblasti. </a:t>
            </a:r>
          </a:p>
          <a:p>
            <a:pPr>
              <a:spcAft>
                <a:spcPts val="0"/>
              </a:spcAft>
            </a:pPr>
            <a:endParaRPr lang="cs-CZ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Výběrová bibliografie:</a:t>
            </a:r>
            <a:endParaRPr lang="cs-CZ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200" dirty="0"/>
              <a:t>Zdeno </a:t>
            </a:r>
            <a:r>
              <a:rPr lang="cs-CZ" sz="1200" dirty="0" err="1"/>
              <a:t>Kolesár</a:t>
            </a:r>
            <a:r>
              <a:rPr lang="cs-CZ" sz="1200" dirty="0"/>
              <a:t>, Kapitoly z dějin designu, Praha 2004.</a:t>
            </a:r>
          </a:p>
          <a:p>
            <a:r>
              <a:rPr lang="cs-CZ" sz="1200" dirty="0"/>
              <a:t>Lada Hubatová-Vacková, Martina Pachmanová, Pavla </a:t>
            </a:r>
            <a:r>
              <a:rPr lang="cs-CZ" sz="1200" dirty="0" err="1"/>
              <a:t>Pečinková</a:t>
            </a:r>
            <a:r>
              <a:rPr lang="cs-CZ" sz="1200" dirty="0"/>
              <a:t> (</a:t>
            </a:r>
            <a:r>
              <a:rPr lang="cs-CZ" sz="1200" dirty="0" err="1"/>
              <a:t>eds</a:t>
            </a:r>
            <a:r>
              <a:rPr lang="cs-CZ" sz="1200" dirty="0"/>
              <a:t>.), Věci a slova. Umělecký průmysl, užité umění a design v české teorii a kritice, 1870–1970, Praha 2014.</a:t>
            </a:r>
          </a:p>
          <a:p>
            <a:r>
              <a:rPr lang="cs-CZ" sz="1200" dirty="0"/>
              <a:t>Iva Knobloch – Radim Vondráček (</a:t>
            </a:r>
            <a:r>
              <a:rPr lang="cs-CZ" sz="1200" dirty="0" err="1"/>
              <a:t>eds</a:t>
            </a:r>
            <a:r>
              <a:rPr lang="cs-CZ" sz="1200" dirty="0"/>
              <a:t>.), Design v českých zemích, 1900–2000, Praha 2016.  </a:t>
            </a:r>
          </a:p>
          <a:p>
            <a:r>
              <a:rPr lang="cs-CZ" sz="1200" dirty="0"/>
              <a:t>Victor </a:t>
            </a:r>
            <a:r>
              <a:rPr lang="cs-CZ" sz="1200" dirty="0" err="1"/>
              <a:t>Margolin</a:t>
            </a:r>
            <a:r>
              <a:rPr lang="cs-CZ" sz="1200" dirty="0"/>
              <a:t>, </a:t>
            </a:r>
            <a:r>
              <a:rPr lang="cs-CZ" sz="1200" dirty="0" err="1"/>
              <a:t>World</a:t>
            </a:r>
            <a:r>
              <a:rPr lang="cs-CZ" sz="1200" dirty="0"/>
              <a:t> </a:t>
            </a:r>
            <a:r>
              <a:rPr lang="cs-CZ" sz="1200" dirty="0" err="1"/>
              <a:t>History</a:t>
            </a:r>
            <a:r>
              <a:rPr lang="cs-CZ" sz="1200" dirty="0"/>
              <a:t> </a:t>
            </a:r>
            <a:r>
              <a:rPr lang="cs-CZ" sz="1200" dirty="0" err="1"/>
              <a:t>of</a:t>
            </a:r>
            <a:r>
              <a:rPr lang="cs-CZ" sz="1200" dirty="0"/>
              <a:t> Design, London 2015.</a:t>
            </a:r>
          </a:p>
          <a:p>
            <a:r>
              <a:rPr lang="cs-CZ" sz="1200" dirty="0" err="1"/>
              <a:t>Grace</a:t>
            </a:r>
            <a:r>
              <a:rPr lang="cs-CZ" sz="1200" dirty="0"/>
              <a:t> </a:t>
            </a:r>
            <a:r>
              <a:rPr lang="cs-CZ" sz="1200" dirty="0" err="1"/>
              <a:t>Lees-Maffei</a:t>
            </a:r>
            <a:r>
              <a:rPr lang="cs-CZ" sz="1200" dirty="0"/>
              <a:t>, Rebecca </a:t>
            </a:r>
            <a:r>
              <a:rPr lang="cs-CZ" sz="1200" dirty="0" err="1"/>
              <a:t>Houze</a:t>
            </a:r>
            <a:r>
              <a:rPr lang="cs-CZ" sz="1200" dirty="0"/>
              <a:t>, </a:t>
            </a:r>
            <a:r>
              <a:rPr lang="cs-CZ" sz="1200" dirty="0" err="1"/>
              <a:t>The</a:t>
            </a:r>
            <a:r>
              <a:rPr lang="cs-CZ" sz="1200" dirty="0"/>
              <a:t> Design </a:t>
            </a:r>
            <a:r>
              <a:rPr lang="cs-CZ" sz="1200" dirty="0" err="1"/>
              <a:t>History</a:t>
            </a:r>
            <a:r>
              <a:rPr lang="cs-CZ" sz="1200" dirty="0"/>
              <a:t> </a:t>
            </a:r>
            <a:r>
              <a:rPr lang="cs-CZ" sz="1200" dirty="0" err="1"/>
              <a:t>Reader</a:t>
            </a:r>
            <a:r>
              <a:rPr lang="cs-CZ" sz="1200" dirty="0"/>
              <a:t>. </a:t>
            </a:r>
            <a:r>
              <a:rPr lang="cs-CZ" sz="1200" dirty="0" err="1"/>
              <a:t>Berg</a:t>
            </a:r>
            <a:r>
              <a:rPr lang="cs-CZ" sz="1200" dirty="0"/>
              <a:t> </a:t>
            </a:r>
            <a:r>
              <a:rPr lang="cs-CZ" sz="1200" dirty="0" err="1"/>
              <a:t>Publishers</a:t>
            </a:r>
            <a:r>
              <a:rPr lang="cs-CZ" sz="1200" dirty="0"/>
              <a:t>, 2010.</a:t>
            </a:r>
          </a:p>
          <a:p>
            <a:r>
              <a:rPr lang="en-GB" sz="1200" dirty="0"/>
              <a:t>D. J. </a:t>
            </a:r>
            <a:r>
              <a:rPr lang="en-GB" sz="1200" dirty="0" err="1"/>
              <a:t>Huppatz</a:t>
            </a:r>
            <a:r>
              <a:rPr lang="en-GB" sz="1200" dirty="0"/>
              <a:t>. Ed., Design : critical and primary sources. London: Bloomsbury Academic, an imprint of Bloomsbury Publishing Plc, 2016</a:t>
            </a:r>
            <a:endParaRPr lang="cs-CZ" sz="1200" dirty="0"/>
          </a:p>
          <a:p>
            <a:r>
              <a:rPr lang="en-GB" sz="1200" dirty="0" err="1"/>
              <a:t>Kjetil</a:t>
            </a:r>
            <a:r>
              <a:rPr lang="en-GB" sz="1200" dirty="0"/>
              <a:t> </a:t>
            </a:r>
            <a:r>
              <a:rPr lang="cs-CZ" sz="1200" dirty="0"/>
              <a:t> </a:t>
            </a:r>
            <a:r>
              <a:rPr lang="en-GB" sz="1200" dirty="0" err="1"/>
              <a:t>Fallan</a:t>
            </a:r>
            <a:r>
              <a:rPr lang="en-GB" sz="1200" dirty="0"/>
              <a:t>, Design history: understanding theory and method. London: Bloomsbury Academic, an imprint of Bloomsbury Publishing Plc, 2014</a:t>
            </a:r>
            <a:endParaRPr lang="cs-CZ" sz="1200" dirty="0"/>
          </a:p>
          <a:p>
            <a:r>
              <a:rPr lang="cs-CZ" sz="1200" dirty="0"/>
              <a:t>Nikolaus </a:t>
            </a:r>
            <a:r>
              <a:rPr lang="cs-CZ" sz="1200" dirty="0" err="1"/>
              <a:t>Pevsner</a:t>
            </a:r>
            <a:r>
              <a:rPr lang="cs-CZ" sz="1200" dirty="0"/>
              <a:t>, </a:t>
            </a:r>
            <a:r>
              <a:rPr lang="cs-CZ" sz="1200" dirty="0" err="1"/>
              <a:t>The</a:t>
            </a:r>
            <a:r>
              <a:rPr lang="cs-CZ" sz="1200" dirty="0"/>
              <a:t> </a:t>
            </a:r>
            <a:r>
              <a:rPr lang="cs-CZ" sz="1200" dirty="0" err="1"/>
              <a:t>Sources</a:t>
            </a:r>
            <a:r>
              <a:rPr lang="cs-CZ" sz="1200" dirty="0"/>
              <a:t> </a:t>
            </a:r>
            <a:r>
              <a:rPr lang="cs-CZ" sz="1200" dirty="0" err="1"/>
              <a:t>of</a:t>
            </a:r>
            <a:r>
              <a:rPr lang="cs-CZ" sz="1200" dirty="0"/>
              <a:t> </a:t>
            </a:r>
            <a:r>
              <a:rPr lang="cs-CZ" sz="1200" dirty="0" err="1"/>
              <a:t>Modern</a:t>
            </a:r>
            <a:r>
              <a:rPr lang="cs-CZ" sz="1200" dirty="0"/>
              <a:t> </a:t>
            </a:r>
            <a:r>
              <a:rPr lang="cs-CZ" sz="1200" dirty="0" err="1"/>
              <a:t>Architecture</a:t>
            </a:r>
            <a:r>
              <a:rPr lang="cs-CZ" sz="1200" dirty="0"/>
              <a:t> and Design, London 1968.</a:t>
            </a:r>
          </a:p>
          <a:p>
            <a:r>
              <a:rPr lang="cs-CZ" sz="1200" dirty="0"/>
              <a:t>Adrian </a:t>
            </a:r>
            <a:r>
              <a:rPr lang="cs-CZ" sz="1200" dirty="0" err="1"/>
              <a:t>Forty</a:t>
            </a:r>
            <a:r>
              <a:rPr lang="cs-CZ" sz="1200" dirty="0"/>
              <a:t>, </a:t>
            </a:r>
            <a:r>
              <a:rPr lang="cs-CZ" sz="1200" dirty="0" err="1"/>
              <a:t>Objects</a:t>
            </a:r>
            <a:r>
              <a:rPr lang="cs-CZ" sz="1200" dirty="0"/>
              <a:t> </a:t>
            </a:r>
            <a:r>
              <a:rPr lang="cs-CZ" sz="1200" dirty="0" err="1"/>
              <a:t>of</a:t>
            </a:r>
            <a:r>
              <a:rPr lang="cs-CZ" sz="1200" dirty="0"/>
              <a:t> </a:t>
            </a:r>
            <a:r>
              <a:rPr lang="cs-CZ" sz="1200" dirty="0" err="1"/>
              <a:t>Desire</a:t>
            </a:r>
            <a:r>
              <a:rPr lang="cs-CZ" sz="1200" dirty="0"/>
              <a:t>. Design and Society 1750–1980, London 1986.</a:t>
            </a:r>
          </a:p>
          <a:p>
            <a:r>
              <a:rPr lang="cs-CZ" sz="1200" dirty="0"/>
              <a:t>Jonathan M. </a:t>
            </a:r>
            <a:r>
              <a:rPr lang="cs-CZ" sz="1200" dirty="0" err="1"/>
              <a:t>Woodham</a:t>
            </a:r>
            <a:r>
              <a:rPr lang="cs-CZ" sz="1200" dirty="0"/>
              <a:t>, </a:t>
            </a:r>
            <a:r>
              <a:rPr lang="cs-CZ" sz="1200" dirty="0" err="1"/>
              <a:t>Twentieth</a:t>
            </a:r>
            <a:r>
              <a:rPr lang="cs-CZ" sz="1200" dirty="0"/>
              <a:t> </a:t>
            </a:r>
            <a:r>
              <a:rPr lang="cs-CZ" sz="1200" dirty="0" err="1"/>
              <a:t>Century</a:t>
            </a:r>
            <a:r>
              <a:rPr lang="cs-CZ" sz="1200" dirty="0"/>
              <a:t> Design, Oxford, 1997.</a:t>
            </a:r>
          </a:p>
          <a:p>
            <a:r>
              <a:rPr lang="en-GB" sz="1200" dirty="0"/>
              <a:t>Penny Sparke, An introduction to design and culture : 1900 to the present. 2nd ed. New York: Routledge, 2004.</a:t>
            </a:r>
          </a:p>
          <a:p>
            <a:r>
              <a:rPr lang="cs-CZ" sz="1200" dirty="0"/>
              <a:t>Charlotte and Peter </a:t>
            </a:r>
            <a:r>
              <a:rPr lang="cs-CZ" sz="1200" dirty="0" err="1"/>
              <a:t>Fiell</a:t>
            </a:r>
            <a:r>
              <a:rPr lang="cs-CZ" sz="1200" dirty="0"/>
              <a:t>, </a:t>
            </a:r>
            <a:r>
              <a:rPr lang="cs-CZ" sz="1200" dirty="0" err="1"/>
              <a:t>Scandinavian</a:t>
            </a:r>
            <a:r>
              <a:rPr lang="cs-CZ" sz="1200" dirty="0"/>
              <a:t> Design, London 2002.</a:t>
            </a:r>
          </a:p>
          <a:p>
            <a:r>
              <a:rPr lang="cs-CZ" sz="1200" dirty="0"/>
              <a:t>Iva Janáková (</a:t>
            </a:r>
            <a:r>
              <a:rPr lang="cs-CZ" sz="1200" dirty="0" err="1"/>
              <a:t>ed</a:t>
            </a:r>
            <a:r>
              <a:rPr lang="cs-CZ" sz="1200" dirty="0"/>
              <a:t>.), Ladislav </a:t>
            </a:r>
            <a:r>
              <a:rPr lang="cs-CZ" sz="1200" dirty="0" err="1"/>
              <a:t>Sutnar</a:t>
            </a:r>
            <a:r>
              <a:rPr lang="cs-CZ" sz="1200" dirty="0"/>
              <a:t>. Praha – New York. Design in </a:t>
            </a:r>
            <a:r>
              <a:rPr lang="cs-CZ" sz="1200" dirty="0" err="1"/>
              <a:t>Action</a:t>
            </a:r>
            <a:r>
              <a:rPr lang="cs-CZ" sz="1200" dirty="0"/>
              <a:t>, Praha 2003.</a:t>
            </a:r>
          </a:p>
          <a:p>
            <a:r>
              <a:rPr lang="cs-CZ" sz="1200" dirty="0"/>
              <a:t>Pavel Liška – Jiří Švestka (</a:t>
            </a:r>
            <a:r>
              <a:rPr lang="cs-CZ" sz="1200" dirty="0" err="1"/>
              <a:t>eds</a:t>
            </a:r>
            <a:r>
              <a:rPr lang="cs-CZ" sz="1200" dirty="0"/>
              <a:t>.), Český kubismus, Praha 2006.</a:t>
            </a:r>
          </a:p>
          <a:p>
            <a:r>
              <a:rPr lang="cs-CZ" sz="1200" dirty="0"/>
              <a:t>Jiří </a:t>
            </a:r>
            <a:r>
              <a:rPr lang="cs-CZ" sz="1200" dirty="0" err="1"/>
              <a:t>Fronek</a:t>
            </a:r>
            <a:r>
              <a:rPr lang="cs-CZ" sz="1200" dirty="0"/>
              <a:t> (</a:t>
            </a:r>
            <a:r>
              <a:rPr lang="cs-CZ" sz="1200" dirty="0" err="1"/>
              <a:t>ed</a:t>
            </a:r>
            <a:r>
              <a:rPr lang="cs-CZ" sz="1200" dirty="0"/>
              <a:t>.), Artěl. Umění pro všední den 1908–1935, Praha 2009.</a:t>
            </a:r>
          </a:p>
          <a:p>
            <a:r>
              <a:rPr lang="cs-CZ" sz="1200" dirty="0"/>
              <a:t>Charlotte </a:t>
            </a:r>
            <a:r>
              <a:rPr lang="cs-CZ" sz="1200" dirty="0" err="1"/>
              <a:t>Benton</a:t>
            </a:r>
            <a:r>
              <a:rPr lang="cs-CZ" sz="1200" dirty="0"/>
              <a:t>, </a:t>
            </a:r>
            <a:r>
              <a:rPr lang="cs-CZ" sz="1200" dirty="0" err="1"/>
              <a:t>Tim</a:t>
            </a:r>
            <a:r>
              <a:rPr lang="cs-CZ" sz="1200" dirty="0"/>
              <a:t> </a:t>
            </a:r>
            <a:r>
              <a:rPr lang="cs-CZ" sz="1200" dirty="0" err="1"/>
              <a:t>Benton</a:t>
            </a:r>
            <a:r>
              <a:rPr lang="cs-CZ" sz="1200" dirty="0"/>
              <a:t>, </a:t>
            </a:r>
            <a:r>
              <a:rPr lang="cs-CZ" sz="1200" dirty="0" err="1"/>
              <a:t>Ghislaine</a:t>
            </a:r>
            <a:r>
              <a:rPr lang="cs-CZ" sz="1200" dirty="0"/>
              <a:t> </a:t>
            </a:r>
            <a:r>
              <a:rPr lang="cs-CZ" sz="1200" dirty="0" err="1"/>
              <a:t>Wood</a:t>
            </a:r>
            <a:r>
              <a:rPr lang="cs-CZ" sz="1200" dirty="0"/>
              <a:t>, Art Deco, London 2003.</a:t>
            </a:r>
          </a:p>
          <a:p>
            <a:r>
              <a:rPr lang="cs-CZ" sz="1200" dirty="0"/>
              <a:t>Martina Pachmanová, Neznámá území českého moderního umění: Pod lupou genderu, Praha 2004.</a:t>
            </a:r>
          </a:p>
          <a:p>
            <a:r>
              <a:rPr lang="cs-CZ" sz="1200" dirty="0"/>
              <a:t>Michael John </a:t>
            </a:r>
            <a:r>
              <a:rPr lang="cs-CZ" sz="1200" dirty="0" err="1"/>
              <a:t>Gorman</a:t>
            </a:r>
            <a:r>
              <a:rPr lang="cs-CZ" sz="1200" dirty="0"/>
              <a:t>, </a:t>
            </a:r>
            <a:r>
              <a:rPr lang="cs-CZ" sz="1200" dirty="0" err="1"/>
              <a:t>Buckminster</a:t>
            </a:r>
            <a:r>
              <a:rPr lang="cs-CZ" sz="1200" dirty="0"/>
              <a:t> </a:t>
            </a:r>
            <a:r>
              <a:rPr lang="cs-CZ" sz="1200" dirty="0" err="1"/>
              <a:t>Fuller</a:t>
            </a:r>
            <a:r>
              <a:rPr lang="cs-CZ" sz="1200" dirty="0"/>
              <a:t>: </a:t>
            </a:r>
            <a:r>
              <a:rPr lang="cs-CZ" sz="1200" dirty="0" err="1"/>
              <a:t>Designing</a:t>
            </a:r>
            <a:r>
              <a:rPr lang="cs-CZ" sz="1200" dirty="0"/>
              <a:t> </a:t>
            </a:r>
            <a:r>
              <a:rPr lang="cs-CZ" sz="1200" dirty="0" err="1"/>
              <a:t>for</a:t>
            </a:r>
            <a:r>
              <a:rPr lang="cs-CZ" sz="1200" dirty="0"/>
              <a:t> Mobility, Milano 2005. </a:t>
            </a:r>
          </a:p>
          <a:p>
            <a:r>
              <a:rPr lang="cs-CZ" sz="1200" dirty="0" err="1"/>
              <a:t>Stuart</a:t>
            </a:r>
            <a:r>
              <a:rPr lang="cs-CZ" sz="1200" dirty="0"/>
              <a:t> McDonald, A </a:t>
            </a:r>
            <a:r>
              <a:rPr lang="cs-CZ" sz="1200" dirty="0" err="1"/>
              <a:t>Century</a:t>
            </a:r>
            <a:r>
              <a:rPr lang="cs-CZ" sz="1200" dirty="0"/>
              <a:t> </a:t>
            </a:r>
            <a:r>
              <a:rPr lang="cs-CZ" sz="1200" dirty="0" err="1"/>
              <a:t>of</a:t>
            </a:r>
            <a:r>
              <a:rPr lang="cs-CZ" sz="1200" dirty="0"/>
              <a:t> Art and Design </a:t>
            </a:r>
            <a:r>
              <a:rPr lang="cs-CZ" sz="1200" dirty="0" err="1"/>
              <a:t>Education</a:t>
            </a:r>
            <a:r>
              <a:rPr lang="cs-CZ" sz="1200" dirty="0"/>
              <a:t>, Cambridge 2005.</a:t>
            </a:r>
          </a:p>
          <a:p>
            <a:r>
              <a:rPr lang="cs-CZ" sz="1200" dirty="0" err="1"/>
              <a:t>Frédéric</a:t>
            </a:r>
            <a:r>
              <a:rPr lang="cs-CZ" sz="1200" dirty="0"/>
              <a:t> </a:t>
            </a:r>
            <a:r>
              <a:rPr lang="cs-CZ" sz="1200" dirty="0" err="1"/>
              <a:t>Migayrou</a:t>
            </a:r>
            <a:r>
              <a:rPr lang="cs-CZ" sz="1200" dirty="0"/>
              <a:t> – </a:t>
            </a:r>
            <a:r>
              <a:rPr lang="cs-CZ" sz="1200" dirty="0" err="1"/>
              <a:t>Aurélien</a:t>
            </a:r>
            <a:r>
              <a:rPr lang="cs-CZ" sz="1200" dirty="0"/>
              <a:t> </a:t>
            </a:r>
            <a:r>
              <a:rPr lang="cs-CZ" sz="1200" dirty="0" err="1"/>
              <a:t>Lemonier</a:t>
            </a:r>
            <a:r>
              <a:rPr lang="cs-CZ" sz="1200" dirty="0"/>
              <a:t> (</a:t>
            </a:r>
            <a:r>
              <a:rPr lang="cs-CZ" sz="1200" dirty="0" err="1"/>
              <a:t>eds</a:t>
            </a:r>
            <a:r>
              <a:rPr lang="cs-CZ" sz="1200" dirty="0"/>
              <a:t>.), De </a:t>
            </a:r>
            <a:r>
              <a:rPr lang="cs-CZ" sz="1200" dirty="0" err="1"/>
              <a:t>Stijl</a:t>
            </a:r>
            <a:r>
              <a:rPr lang="cs-CZ" sz="1200" dirty="0"/>
              <a:t> 1917–1931, Paris 2010.</a:t>
            </a:r>
          </a:p>
          <a:p>
            <a:r>
              <a:rPr lang="cs-CZ" sz="1200" dirty="0"/>
              <a:t>Lada Hubatová-Vacková, Tiché revoluce uvnitř ornamentu: Studie z dějin dekorativního umění 1880–1930, Praha 2011.</a:t>
            </a:r>
          </a:p>
          <a:p>
            <a:r>
              <a:rPr lang="en-GB" sz="1200" dirty="0"/>
              <a:t>Jeffrey L. Meikle, Design in the USA. Oxford: Oxford University Press, 2005.</a:t>
            </a:r>
            <a:endParaRPr lang="cs-CZ" sz="1200" dirty="0"/>
          </a:p>
          <a:p>
            <a:pPr>
              <a:spcAft>
                <a:spcPts val="0"/>
              </a:spcAft>
            </a:pPr>
            <a:endParaRPr lang="cs-CZ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891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E7371-770A-2848-A2AB-4C3328BFC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212" y="391040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 err="1"/>
              <a:t>Proč</a:t>
            </a:r>
            <a:r>
              <a:rPr lang="en-US" sz="2800" dirty="0"/>
              <a:t> </a:t>
            </a:r>
            <a:r>
              <a:rPr lang="en-US" sz="2800" dirty="0" err="1"/>
              <a:t>historie</a:t>
            </a:r>
            <a:r>
              <a:rPr lang="en-US" sz="2800" dirty="0"/>
              <a:t> </a:t>
            </a:r>
            <a:r>
              <a:rPr lang="en-US" sz="2800" dirty="0" err="1"/>
              <a:t>designu</a:t>
            </a:r>
            <a:r>
              <a:rPr lang="en-US" sz="2800" dirty="0"/>
              <a:t>? </a:t>
            </a:r>
          </a:p>
        </p:txBody>
      </p:sp>
      <p:pic>
        <p:nvPicPr>
          <p:cNvPr id="1026" name="Picture 2" descr="Journal of Design History - Publications - Design History Society">
            <a:hlinkClick r:id="rId2"/>
            <a:extLst>
              <a:ext uri="{FF2B5EF4-FFF2-40B4-BE49-F238E27FC236}">
                <a16:creationId xmlns:a16="http://schemas.microsoft.com/office/drawing/2014/main" id="{84A9EA7F-765C-AD4E-9C86-FE9932895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212" y="1700178"/>
            <a:ext cx="25654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esign and Culture: Vol 13, No 2">
            <a:hlinkClick r:id="rId4"/>
            <a:extLst>
              <a:ext uri="{FF2B5EF4-FFF2-40B4-BE49-F238E27FC236}">
                <a16:creationId xmlns:a16="http://schemas.microsoft.com/office/drawing/2014/main" id="{16F21AFE-88EB-E140-B00F-A7A87FA28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8767" y="1668499"/>
            <a:ext cx="2229178" cy="320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ssue Cover">
            <a:hlinkClick r:id="rId6"/>
            <a:extLst>
              <a:ext uri="{FF2B5EF4-FFF2-40B4-BE49-F238E27FC236}">
                <a16:creationId xmlns:a16="http://schemas.microsoft.com/office/drawing/2014/main" id="{CCCF703F-718B-3445-82A8-22AB0BDFE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8035" y="1716603"/>
            <a:ext cx="2178403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tudies in the Decorative Arts (Vol. V No. 1 Fall-Winter 1997-1998): Elena  Bespalova, Christopher Long, Marianne Lamonaca, Susan Solny, Edith A.  Standen: Amazon.com: Books">
            <a:extLst>
              <a:ext uri="{FF2B5EF4-FFF2-40B4-BE49-F238E27FC236}">
                <a16:creationId xmlns:a16="http://schemas.microsoft.com/office/drawing/2014/main" id="{0D6BC0FC-E69C-F249-9EEF-2F6860C5EB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26500" y="1735067"/>
            <a:ext cx="238760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West 86th, Volume 22, Issue 1: A Journal of Decorative Arts, Design  History, and Material Culture (Volume 22): Stirton, Paul: 9780226336930:  Amazon.com: Books">
            <a:hlinkClick r:id="rId9"/>
            <a:extLst>
              <a:ext uri="{FF2B5EF4-FFF2-40B4-BE49-F238E27FC236}">
                <a16:creationId xmlns:a16="http://schemas.microsoft.com/office/drawing/2014/main" id="{D2F91E1D-C745-B94F-8EA8-C41AE08B6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26500" y="1639888"/>
            <a:ext cx="2527300" cy="321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50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47AD8-A3C2-8F42-86E1-7D5190F3F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787848"/>
            <a:ext cx="52578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Nikolaus Pevsner</a:t>
            </a:r>
          </a:p>
          <a:p>
            <a:r>
              <a:rPr lang="en-US" sz="2400" dirty="0"/>
              <a:t>The Pioneers of Modern Movement, 1936 </a:t>
            </a:r>
          </a:p>
          <a:p>
            <a:r>
              <a:rPr lang="en-US" sz="2400" dirty="0"/>
              <a:t>Pioneers of Modern Design, 1949- </a:t>
            </a:r>
          </a:p>
        </p:txBody>
      </p:sp>
      <p:pic>
        <p:nvPicPr>
          <p:cNvPr id="3074" name="Picture 2" descr="Designing the Modern Movement: The Pioneers of Nikolaus Pevsner – Justin  Zhuang">
            <a:extLst>
              <a:ext uri="{FF2B5EF4-FFF2-40B4-BE49-F238E27FC236}">
                <a16:creationId xmlns:a16="http://schemas.microsoft.com/office/drawing/2014/main" id="{DF079096-CF37-7643-8600-4181E7BD7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itle page of &amp;#39;Pioneers of the Modern Movement&amp;#39; | RIBA">
            <a:extLst>
              <a:ext uri="{FF2B5EF4-FFF2-40B4-BE49-F238E27FC236}">
                <a16:creationId xmlns:a16="http://schemas.microsoft.com/office/drawing/2014/main" id="{BB314ECF-C255-7445-81D5-2D417285F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6350" y="296351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510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780E9B-6F2F-7B4E-8938-839EB8154D8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6784" y="213068"/>
            <a:ext cx="2243988" cy="33659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FBBB47-B6E7-7F48-B77C-9E5C5496CA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6577" y="213068"/>
            <a:ext cx="2501914" cy="3329031"/>
          </a:xfrm>
          <a:prstGeom prst="rect">
            <a:avLst/>
          </a:prstGeom>
        </p:spPr>
      </p:pic>
      <p:pic>
        <p:nvPicPr>
          <p:cNvPr id="5122" name="Picture 2" descr="History of Modern Design, 2nd edition">
            <a:extLst>
              <a:ext uri="{FF2B5EF4-FFF2-40B4-BE49-F238E27FC236}">
                <a16:creationId xmlns:a16="http://schemas.microsoft.com/office/drawing/2014/main" id="{D337E16C-0EC9-4843-943C-A20BD24EA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763" y="135720"/>
            <a:ext cx="2243988" cy="336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raphic Design: A New History">
            <a:extLst>
              <a:ext uri="{FF2B5EF4-FFF2-40B4-BE49-F238E27FC236}">
                <a16:creationId xmlns:a16="http://schemas.microsoft.com/office/drawing/2014/main" id="{8473CA01-8082-6945-923B-502E1531F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994" y="3597047"/>
            <a:ext cx="2277493" cy="301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esign: Critical and Primary Sources: Critical and Primary Sources D.J.  Huppatz Bloomsbury Academic">
            <a:extLst>
              <a:ext uri="{FF2B5EF4-FFF2-40B4-BE49-F238E27FC236}">
                <a16:creationId xmlns:a16="http://schemas.microsoft.com/office/drawing/2014/main" id="{61CFEFE2-CD2C-764D-9DE1-4F5B4A3FF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1056" y="2070210"/>
            <a:ext cx="3455728" cy="301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Design History: Understanding Theory and Method: Fallan, Kjetil:  9781847885371: Amazon.com: Books">
            <a:extLst>
              <a:ext uri="{FF2B5EF4-FFF2-40B4-BE49-F238E27FC236}">
                <a16:creationId xmlns:a16="http://schemas.microsoft.com/office/drawing/2014/main" id="{2307F643-D338-3D40-B32B-03CF6C08F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81569" y="3731106"/>
            <a:ext cx="2014417" cy="301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Twentieth Century Design - Woodham, Jonathan M. (Director of the Design  History Research Centre, University of Brighton) - Megaknihy.cz">
            <a:extLst>
              <a:ext uri="{FF2B5EF4-FFF2-40B4-BE49-F238E27FC236}">
                <a16:creationId xmlns:a16="http://schemas.microsoft.com/office/drawing/2014/main" id="{F5AE723F-B4DA-E94E-8A50-C876AF091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727" y="3583440"/>
            <a:ext cx="2147614" cy="306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464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Věci a slova - Umělecký průmysl, užité umění a design v české teorii a kritice 1870–1970 - Lada Hubatová-Vacková, Martina Pachmanová, Pavla Pečinková - Knihy">
            <a:extLst>
              <a:ext uri="{FF2B5EF4-FFF2-40B4-BE49-F238E27FC236}">
                <a16:creationId xmlns:a16="http://schemas.microsoft.com/office/drawing/2014/main" id="{8B7D7669-CA8D-4A47-B38D-18D5A8BC0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963" y="681037"/>
            <a:ext cx="3988013" cy="545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esign v českých zemích - nová bible českého designu">
            <a:extLst>
              <a:ext uri="{FF2B5EF4-FFF2-40B4-BE49-F238E27FC236}">
                <a16:creationId xmlns:a16="http://schemas.microsoft.com/office/drawing/2014/main" id="{BD73B31B-83EE-424B-AA8F-E22C616265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57837" y="0"/>
            <a:ext cx="62436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67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B0A0D-D2BA-B44C-BA1E-95FFBA565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803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18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</a:t>
            </a:r>
            <a:r>
              <a:rPr lang="cs-CZ" sz="18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cs-CZ" sz="18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cs-CZ" sz="18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8. 10. </a:t>
            </a:r>
            <a:r>
              <a:rPr lang="cs-CZ" sz="1800" i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Great </a:t>
            </a:r>
            <a:r>
              <a:rPr lang="cs-CZ" sz="1800" i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Exhibition</a:t>
            </a: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v Londýně a role designu, zrod muzea designu </a:t>
            </a:r>
            <a:r>
              <a:rPr lang="cs-CZ" sz="1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582AB-7DA2-0F47-BAB3-E9BC16763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09C4033-29DF-3244-AC56-66362DEB5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497" y="1825625"/>
            <a:ext cx="33879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MPIRE GROUP: Crystal Palace London, England">
            <a:extLst>
              <a:ext uri="{FF2B5EF4-FFF2-40B4-BE49-F238E27FC236}">
                <a16:creationId xmlns:a16="http://schemas.microsoft.com/office/drawing/2014/main" id="{DCEC5EC1-20EB-9840-9A8F-0195D5D08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600" y="1690688"/>
            <a:ext cx="7021334" cy="467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7248EF-EF8E-CA4B-9852-BBF174504332}"/>
              </a:ext>
            </a:extLst>
          </p:cNvPr>
          <p:cNvSpPr txBox="1"/>
          <p:nvPr/>
        </p:nvSpPr>
        <p:spPr>
          <a:xfrm>
            <a:off x="8845392" y="6365085"/>
            <a:ext cx="21861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Henry Cole (1808-1882)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5145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E1FAE-DEC8-724F-A350-E5B9927E5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EB85D-7904-3642-9B2A-030F8E79A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4747" y="1027906"/>
            <a:ext cx="3052762" cy="4351338"/>
          </a:xfrm>
        </p:spPr>
        <p:txBody>
          <a:bodyPr>
            <a:noAutofit/>
          </a:bodyPr>
          <a:lstStyle/>
          <a:p>
            <a:r>
              <a:rPr lang="en-US" sz="2400" dirty="0"/>
              <a:t>Great Exhibition</a:t>
            </a:r>
          </a:p>
          <a:p>
            <a:endParaRPr lang="en-US" sz="2400" dirty="0"/>
          </a:p>
          <a:p>
            <a:r>
              <a:rPr lang="en-US" sz="2400" dirty="0" err="1"/>
              <a:t>Dobrý</a:t>
            </a:r>
            <a:r>
              <a:rPr lang="en-US" sz="2400" dirty="0"/>
              <a:t> design</a:t>
            </a:r>
          </a:p>
          <a:p>
            <a:endParaRPr lang="en-US" sz="2400" dirty="0"/>
          </a:p>
          <a:p>
            <a:r>
              <a:rPr lang="en-US" sz="2400" dirty="0"/>
              <a:t>South Kensington Museum (Victoria and Albert Museum), V&amp;A Dundee</a:t>
            </a:r>
          </a:p>
          <a:p>
            <a:endParaRPr lang="en-US" sz="2400" dirty="0"/>
          </a:p>
          <a:p>
            <a:r>
              <a:rPr lang="en-US" sz="2400" i="1" dirty="0" err="1"/>
              <a:t>Dekolonizace</a:t>
            </a:r>
            <a:r>
              <a:rPr lang="en-US" sz="2400" i="1" dirty="0"/>
              <a:t> </a:t>
            </a:r>
            <a:r>
              <a:rPr lang="en-US" sz="2400" i="1" dirty="0" err="1"/>
              <a:t>designu</a:t>
            </a:r>
            <a:r>
              <a:rPr lang="en-US" sz="2400" i="1" dirty="0"/>
              <a:t> a </a:t>
            </a:r>
            <a:r>
              <a:rPr lang="en-US" sz="2400" i="1" dirty="0" err="1"/>
              <a:t>sbírek</a:t>
            </a:r>
            <a:endParaRPr lang="en-US" sz="2400" i="1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36CB7B4-F809-1F4C-B2E7-7F8C4ACBF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132" y="293436"/>
            <a:ext cx="8176547" cy="533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&amp;amp;A Dundee · Decolonising our galleries: An introduction">
            <a:extLst>
              <a:ext uri="{FF2B5EF4-FFF2-40B4-BE49-F238E27FC236}">
                <a16:creationId xmlns:a16="http://schemas.microsoft.com/office/drawing/2014/main" id="{914A8A27-A839-B540-A50A-58D5BDC36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763" y="3911100"/>
            <a:ext cx="3813916" cy="2946900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9817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3641</TotalTime>
  <Words>605</Words>
  <Application>Microsoft Office PowerPoint</Application>
  <PresentationFormat>Širokoúhlá obrazovka</PresentationFormat>
  <Paragraphs>142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Office Theme</vt:lpstr>
      <vt:lpstr>Design I (1850–1925)</vt:lpstr>
      <vt:lpstr>Prezentace aplikace PowerPoint</vt:lpstr>
      <vt:lpstr>Prezentace aplikace PowerPoint</vt:lpstr>
      <vt:lpstr>Proč historie designu? </vt:lpstr>
      <vt:lpstr>Prezentace aplikace PowerPoint</vt:lpstr>
      <vt:lpstr>Prezentace aplikace PowerPoint</vt:lpstr>
      <vt:lpstr>Prezentace aplikace PowerPoint</vt:lpstr>
      <vt:lpstr>2. 8. 10. Great Exhibition v Londýně a role designu, zrod muzea designu MF</vt:lpstr>
      <vt:lpstr>Prezentace aplikace PowerPoint</vt:lpstr>
      <vt:lpstr>Prezentace aplikace PowerPoint</vt:lpstr>
      <vt:lpstr>Prezentace aplikace PowerPoint</vt:lpstr>
      <vt:lpstr>4. 22.10. Design, ornament a dekorace: Arts and Crafts (Ruskin, Morris, Crane, ad.), secese, japonismy, exotismy, folklorismy MF     </vt:lpstr>
      <vt:lpstr>Prezentace aplikace PowerPoint</vt:lpstr>
      <vt:lpstr>Prezentace aplikace PowerPoint</vt:lpstr>
      <vt:lpstr>Prezentace aplikace PowerPoint</vt:lpstr>
      <vt:lpstr>Prezentace aplikace PowerPoint</vt:lpstr>
      <vt:lpstr> 8. 26.11. Modernismus počátku 20. století: Werkbund, Bauhaus, mezinárodní styl MF</vt:lpstr>
      <vt:lpstr>Prezentace aplikace PowerPoint</vt:lpstr>
      <vt:lpstr>Prezentace aplikace PowerPoint</vt:lpstr>
      <vt:lpstr>Prezentace aplikace PowerPoint</vt:lpstr>
      <vt:lpstr>10. 10.12. Art deco: Expo Paříž 1925, hybridní styl MF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</dc:title>
  <dc:creator>Matthew Rampley</dc:creator>
  <cp:lastModifiedBy>Lada Hubatová-Vacková</cp:lastModifiedBy>
  <cp:revision>14</cp:revision>
  <dcterms:created xsi:type="dcterms:W3CDTF">2021-09-22T13:02:17Z</dcterms:created>
  <dcterms:modified xsi:type="dcterms:W3CDTF">2022-01-18T09:26:22Z</dcterms:modified>
</cp:coreProperties>
</file>