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0" r:id="rId2"/>
    <p:sldId id="624" r:id="rId3"/>
    <p:sldId id="606" r:id="rId4"/>
    <p:sldId id="608" r:id="rId5"/>
    <p:sldId id="485" r:id="rId6"/>
    <p:sldId id="526" r:id="rId7"/>
    <p:sldId id="612" r:id="rId8"/>
    <p:sldId id="609" r:id="rId9"/>
    <p:sldId id="610" r:id="rId10"/>
    <p:sldId id="563" r:id="rId11"/>
    <p:sldId id="541" r:id="rId12"/>
    <p:sldId id="478" r:id="rId13"/>
    <p:sldId id="547" r:id="rId14"/>
    <p:sldId id="539" r:id="rId15"/>
    <p:sldId id="540" r:id="rId16"/>
    <p:sldId id="545" r:id="rId17"/>
    <p:sldId id="542" r:id="rId18"/>
    <p:sldId id="550" r:id="rId19"/>
    <p:sldId id="564" r:id="rId20"/>
    <p:sldId id="556" r:id="rId21"/>
    <p:sldId id="557" r:id="rId22"/>
    <p:sldId id="497" r:id="rId23"/>
    <p:sldId id="527" r:id="rId24"/>
    <p:sldId id="565" r:id="rId25"/>
    <p:sldId id="589" r:id="rId26"/>
    <p:sldId id="555" r:id="rId27"/>
    <p:sldId id="554" r:id="rId28"/>
    <p:sldId id="553" r:id="rId29"/>
    <p:sldId id="575" r:id="rId30"/>
    <p:sldId id="458" r:id="rId31"/>
    <p:sldId id="578" r:id="rId32"/>
    <p:sldId id="576" r:id="rId33"/>
    <p:sldId id="472" r:id="rId34"/>
    <p:sldId id="460" r:id="rId35"/>
    <p:sldId id="461" r:id="rId36"/>
    <p:sldId id="465" r:id="rId37"/>
    <p:sldId id="462" r:id="rId38"/>
    <p:sldId id="498" r:id="rId39"/>
    <p:sldId id="561" r:id="rId40"/>
    <p:sldId id="499" r:id="rId41"/>
    <p:sldId id="500" r:id="rId42"/>
    <p:sldId id="562" r:id="rId43"/>
    <p:sldId id="501" r:id="rId44"/>
    <p:sldId id="614" r:id="rId45"/>
    <p:sldId id="502" r:id="rId46"/>
    <p:sldId id="415" r:id="rId47"/>
    <p:sldId id="418" r:id="rId48"/>
    <p:sldId id="416" r:id="rId49"/>
    <p:sldId id="560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141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35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01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9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7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59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80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98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44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97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217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0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66F5-BAA8-4330-8F9E-64F03ACD960B}" type="datetimeFigureOut">
              <a:rPr lang="cs-CZ" smtClean="0"/>
              <a:t>18.01.2022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F481B-4463-450C-9778-01F436BF4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16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Dalm%C3%A1cie" TargetMode="External"/><Relationship Id="rId13" Type="http://schemas.openxmlformats.org/officeDocument/2006/relationships/hyperlink" Target="https://cs.wikipedia.org/wiki/Rakousk%C3%A9_Slezsko" TargetMode="External"/><Relationship Id="rId18" Type="http://schemas.openxmlformats.org/officeDocument/2006/relationships/hyperlink" Target="https://cs.wikipedia.org/wiki/Zalitavsko" TargetMode="External"/><Relationship Id="rId3" Type="http://schemas.openxmlformats.org/officeDocument/2006/relationships/hyperlink" Target="https://cs.wikipedia.org/wiki/P%C5%99edlitavsko" TargetMode="External"/><Relationship Id="rId21" Type="http://schemas.openxmlformats.org/officeDocument/2006/relationships/hyperlink" Target="https://cs.wikipedia.org/wiki/Bosna_a_Hercegovina" TargetMode="External"/><Relationship Id="rId7" Type="http://schemas.openxmlformats.org/officeDocument/2006/relationships/hyperlink" Target="https://cs.wikipedia.org/wiki/Kra%C5%88sko" TargetMode="External"/><Relationship Id="rId12" Type="http://schemas.openxmlformats.org/officeDocument/2006/relationships/hyperlink" Target="https://cs.wikipedia.org/wiki/Salcbursko" TargetMode="External"/><Relationship Id="rId17" Type="http://schemas.openxmlformats.org/officeDocument/2006/relationships/hyperlink" Target="https://cs.wikipedia.org/wiki/Vorarlbersko" TargetMode="External"/><Relationship Id="rId2" Type="http://schemas.openxmlformats.org/officeDocument/2006/relationships/hyperlink" Target="https://cs.wikipedia.org/wiki/1914" TargetMode="External"/><Relationship Id="rId16" Type="http://schemas.openxmlformats.org/officeDocument/2006/relationships/hyperlink" Target="https://cs.wikipedia.org/wiki/Horn%C3%AD_Rakousy" TargetMode="External"/><Relationship Id="rId20" Type="http://schemas.openxmlformats.org/officeDocument/2006/relationships/hyperlink" Target="https://cs.wikipedia.org/wiki/Kr%C3%A1lovstv%C3%AD_chorvatsko-slavonsk%C3%A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Korutany" TargetMode="External"/><Relationship Id="rId11" Type="http://schemas.openxmlformats.org/officeDocument/2006/relationships/hyperlink" Target="https://cs.wikipedia.org/wiki/Markrabstv%C3%AD_moravsk%C3%A9" TargetMode="External"/><Relationship Id="rId5" Type="http://schemas.openxmlformats.org/officeDocument/2006/relationships/hyperlink" Target="https://cs.wikipedia.org/wiki/Bukovina_(zem%C4%9B)" TargetMode="External"/><Relationship Id="rId15" Type="http://schemas.openxmlformats.org/officeDocument/2006/relationships/hyperlink" Target="https://cs.wikipedia.org/wiki/Tyrolsk%C3%A9_hrabstv%C3%AD" TargetMode="External"/><Relationship Id="rId23" Type="http://schemas.openxmlformats.org/officeDocument/2006/relationships/image" Target="../media/image7.png"/><Relationship Id="rId10" Type="http://schemas.openxmlformats.org/officeDocument/2006/relationships/hyperlink" Target="https://cs.wikipedia.org/wiki/Doln%C3%AD_Rakousy" TargetMode="External"/><Relationship Id="rId19" Type="http://schemas.openxmlformats.org/officeDocument/2006/relationships/hyperlink" Target="https://cs.wikipedia.org/wiki/Uhersko" TargetMode="External"/><Relationship Id="rId4" Type="http://schemas.openxmlformats.org/officeDocument/2006/relationships/hyperlink" Target="https://cs.wikipedia.org/wiki/%C4%8Cesk%C3%A9_kr%C3%A1lovstv%C3%AD" TargetMode="External"/><Relationship Id="rId9" Type="http://schemas.openxmlformats.org/officeDocument/2006/relationships/hyperlink" Target="https://cs.wikipedia.org/wiki/Hali%C4%8D" TargetMode="External"/><Relationship Id="rId14" Type="http://schemas.openxmlformats.org/officeDocument/2006/relationships/hyperlink" Target="https://cs.wikipedia.org/wiki/%C5%A0t%C3%BDrsk%C3%A9_v%C3%A9vodstv%C3%AD" TargetMode="External"/><Relationship Id="rId22" Type="http://schemas.openxmlformats.org/officeDocument/2006/relationships/hyperlink" Target="https://cs.wikipedia.org/wiki/Zem%C4%9B_Koruny_%C4%8Desk%C3%A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rusel" TargetMode="External"/><Relationship Id="rId3" Type="http://schemas.openxmlformats.org/officeDocument/2006/relationships/hyperlink" Target="https://cs.wikipedia.org/wiki/Pa%C5%99%C3%AD%C5%BE" TargetMode="External"/><Relationship Id="rId7" Type="http://schemas.openxmlformats.org/officeDocument/2006/relationships/hyperlink" Target="https://cs.wikipedia.org/wiki/Chicago" TargetMode="External"/><Relationship Id="rId2" Type="http://schemas.openxmlformats.org/officeDocument/2006/relationships/hyperlink" Target="https://cs.wikipedia.org/wiki/Lond%C3%BD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Melbourne" TargetMode="External"/><Relationship Id="rId5" Type="http://schemas.openxmlformats.org/officeDocument/2006/relationships/hyperlink" Target="https://cs.wikipedia.org/wiki/Filadelfie" TargetMode="External"/><Relationship Id="rId4" Type="http://schemas.openxmlformats.org/officeDocument/2006/relationships/hyperlink" Target="https://cs.wikipedia.org/wiki/V%C3%ADde%C5%88" TargetMode="External"/><Relationship Id="rId9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2420888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51520" y="188640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</a:p>
          <a:p>
            <a:pPr lvl="0">
              <a:spcAft>
                <a:spcPts val="0"/>
              </a:spcAft>
            </a:pP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15. 10.</a:t>
            </a:r>
          </a:p>
          <a:p>
            <a:pPr lvl="0">
              <a:spcAft>
                <a:spcPts val="0"/>
              </a:spcAft>
            </a:pP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1873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b="1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Weltaustellung</a:t>
            </a:r>
            <a:r>
              <a:rPr lang="cs-CZ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 Vídni, model uměleckoprůmyslového muzea a školy v habsburské monarchii, český a moravský kontext druhé poloviny 19. století, institucionální dějiny, </a:t>
            </a:r>
            <a:r>
              <a:rPr lang="cs-CZ" b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uměleckoprůmyslový </a:t>
            </a:r>
            <a:r>
              <a:rPr lang="cs-CZ" b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diskurs 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 nás </a:t>
            </a:r>
            <a:r>
              <a:rPr lang="cs-CZ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LHV</a:t>
            </a: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25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27984" y="40770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Rakousko-Uhersko roku </a:t>
            </a:r>
            <a:r>
              <a:rPr lang="cs-CZ" dirty="0">
                <a:hlinkClick r:id="rId2" tooltip="1914"/>
              </a:rPr>
              <a:t>1914</a:t>
            </a:r>
            <a:r>
              <a:rPr lang="cs-CZ" dirty="0"/>
              <a:t>: </a:t>
            </a:r>
            <a:r>
              <a:rPr lang="cs-CZ" i="1" dirty="0">
                <a:hlinkClick r:id="rId3" tooltip="Předlitavsko"/>
              </a:rPr>
              <a:t>Předlitavsko</a:t>
            </a:r>
            <a:r>
              <a:rPr lang="cs-CZ" dirty="0"/>
              <a:t>: 1. </a:t>
            </a:r>
            <a:r>
              <a:rPr lang="cs-CZ" dirty="0">
                <a:hlinkClick r:id="rId4" tooltip="České království"/>
              </a:rPr>
              <a:t>Čechy</a:t>
            </a:r>
            <a:r>
              <a:rPr lang="cs-CZ" dirty="0"/>
              <a:t>, 2. </a:t>
            </a:r>
            <a:r>
              <a:rPr lang="cs-CZ" dirty="0">
                <a:hlinkClick r:id="rId5" tooltip="Bukovina (země)"/>
              </a:rPr>
              <a:t>Bukovina</a:t>
            </a:r>
            <a:r>
              <a:rPr lang="cs-CZ" dirty="0"/>
              <a:t>, 3. </a:t>
            </a:r>
            <a:r>
              <a:rPr lang="cs-CZ" dirty="0">
                <a:hlinkClick r:id="rId6" tooltip="Korutany"/>
              </a:rPr>
              <a:t>Korutany</a:t>
            </a:r>
            <a:r>
              <a:rPr lang="cs-CZ" dirty="0"/>
              <a:t>, 4. </a:t>
            </a:r>
            <a:r>
              <a:rPr lang="cs-CZ" dirty="0">
                <a:hlinkClick r:id="rId7" tooltip="Kraňsko"/>
              </a:rPr>
              <a:t>Kraňsko</a:t>
            </a:r>
            <a:r>
              <a:rPr lang="cs-CZ" dirty="0"/>
              <a:t>, 5. </a:t>
            </a:r>
            <a:r>
              <a:rPr lang="cs-CZ" dirty="0">
                <a:hlinkClick r:id="rId8" tooltip="Dalmácie"/>
              </a:rPr>
              <a:t>Dalmácie</a:t>
            </a:r>
            <a:r>
              <a:rPr lang="cs-CZ" dirty="0"/>
              <a:t>, 6. </a:t>
            </a:r>
            <a:r>
              <a:rPr lang="cs-CZ" dirty="0">
                <a:hlinkClick r:id="rId9" tooltip="Halič"/>
              </a:rPr>
              <a:t>Halič</a:t>
            </a:r>
            <a:r>
              <a:rPr lang="cs-CZ" dirty="0"/>
              <a:t>, 7. Rakouské přímoří, 8. </a:t>
            </a:r>
            <a:r>
              <a:rPr lang="cs-CZ" dirty="0">
                <a:hlinkClick r:id="rId10" tooltip="Dolní Rakousy"/>
              </a:rPr>
              <a:t>Dolní Rakousy</a:t>
            </a:r>
            <a:r>
              <a:rPr lang="cs-CZ" dirty="0"/>
              <a:t>, 9. </a:t>
            </a:r>
            <a:r>
              <a:rPr lang="cs-CZ" dirty="0">
                <a:hlinkClick r:id="rId11" tooltip="Markrabství moravské"/>
              </a:rPr>
              <a:t>Morava</a:t>
            </a:r>
            <a:r>
              <a:rPr lang="cs-CZ" dirty="0"/>
              <a:t>, 10. </a:t>
            </a:r>
            <a:r>
              <a:rPr lang="cs-CZ" dirty="0">
                <a:hlinkClick r:id="rId12" tooltip="Salcbursko"/>
              </a:rPr>
              <a:t>Salcbursko</a:t>
            </a:r>
            <a:r>
              <a:rPr lang="cs-CZ" dirty="0"/>
              <a:t>, 11. </a:t>
            </a:r>
            <a:r>
              <a:rPr lang="cs-CZ" dirty="0">
                <a:hlinkClick r:id="rId13" tooltip="Rakouské Slezsko"/>
              </a:rPr>
              <a:t>Slezsko</a:t>
            </a:r>
            <a:r>
              <a:rPr lang="cs-CZ" dirty="0"/>
              <a:t>, 12. </a:t>
            </a:r>
            <a:r>
              <a:rPr lang="cs-CZ" dirty="0">
                <a:hlinkClick r:id="rId14" tooltip="Štýrské vévodství"/>
              </a:rPr>
              <a:t>Štýrsko</a:t>
            </a:r>
            <a:r>
              <a:rPr lang="cs-CZ" dirty="0"/>
              <a:t>, 13. </a:t>
            </a:r>
            <a:r>
              <a:rPr lang="cs-CZ" dirty="0">
                <a:hlinkClick r:id="rId15" tooltip="Tyrolské hrabství"/>
              </a:rPr>
              <a:t>Tyrolsko</a:t>
            </a:r>
            <a:r>
              <a:rPr lang="cs-CZ" dirty="0"/>
              <a:t>, 14. </a:t>
            </a:r>
            <a:r>
              <a:rPr lang="cs-CZ" dirty="0">
                <a:hlinkClick r:id="rId16" tooltip="Horní Rakousy"/>
              </a:rPr>
              <a:t>Horní Rakousy</a:t>
            </a:r>
            <a:r>
              <a:rPr lang="cs-CZ" dirty="0"/>
              <a:t>, 15. </a:t>
            </a:r>
            <a:r>
              <a:rPr lang="cs-CZ" dirty="0">
                <a:hlinkClick r:id="rId17" tooltip="Vorarlbersko"/>
              </a:rPr>
              <a:t>Vorarlbersko</a:t>
            </a:r>
            <a:r>
              <a:rPr lang="cs-CZ" dirty="0"/>
              <a:t>; </a:t>
            </a:r>
            <a:r>
              <a:rPr lang="cs-CZ" i="1" dirty="0">
                <a:hlinkClick r:id="rId18" tooltip="Zalitavsko"/>
              </a:rPr>
              <a:t>Zalitavsko</a:t>
            </a:r>
            <a:r>
              <a:rPr lang="cs-CZ" dirty="0"/>
              <a:t>: 16. </a:t>
            </a:r>
            <a:r>
              <a:rPr lang="cs-CZ" dirty="0">
                <a:hlinkClick r:id="rId19" tooltip="Uhersko"/>
              </a:rPr>
              <a:t>Uhersko</a:t>
            </a:r>
            <a:r>
              <a:rPr lang="cs-CZ" dirty="0"/>
              <a:t>, 17. </a:t>
            </a:r>
            <a:r>
              <a:rPr lang="cs-CZ" dirty="0">
                <a:hlinkClick r:id="rId20" tooltip="Království chorvatsko-slavonské"/>
              </a:rPr>
              <a:t>Chorvatsko-Slavonsko</a:t>
            </a:r>
            <a:r>
              <a:rPr lang="cs-CZ" dirty="0"/>
              <a:t>; 18. </a:t>
            </a:r>
            <a:r>
              <a:rPr lang="cs-CZ" i="1" dirty="0">
                <a:hlinkClick r:id="rId21" tooltip="Bosna a Hercegovina"/>
              </a:rPr>
              <a:t>Bosna a Hercegovina</a:t>
            </a:r>
            <a:r>
              <a:rPr lang="cs-CZ" dirty="0"/>
              <a:t>; s vyznačením </a:t>
            </a:r>
            <a:r>
              <a:rPr lang="cs-CZ" dirty="0">
                <a:hlinkClick r:id="rId22" tooltip="Země Koruny české"/>
              </a:rPr>
              <a:t>zemí Koruny české</a:t>
            </a:r>
            <a:r>
              <a:rPr lang="cs-CZ" dirty="0"/>
              <a:t> (1, 9, 11)</a:t>
            </a:r>
          </a:p>
        </p:txBody>
      </p:sp>
      <p:pic>
        <p:nvPicPr>
          <p:cNvPr id="2050" name="Picture 2" descr="C:\Users\hubatova\Desktop\783px-Austria-Hungary_map_cs.svg.png"/>
          <p:cNvPicPr>
            <a:picLocks noGrp="1" noChangeAspect="1" noChangeArrowheads="1"/>
          </p:cNvPicPr>
          <p:nvPr>
            <p:ph idx="1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85756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3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0797" y="5949280"/>
            <a:ext cx="12467728" cy="2985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1863 K. k. Museum </a:t>
            </a:r>
            <a:r>
              <a:rPr lang="cs-CZ" sz="2000" b="1" dirty="0" err="1"/>
              <a:t>für</a:t>
            </a:r>
            <a:r>
              <a:rPr lang="cs-CZ" sz="2000" b="1" dirty="0"/>
              <a:t> Kunst </a:t>
            </a:r>
            <a:r>
              <a:rPr lang="cs-CZ" sz="2000" b="1" dirty="0" err="1" smtClean="0"/>
              <a:t>und</a:t>
            </a:r>
            <a:r>
              <a:rPr lang="cs-CZ" sz="2000" b="1" dirty="0" smtClean="0"/>
              <a:t> Industrie</a:t>
            </a:r>
            <a:r>
              <a:rPr lang="cs-CZ" sz="2000" dirty="0" smtClean="0"/>
              <a:t>, </a:t>
            </a:r>
            <a:r>
              <a:rPr lang="cs-CZ" sz="2000" dirty="0" err="1" smtClean="0"/>
              <a:t>K.k</a:t>
            </a:r>
            <a:r>
              <a:rPr lang="cs-CZ" sz="2000" dirty="0" smtClean="0"/>
              <a:t>. </a:t>
            </a:r>
            <a:r>
              <a:rPr lang="cs-CZ" sz="2000" dirty="0" err="1" smtClean="0"/>
              <a:t>Kunstgewerbeschule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chromolitografie, </a:t>
            </a:r>
            <a:r>
              <a:rPr lang="cs-CZ" sz="2000" dirty="0" err="1" smtClean="0"/>
              <a:t>Wien</a:t>
            </a:r>
            <a:r>
              <a:rPr lang="cs-CZ" sz="2000" dirty="0" smtClean="0"/>
              <a:t> 1877, arch. </a:t>
            </a:r>
            <a:r>
              <a:rPr lang="cs-CZ" sz="2000" dirty="0"/>
              <a:t>Heinrich von </a:t>
            </a:r>
            <a:r>
              <a:rPr lang="cs-CZ" sz="2000" dirty="0" err="1" smtClean="0"/>
              <a:t>Ferstel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7" y="116632"/>
            <a:ext cx="875765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8195" name="Picture 2" descr="C:\Users\hubatova\Pictures\Lada 31072013\Lindauer\LHV FINAL ORNAMENT A TETOVANI\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6316663" cy="6192837"/>
          </a:xfrm>
          <a:noFill/>
        </p:spPr>
      </p:pic>
      <p:sp>
        <p:nvSpPr>
          <p:cNvPr id="8196" name="TextovéPole 1"/>
          <p:cNvSpPr txBox="1">
            <a:spLocks noChangeArrowheads="1"/>
          </p:cNvSpPr>
          <p:nvPr/>
        </p:nvSpPr>
        <p:spPr bwMode="auto">
          <a:xfrm>
            <a:off x="323850" y="6381750"/>
            <a:ext cx="3597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1800"/>
              <a:t>Světová výstava ve Vídni v roce 1873</a:t>
            </a:r>
          </a:p>
        </p:txBody>
      </p:sp>
      <p:pic>
        <p:nvPicPr>
          <p:cNvPr id="1026" name="Picture 2" descr="Výsledek obrázku pro Světová výstava ve Vídni 18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173567" cy="22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73896" y="62754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 21. </a:t>
            </a:r>
            <a:r>
              <a:rPr lang="cs-CZ" dirty="0" smtClean="0"/>
              <a:t>6. </a:t>
            </a:r>
            <a:r>
              <a:rPr lang="cs-CZ" dirty="0"/>
              <a:t>1825 </a:t>
            </a:r>
            <a:r>
              <a:rPr lang="cs-CZ" dirty="0" err="1" smtClean="0"/>
              <a:t>Ratzeburg</a:t>
            </a:r>
            <a:r>
              <a:rPr lang="cs-CZ" dirty="0"/>
              <a:t>; – 8. </a:t>
            </a:r>
            <a:r>
              <a:rPr lang="cs-CZ" dirty="0" smtClean="0"/>
              <a:t>6. </a:t>
            </a:r>
            <a:r>
              <a:rPr lang="cs-CZ" dirty="0"/>
              <a:t>1897 </a:t>
            </a:r>
            <a:r>
              <a:rPr lang="cs-CZ" dirty="0" err="1" smtClean="0"/>
              <a:t>Lovran</a:t>
            </a:r>
            <a:endParaRPr lang="cs-CZ" dirty="0" smtClean="0"/>
          </a:p>
          <a:p>
            <a:r>
              <a:rPr lang="cs-CZ" dirty="0" smtClean="0"/>
              <a:t>1885–1895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07168" y="5894487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Jacob</a:t>
            </a:r>
            <a:r>
              <a:rPr lang="cs-CZ" dirty="0" smtClean="0"/>
              <a:t> von </a:t>
            </a:r>
            <a:r>
              <a:rPr lang="cs-CZ" dirty="0" err="1" smtClean="0"/>
              <a:t>Falke</a:t>
            </a:r>
            <a:endParaRPr lang="cs-CZ" dirty="0"/>
          </a:p>
        </p:txBody>
      </p:sp>
      <p:pic>
        <p:nvPicPr>
          <p:cNvPr id="7173" name="Picture 5" descr="C:\Users\hubatova\Desktop\Eitelberger\0xE791A7731EF5BEDFEB600F551FDF479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2" y="214254"/>
            <a:ext cx="4802139" cy="27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79511" y="62988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17. 4. </a:t>
            </a:r>
            <a:r>
              <a:rPr lang="cs-CZ" dirty="0"/>
              <a:t>1817 </a:t>
            </a:r>
            <a:r>
              <a:rPr lang="cs-CZ" dirty="0" smtClean="0"/>
              <a:t>Olomouc</a:t>
            </a:r>
            <a:r>
              <a:rPr lang="cs-CZ" dirty="0"/>
              <a:t> – </a:t>
            </a:r>
            <a:r>
              <a:rPr lang="cs-CZ" dirty="0" smtClean="0"/>
              <a:t>18. 4. 1885 Vídeň</a:t>
            </a:r>
          </a:p>
          <a:p>
            <a:r>
              <a:rPr lang="cs-CZ" dirty="0" smtClean="0"/>
              <a:t>1863–1885 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2080" y="5922445"/>
            <a:ext cx="315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Rudolf </a:t>
            </a:r>
            <a:r>
              <a:rPr lang="cs-CZ" dirty="0" err="1" smtClean="0"/>
              <a:t>Eitelberger</a:t>
            </a:r>
            <a:r>
              <a:rPr lang="cs-CZ" dirty="0" smtClean="0"/>
              <a:t> von </a:t>
            </a:r>
            <a:r>
              <a:rPr lang="cs-CZ" dirty="0" err="1" smtClean="0"/>
              <a:t>Edelberg</a:t>
            </a:r>
            <a:endParaRPr lang="cs-CZ" dirty="0"/>
          </a:p>
        </p:txBody>
      </p:sp>
      <p:pic>
        <p:nvPicPr>
          <p:cNvPr id="6149" name="Picture 5" descr="C:\Users\hubatova\Desktop\Eitelberger\RudolfEitelbergerFritzLuckhard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0" y="3341860"/>
            <a:ext cx="1944216" cy="25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ubatova\Pictures\Lada 31072013\VŠUP\Antologie design\Lada antologie\Medailony osobností\MEDAILONY ANTOLOGIE HONZA WOLLNER\Lada medailony def\Jakob Falk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27" y="3341859"/>
            <a:ext cx="2043021" cy="258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hubatova\Desktop\Eitelberger\Wien_Museum_Kunst_Industrie_Stubenring_Blick_Halle_Lichtho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98" y="219998"/>
            <a:ext cx="1974777" cy="27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hubatova\Desktop\Eitelberger\SKENOVáNí0000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40810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7" y="6309052"/>
            <a:ext cx="700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K. k. Museum </a:t>
            </a:r>
            <a:r>
              <a:rPr lang="cs-CZ" dirty="0" err="1"/>
              <a:t>für</a:t>
            </a:r>
            <a:r>
              <a:rPr lang="cs-CZ" dirty="0"/>
              <a:t> Kunst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smtClean="0"/>
              <a:t>Industrie, instalace sbírek, 60. léta 19.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413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hubatova\Desktop\Eitelberger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5256585" cy="58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6309320"/>
            <a:ext cx="622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Sál se sádrovými modely, </a:t>
            </a:r>
            <a:r>
              <a:rPr lang="cs-CZ" dirty="0"/>
              <a:t>Museum </a:t>
            </a:r>
            <a:r>
              <a:rPr lang="cs-CZ" dirty="0" err="1"/>
              <a:t>für</a:t>
            </a:r>
            <a:r>
              <a:rPr lang="cs-CZ" dirty="0"/>
              <a:t> Kunst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smtClean="0"/>
              <a:t>Industrie, </a:t>
            </a:r>
            <a:r>
              <a:rPr lang="cs-CZ" dirty="0" err="1" smtClean="0"/>
              <a:t>Wien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425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1" name="Picture 3" descr="C:\Users\hubatova\Desktop\Nová složka\Nová složka\DSC088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889"/>
            <a:ext cx="3312368" cy="48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hubatova\Desktop\Eitelberger\ES1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87637"/>
            <a:ext cx="3539264" cy="215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5301208"/>
            <a:ext cx="6767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Exponáty reprezentující moderní rakouský umělecký průmysl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Autor: Josef Ritter von </a:t>
            </a:r>
            <a:r>
              <a:rPr lang="cs-CZ" dirty="0" err="1" smtClean="0"/>
              <a:t>Storck</a:t>
            </a:r>
            <a:r>
              <a:rPr lang="cs-CZ" dirty="0" smtClean="0"/>
              <a:t> (učitel na vídeňské </a:t>
            </a:r>
            <a:r>
              <a:rPr lang="cs-CZ" dirty="0" err="1" smtClean="0"/>
              <a:t>Kunstgewerbeschule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26" name="Picture 2" descr="C:\Users\hubatova\Desktop\Eitelberger\josef-ritter-von-storck-deckeldo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5835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3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hubatova\Desktop\Eitelberger\SKENOVáNí0000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7448"/>
            <a:ext cx="257113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76977" y="4829890"/>
            <a:ext cx="273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Návrh J. </a:t>
            </a:r>
            <a:r>
              <a:rPr lang="cs-CZ" dirty="0" err="1" smtClean="0"/>
              <a:t>Storck</a:t>
            </a:r>
            <a:r>
              <a:rPr lang="cs-CZ" dirty="0" smtClean="0"/>
              <a:t>, výroba </a:t>
            </a:r>
            <a:r>
              <a:rPr lang="cs-CZ" dirty="0" err="1" smtClean="0"/>
              <a:t>Lobmeyr</a:t>
            </a:r>
            <a:r>
              <a:rPr lang="cs-CZ" dirty="0" smtClean="0"/>
              <a:t>, Vídeň po 1860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528" y="5684370"/>
            <a:ext cx="4089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Moderní reformní interiér (</a:t>
            </a:r>
            <a:r>
              <a:rPr lang="cs-CZ" dirty="0" err="1" smtClean="0"/>
              <a:t>Storck</a:t>
            </a:r>
            <a:r>
              <a:rPr lang="cs-CZ" dirty="0" smtClean="0"/>
              <a:t>)</a:t>
            </a:r>
          </a:p>
          <a:p>
            <a:r>
              <a:rPr lang="cs-CZ" dirty="0"/>
              <a:t>v</a:t>
            </a:r>
            <a:r>
              <a:rPr lang="cs-CZ" dirty="0" smtClean="0"/>
              <a:t>ídeňského uměleckoprůmyslového stylu,</a:t>
            </a:r>
          </a:p>
          <a:p>
            <a:r>
              <a:rPr lang="cs-CZ" dirty="0" smtClean="0"/>
              <a:t>Vídeň po 1860</a:t>
            </a:r>
            <a:endParaRPr lang="cs-CZ" dirty="0"/>
          </a:p>
        </p:txBody>
      </p:sp>
      <p:pic>
        <p:nvPicPr>
          <p:cNvPr id="4098" name="Picture 2" descr="C:\Users\hubatova\Pictures\2017-10-01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98" y="1360063"/>
            <a:ext cx="2507038" cy="30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ubatova\Desktop\Eitelberger\SKENOVáNí0000 (4)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6956"/>
            <a:ext cx="3081858" cy="474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076056" y="6146035"/>
            <a:ext cx="3864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Swoboda</a:t>
            </a:r>
            <a:r>
              <a:rPr lang="cs-CZ" dirty="0"/>
              <a:t>, karikatura Josefa von </a:t>
            </a:r>
            <a:r>
              <a:rPr lang="cs-CZ" dirty="0" err="1"/>
              <a:t>Storcka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5351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 descr="C:\Users\hubatova\Desktop\pkp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6" y="188640"/>
            <a:ext cx="3343252" cy="21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ubatova\Pictures\Lada 31072013\VŠUP\Antologie design\obrázky text antologie\Obrázky def\Popisky def\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6679" r="17679" b="16607"/>
          <a:stretch/>
        </p:blipFill>
        <p:spPr bwMode="auto">
          <a:xfrm>
            <a:off x="3633975" y="188640"/>
            <a:ext cx="530458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517232"/>
            <a:ext cx="9490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Dům U </a:t>
            </a:r>
            <a:r>
              <a:rPr lang="cs-CZ" dirty="0" err="1" smtClean="0"/>
              <a:t>Halánků</a:t>
            </a:r>
            <a:r>
              <a:rPr lang="cs-CZ" dirty="0" smtClean="0"/>
              <a:t> / Náprstkovo museum / </a:t>
            </a:r>
          </a:p>
          <a:p>
            <a:endParaRPr lang="cs-CZ" dirty="0"/>
          </a:p>
          <a:p>
            <a:r>
              <a:rPr lang="fr-FR" dirty="0"/>
              <a:t>Bedřich Tesař, </a:t>
            </a:r>
            <a:r>
              <a:rPr lang="cs-CZ" dirty="0" smtClean="0"/>
              <a:t>České průmyslové museum v Praze</a:t>
            </a:r>
            <a:r>
              <a:rPr lang="fr-FR" dirty="0" smtClean="0"/>
              <a:t>, </a:t>
            </a:r>
            <a:r>
              <a:rPr lang="fr-FR" dirty="0"/>
              <a:t>1876, Národní muzeum –  Náprstkovo muzeum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184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848305" cy="3309645"/>
          </a:xfrm>
        </p:spPr>
      </p:pic>
      <p:sp>
        <p:nvSpPr>
          <p:cNvPr id="5" name="TextovéPole 4"/>
          <p:cNvSpPr txBox="1"/>
          <p:nvPr/>
        </p:nvSpPr>
        <p:spPr>
          <a:xfrm>
            <a:off x="251520" y="6165304"/>
            <a:ext cx="747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Vojtěch Náprstek(?), Světová výstava v Londýně, stereoskopický snímek, 1862,</a:t>
            </a:r>
          </a:p>
          <a:p>
            <a:r>
              <a:rPr lang="cs-CZ" dirty="0" smtClean="0"/>
              <a:t>Národní muzeum - Náprstkovo muzeum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4" y="3469079"/>
            <a:ext cx="4182532" cy="27205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052" y="3459288"/>
            <a:ext cx="1805947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5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0A0D-D2BA-B44C-BA1E-95FFBA565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0728" y="0"/>
            <a:ext cx="7886700" cy="994172"/>
          </a:xfrm>
        </p:spPr>
        <p:txBody>
          <a:bodyPr>
            <a:normAutofit/>
          </a:bodyPr>
          <a:lstStyle/>
          <a:p>
            <a:r>
              <a:rPr lang="en-US" sz="2100" b="1" dirty="0" smtClean="0"/>
              <a:t>Great </a:t>
            </a:r>
            <a:r>
              <a:rPr lang="en-US" sz="2100" b="1" dirty="0"/>
              <a:t>Exhibition, London, 1851</a:t>
            </a:r>
          </a:p>
        </p:txBody>
      </p:sp>
      <p:sp>
        <p:nvSpPr>
          <p:cNvPr id="7" name="Obdélník 3"/>
          <p:cNvSpPr>
            <a:spLocks noChangeArrowheads="1"/>
          </p:cNvSpPr>
          <p:nvPr/>
        </p:nvSpPr>
        <p:spPr bwMode="auto">
          <a:xfrm>
            <a:off x="7236296" y="3010793"/>
            <a:ext cx="61214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1851 </a:t>
            </a:r>
            <a:r>
              <a:rPr lang="cs-CZ" altLang="cs-CZ" dirty="0">
                <a:hlinkClick r:id="rId2" tooltip="Londýn"/>
              </a:rPr>
              <a:t>Londýn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1855 </a:t>
            </a:r>
            <a:r>
              <a:rPr lang="cs-CZ" altLang="cs-CZ" dirty="0">
                <a:hlinkClick r:id="rId3" tooltip="Paříž"/>
              </a:rPr>
              <a:t>Paříž</a:t>
            </a:r>
            <a:r>
              <a:rPr lang="cs-CZ" altLang="cs-CZ" dirty="0"/>
              <a:t>   </a:t>
            </a:r>
          </a:p>
          <a:p>
            <a:r>
              <a:rPr lang="cs-CZ" altLang="cs-CZ" dirty="0"/>
              <a:t>1862 </a:t>
            </a:r>
            <a:r>
              <a:rPr lang="cs-CZ" altLang="cs-CZ" dirty="0">
                <a:hlinkClick r:id="rId2" tooltip="Londýn"/>
              </a:rPr>
              <a:t>Londýn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1867 </a:t>
            </a:r>
            <a:r>
              <a:rPr lang="cs-CZ" altLang="cs-CZ" dirty="0">
                <a:hlinkClick r:id="rId3" tooltip="Paříž"/>
              </a:rPr>
              <a:t>Paříž</a:t>
            </a:r>
            <a:r>
              <a:rPr lang="cs-CZ" altLang="cs-CZ" dirty="0"/>
              <a:t>  </a:t>
            </a:r>
          </a:p>
          <a:p>
            <a:r>
              <a:rPr lang="cs-CZ" altLang="cs-CZ" b="1" dirty="0">
                <a:solidFill>
                  <a:srgbClr val="FF0000"/>
                </a:solidFill>
              </a:rPr>
              <a:t>1873 </a:t>
            </a:r>
            <a:r>
              <a:rPr lang="cs-CZ" altLang="cs-CZ" b="1" dirty="0">
                <a:solidFill>
                  <a:srgbClr val="FF0000"/>
                </a:solidFill>
                <a:hlinkClick r:id="rId4" tooltip="Vídeň"/>
              </a:rPr>
              <a:t>Vídeň</a:t>
            </a:r>
            <a:r>
              <a:rPr lang="cs-CZ" altLang="cs-CZ" b="1" dirty="0">
                <a:solidFill>
                  <a:srgbClr val="FF0000"/>
                </a:solidFill>
              </a:rPr>
              <a:t>  </a:t>
            </a:r>
          </a:p>
          <a:p>
            <a:r>
              <a:rPr lang="cs-CZ" altLang="cs-CZ" dirty="0"/>
              <a:t>1876 </a:t>
            </a:r>
            <a:r>
              <a:rPr lang="cs-CZ" altLang="cs-CZ" dirty="0">
                <a:hlinkClick r:id="rId5" tooltip="Filadelfie"/>
              </a:rPr>
              <a:t>Filadelfie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1878 </a:t>
            </a:r>
            <a:r>
              <a:rPr lang="cs-CZ" altLang="cs-CZ" dirty="0">
                <a:hlinkClick r:id="rId3" tooltip="Paříž"/>
              </a:rPr>
              <a:t>Paříž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1880 </a:t>
            </a:r>
            <a:r>
              <a:rPr lang="cs-CZ" altLang="cs-CZ" dirty="0">
                <a:hlinkClick r:id="rId6" tooltip="Melbourne"/>
              </a:rPr>
              <a:t>Melbourne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1889 </a:t>
            </a:r>
            <a:r>
              <a:rPr lang="cs-CZ" altLang="cs-CZ" dirty="0">
                <a:hlinkClick r:id="rId3" tooltip="Paříž"/>
              </a:rPr>
              <a:t>Paříž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1893 </a:t>
            </a:r>
            <a:r>
              <a:rPr lang="cs-CZ" altLang="cs-CZ" dirty="0">
                <a:hlinkClick r:id="rId7" tooltip="Chicago"/>
              </a:rPr>
              <a:t>Chicago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1897 </a:t>
            </a:r>
            <a:r>
              <a:rPr lang="cs-CZ" altLang="cs-CZ" dirty="0">
                <a:hlinkClick r:id="rId8" tooltip="Brusel"/>
              </a:rPr>
              <a:t>Brusel</a:t>
            </a:r>
            <a:r>
              <a:rPr lang="cs-CZ" altLang="cs-CZ" dirty="0"/>
              <a:t>  </a:t>
            </a:r>
          </a:p>
          <a:p>
            <a:r>
              <a:rPr lang="cs-CZ" altLang="cs-CZ" dirty="0"/>
              <a:t>1900 </a:t>
            </a:r>
            <a:r>
              <a:rPr lang="cs-CZ" altLang="cs-CZ" dirty="0">
                <a:hlinkClick r:id="rId3" tooltip="Paříž"/>
              </a:rPr>
              <a:t>Paříž</a:t>
            </a:r>
            <a:r>
              <a:rPr lang="cs-CZ" altLang="cs-CZ" dirty="0"/>
              <a:t>  </a:t>
            </a:r>
          </a:p>
          <a:p>
            <a:endParaRPr lang="cs-CZ" altLang="cs-CZ" sz="2800" dirty="0"/>
          </a:p>
        </p:txBody>
      </p:sp>
      <p:pic>
        <p:nvPicPr>
          <p:cNvPr id="5" name="Picture 2" descr="C:\Users\hubatova\Pictures\Lada 31072013\VŠUP\SEMPER\dickinson\Dickinsonscompr1_0008 exteriér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6804" r="6430" b="566"/>
          <a:stretch/>
        </p:blipFill>
        <p:spPr bwMode="auto">
          <a:xfrm>
            <a:off x="35496" y="2420888"/>
            <a:ext cx="72008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05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hubatova\Pictures\Lada 31072013\VŠUP\Antologie design NAKI Věci a slova\LHV Obrázky Antologie\Obrázky komentář LHV\1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67729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6237312"/>
            <a:ext cx="550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Moravské uměleckoprůmyslové museum, Brno, </a:t>
            </a:r>
            <a:r>
              <a:rPr lang="cs-CZ" dirty="0" err="1" smtClean="0"/>
              <a:t>zal</a:t>
            </a:r>
            <a:r>
              <a:rPr lang="cs-CZ" dirty="0" smtClean="0"/>
              <a:t>. 1873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750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hubatova\Pictures\Lada 31072013\VŠUP\Antologie design NAKI Věci a slova\Liberec\F2931u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7003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6181196"/>
            <a:ext cx="497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Severočeské uměleckoprůmyslové muzeum Liberec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279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800" y="3306936"/>
            <a:ext cx="2102346" cy="2858368"/>
          </a:xfrm>
        </p:spPr>
      </p:pic>
      <p:pic>
        <p:nvPicPr>
          <p:cNvPr id="1434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356992"/>
            <a:ext cx="213582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5"/>
          <p:cNvSpPr txBox="1">
            <a:spLocks noChangeArrowheads="1"/>
          </p:cNvSpPr>
          <p:nvPr/>
        </p:nvSpPr>
        <p:spPr bwMode="auto">
          <a:xfrm>
            <a:off x="303124" y="4653136"/>
            <a:ext cx="176202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800" dirty="0"/>
              <a:t>Karel Chytil</a:t>
            </a:r>
          </a:p>
          <a:p>
            <a:r>
              <a:rPr lang="cs-CZ" altLang="cs-CZ" sz="1800" dirty="0" smtClean="0"/>
              <a:t>F. A. Borovský</a:t>
            </a:r>
          </a:p>
          <a:p>
            <a:endParaRPr lang="cs-CZ" altLang="cs-CZ" sz="1800" dirty="0"/>
          </a:p>
          <a:p>
            <a:endParaRPr lang="cs-CZ" altLang="cs-CZ" sz="1800" dirty="0"/>
          </a:p>
          <a:p>
            <a:r>
              <a:rPr lang="cs-CZ" altLang="cs-CZ" sz="1800" dirty="0"/>
              <a:t>Vojta Náprstek</a:t>
            </a:r>
          </a:p>
          <a:p>
            <a:r>
              <a:rPr lang="cs-CZ" altLang="cs-CZ" sz="1800" dirty="0" smtClean="0"/>
              <a:t>Alois Studnička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6" y="188640"/>
            <a:ext cx="2305918" cy="28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hubatova\Desktop\Eitelberger\Borovský Falke NTM\DSC0756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2127819" cy="289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5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6"/>
            <a:ext cx="23622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63621" y="5056887"/>
            <a:ext cx="4098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Gustav Edmund </a:t>
            </a:r>
            <a:r>
              <a:rPr lang="cs-CZ" dirty="0" err="1" smtClean="0"/>
              <a:t>Pazaurek</a:t>
            </a:r>
            <a:r>
              <a:rPr lang="cs-CZ" dirty="0" smtClean="0"/>
              <a:t> </a:t>
            </a:r>
            <a:endParaRPr lang="cs-CZ" dirty="0"/>
          </a:p>
          <a:p>
            <a:r>
              <a:rPr lang="nn-NO" dirty="0"/>
              <a:t>(21. 5. 1865 Praha – 27. 1. 1935 Stuttgart)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2225789" cy="280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59179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Julius </a:t>
            </a:r>
            <a:r>
              <a:rPr lang="cs-CZ" dirty="0" err="1"/>
              <a:t>Leisching</a:t>
            </a:r>
            <a:endParaRPr lang="cs-CZ" dirty="0"/>
          </a:p>
          <a:p>
            <a:r>
              <a:rPr lang="pt-BR" dirty="0"/>
              <a:t>(7. 8. 1865 Vídeň – 25. 5. 1933 Vídeň)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368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32848" cy="4392488"/>
          </a:xfrm>
        </p:spPr>
      </p:pic>
      <p:sp>
        <p:nvSpPr>
          <p:cNvPr id="5" name="TextovéPole 4"/>
          <p:cNvSpPr txBox="1"/>
          <p:nvPr/>
        </p:nvSpPr>
        <p:spPr>
          <a:xfrm>
            <a:off x="17822" y="6381328"/>
            <a:ext cx="574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První (</a:t>
            </a:r>
            <a:r>
              <a:rPr lang="cs-CZ" dirty="0" err="1" smtClean="0"/>
              <a:t>umělecko</a:t>
            </a:r>
            <a:r>
              <a:rPr lang="cs-CZ" dirty="0" smtClean="0"/>
              <a:t>)průmyslová výstava, Střelecký ostrov, 1862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3814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5" t="6557" r="7528" b="4918"/>
          <a:stretch/>
        </p:blipFill>
        <p:spPr>
          <a:xfrm>
            <a:off x="251520" y="274638"/>
            <a:ext cx="648072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85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ubatova\Pictures\Lada 31072013\VŠUP\Antologie design\obrázky text antologie\Obrázky def\Popisky def\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t="20956" r="15456" b="16072"/>
          <a:stretch/>
        </p:blipFill>
        <p:spPr bwMode="auto">
          <a:xfrm>
            <a:off x="251519" y="116632"/>
            <a:ext cx="736725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6453336"/>
            <a:ext cx="584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Druhá (</a:t>
            </a:r>
            <a:r>
              <a:rPr lang="cs-CZ" dirty="0" err="1" smtClean="0"/>
              <a:t>umělecko</a:t>
            </a:r>
            <a:r>
              <a:rPr lang="cs-CZ" dirty="0" smtClean="0"/>
              <a:t>)průmyslová výstava, Střelecký ostrov, 1863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921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C:\Users\hubatova\Pictures\Lada 31072013\VŠUP\Antologie design NAKI Věci a slova\obrázky text antologie\Obrázky def\skenování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704856" cy="59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hubatova\Pictures\Lada 31072013\VŠUP\Antologie design\obrázky text antologie\Obrázky def\Popisky def\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3537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54652"/>
            <a:ext cx="8649953" cy="5766636"/>
          </a:xfrm>
        </p:spPr>
      </p:pic>
      <p:sp>
        <p:nvSpPr>
          <p:cNvPr id="5" name="TextovéPole 4"/>
          <p:cNvSpPr txBox="1"/>
          <p:nvPr/>
        </p:nvSpPr>
        <p:spPr>
          <a:xfrm>
            <a:off x="251520" y="6381328"/>
            <a:ext cx="4953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Máselnice, zakoupeno V. Náprstkem v Berlíně 1863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834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260648"/>
            <a:ext cx="8280920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bylo iniciačním popudem konceptu UMPRUM? 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Byla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jím Světová výstava v Londýně, která v roce 1851 uvedla do pohybu jistý způsob uvažování, který je příznačný zejména pro druhou polovinu 19. století a který lze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charakterizovat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uměleckoprůmyslový </a:t>
            </a:r>
            <a:r>
              <a:rPr lang="cs-CZ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diskurs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 </a:t>
            </a:r>
            <a:r>
              <a:rPr lang="cs-CZ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obrat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(angl. </a:t>
            </a:r>
            <a:r>
              <a:rPr lang="cs-CZ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něm. </a:t>
            </a:r>
            <a:r>
              <a:rPr lang="cs-CZ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Wechsel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i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Wandel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Uměleckoprůmyslové téma se stalo aktuální v okamžiku, kdy docházelo k internacionalizaci kapitalistické ekonomiky a kdy nastupovala průmyslová éra dominovaná strojem, ale současně byl nepominutelný romantický ideál krásy. V souvislosti s londýnskou výstavou, kde se v neutříděné akumulaci užitkového zboží, ukázek vědecko-technických inovací, ale i přírodních surovin a kuriozit prezentovala řada rozmanitých produktů pokleslého vkusu, vznikla potřeba reformy (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reform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Průmyslové výrobky (v širokém smyslu slova od ruční po sériovou produkci) měly být zušlechťovány a korigovány zásahem umělce. Špatný komerční vkus měl být masivně reformován, protože sériovou produkcí rychle se šířící nevkus mohl mít determinující a zhoubný vliv na obecnou morálku. Každá věc měla být esteticky pojednána, umění mělo proniknout do luxusních příbytků aristokracie, ale i do prostých domovů k nejnižším vrstvám společnosti. 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Dobový reformátor uměleckého průmyslu si proto stěžoval: </a:t>
            </a:r>
            <a:r>
              <a:rPr lang="cs-CZ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„Kolik nových technických úkolů se denně rodí, a to vše má ubohý umělec přiodíti krásou?“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13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 smtClean="0"/>
              <a:t>„Průmyslové Museum </a:t>
            </a:r>
            <a:r>
              <a:rPr lang="cs-CZ" i="1" dirty="0"/>
              <a:t>mělo být zdrojem vzdělání praktického, ukazujíc všelikou činnost lidskou tohoto směru především názorně a pokud možno systematicky.“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Dle </a:t>
            </a:r>
            <a:r>
              <a:rPr lang="cs-CZ" dirty="0"/>
              <a:t>rozvrhu byly sbírkové předměty členěny podle materiálu, průmyslové technologie, či funkce do 20 skupin: A. Stroje a přístroje, B. Zpracování kovů v průmyslu, C. Nerosty, D. Zpracování hlíny, výrobky hliněné, keramika, porcelán, E. Sklářství, F. Zpracování dřeva, G. Tkanivo – tkalcovství, krajky, H. Látky živočišné – kůže, výrobky kožené, kloboučnictví, K. Papírnictví, knihařství, výroba papíru, L. Zboží drobné – výrobky jinde </a:t>
            </a:r>
            <a:r>
              <a:rPr lang="cs-CZ" dirty="0" err="1"/>
              <a:t>nevřaditelné</a:t>
            </a:r>
            <a:r>
              <a:rPr lang="cs-CZ" dirty="0"/>
              <a:t>, M. Průmysl lučební, N. Potraviny a lahůdky, O. Průmysl národní, P. Domácí hospodářství – náčiní, nářadí, obyčejný nábytek, R. Civilní inženýrství, S. Světlo, teplo, magnetičnost, T. Umění grafické – knihtisk, fotografie, tužky, kreslící náčiní, U. Obchodní oddělení – míry, váhy, peníze všech národů, V. Školství – pomůcky, modely pro kreslení a modelování, Z. Umění a průmysl umělecký: a) výrobky uměleckého průmyslu všeho druhu, b) sbírka uměleckých děl a odlitků všech druhů, c) starožitnosti rázu uměleckého průmyslu. </a:t>
            </a:r>
          </a:p>
          <a:p>
            <a:pPr marL="0" indent="0">
              <a:buNone/>
            </a:pPr>
            <a:r>
              <a:rPr lang="cs-CZ" i="1" dirty="0" smtClean="0"/>
              <a:t>Listy </a:t>
            </a:r>
            <a:r>
              <a:rPr lang="cs-CZ" i="1" dirty="0"/>
              <a:t>průmyslové</a:t>
            </a:r>
            <a:r>
              <a:rPr lang="cs-CZ" dirty="0"/>
              <a:t>, 1877, č. 16, s. 234 – 235.</a:t>
            </a:r>
          </a:p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323528" y="4365104"/>
            <a:ext cx="8253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Mezi sbírkové předměty Českého průmyslového musea patřily například: </a:t>
            </a:r>
          </a:p>
          <a:p>
            <a:endParaRPr lang="cs-CZ" i="1" dirty="0"/>
          </a:p>
          <a:p>
            <a:r>
              <a:rPr lang="cs-CZ" i="1" dirty="0"/>
              <a:t>„polštářek na jehly z hedvábí růžového s ozdobami z kvítí vyšívaného a vykládaného šupinami štičími, achát mechatý s ženskou hlavou s kyticí, hedvábný šátek s mapou z bojiště tureckého, polní postel skládací, věchet kokosový, </a:t>
            </a:r>
            <a:r>
              <a:rPr lang="cs-CZ" i="1" dirty="0" err="1"/>
              <a:t>taháčky</a:t>
            </a:r>
            <a:r>
              <a:rPr lang="cs-CZ" i="1" dirty="0"/>
              <a:t> na zátky, náramky ze skořápky hlemýždí, velký lusk </a:t>
            </a:r>
            <a:r>
              <a:rPr lang="cs-CZ" i="1" dirty="0" err="1"/>
              <a:t>akaciového</a:t>
            </a:r>
            <a:r>
              <a:rPr lang="cs-CZ" i="1" dirty="0"/>
              <a:t> stromu, 5 škatulek soustruhovaných z bambusu, svazek menších ostnů </a:t>
            </a:r>
            <a:r>
              <a:rPr lang="cs-CZ" i="1" dirty="0" err="1"/>
              <a:t>jezovčích</a:t>
            </a:r>
            <a:r>
              <a:rPr lang="cs-CZ" i="1" dirty="0"/>
              <a:t>….“ </a:t>
            </a:r>
          </a:p>
          <a:p>
            <a:r>
              <a:rPr lang="cs-CZ" i="1" dirty="0"/>
              <a:t>Listy průmyslové III, 1877, č. 16, s. 239.  </a:t>
            </a:r>
          </a:p>
        </p:txBody>
      </p:sp>
    </p:spTree>
    <p:extLst>
      <p:ext uri="{BB962C8B-B14F-4D97-AF65-F5344CB8AC3E}">
        <p14:creationId xmlns:p14="http://schemas.microsoft.com/office/powerpoint/2010/main" val="826113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hubatova\Desktop\Eitelberger\Eitelberger UPM Falke\DSC07329 – kopi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55531"/>
            <a:ext cx="834212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79512" y="6087779"/>
            <a:ext cx="778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Museum umělecko-průmyslové v Praze, Zpráva obchodní a živnostenské komory, </a:t>
            </a:r>
          </a:p>
          <a:p>
            <a:r>
              <a:rPr lang="cs-CZ" dirty="0" smtClean="0"/>
              <a:t>Praha </a:t>
            </a:r>
            <a:r>
              <a:rPr lang="cs-CZ" dirty="0"/>
              <a:t>1886, </a:t>
            </a:r>
            <a:r>
              <a:rPr lang="cs-CZ" dirty="0" smtClean="0"/>
              <a:t>s. 12.</a:t>
            </a:r>
            <a:endParaRPr lang="cs-CZ" dirty="0"/>
          </a:p>
        </p:txBody>
      </p:sp>
      <p:pic>
        <p:nvPicPr>
          <p:cNvPr id="1027" name="Picture 3" descr="C:\Users\hubatova\Desktop\Eitelberger\SKENOVáNí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1" y="260647"/>
            <a:ext cx="6186441" cy="34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228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7272808" cy="5748049"/>
          </a:xfrm>
        </p:spPr>
      </p:pic>
      <p:sp>
        <p:nvSpPr>
          <p:cNvPr id="5" name="Obdélník 4"/>
          <p:cNvSpPr/>
          <p:nvPr/>
        </p:nvSpPr>
        <p:spPr>
          <a:xfrm>
            <a:off x="107504" y="6237312"/>
            <a:ext cx="784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222222"/>
                </a:solidFill>
                <a:latin typeface="Arial" panose="020B0604020202020204" pitchFamily="34" charset="0"/>
              </a:rPr>
              <a:t>Uměleckoprůmyslové museum v Praze, 1897–1900, architekt Josef Schulz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381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i="1" dirty="0" err="1" smtClean="0"/>
              <a:t>Semper</a:t>
            </a:r>
            <a:r>
              <a:rPr lang="cs-CZ" sz="1800" i="1" dirty="0" smtClean="0"/>
              <a:t>: sbírka </a:t>
            </a:r>
            <a:r>
              <a:rPr lang="cs-CZ" sz="1800" i="1" dirty="0"/>
              <a:t>musí být historií, etnologií a filozofií </a:t>
            </a:r>
            <a:r>
              <a:rPr lang="cs-CZ" sz="1800" i="1" dirty="0" smtClean="0"/>
              <a:t>kultury</a:t>
            </a:r>
            <a:endParaRPr lang="cs-CZ" sz="1800" i="1" dirty="0"/>
          </a:p>
          <a:p>
            <a:r>
              <a:rPr lang="cs-CZ" sz="1800" dirty="0"/>
              <a:t>Sbírky měly být podle </a:t>
            </a:r>
            <a:r>
              <a:rPr lang="cs-CZ" sz="1800" dirty="0" err="1"/>
              <a:t>Semperova</a:t>
            </a:r>
            <a:r>
              <a:rPr lang="cs-CZ" sz="1800" dirty="0"/>
              <a:t> plánu ideálně instalovány v budově o čtvercovém půdorysu, v jejichž krajních čtyřech prostorách by podle základních „</a:t>
            </a:r>
            <a:r>
              <a:rPr lang="cs-CZ" sz="1800" dirty="0" err="1"/>
              <a:t>pramotivů</a:t>
            </a:r>
            <a:r>
              <a:rPr lang="cs-CZ" sz="1800" dirty="0"/>
              <a:t>“ lidských řemesel byly uměleckoprůmyslové předměty v tomto uspořádání:  </a:t>
            </a:r>
            <a:endParaRPr lang="cs-CZ" sz="1800" dirty="0" smtClean="0"/>
          </a:p>
          <a:p>
            <a:r>
              <a:rPr lang="cs-CZ" sz="1800" dirty="0" smtClean="0"/>
              <a:t>a</a:t>
            </a:r>
            <a:r>
              <a:rPr lang="cs-CZ" sz="1800" dirty="0"/>
              <a:t>. pletení, tkaní, předení (zhotovení tenkých a pružných motivů), b. hrnčířství  (vypracování forem v měkkých, tvárných materiálech s dodatečným vytvrzením), c. tesařská tvorba (spojení příček v systémech konstrukcí), d. zednická tvorba (opracování tvrdých materiálů, formování a zapojení malých, tvrdých dílů do tělesa konstrukce).  </a:t>
            </a:r>
          </a:p>
          <a:p>
            <a:r>
              <a:rPr lang="cs-CZ" sz="1800" dirty="0" err="1"/>
              <a:t>Semperova</a:t>
            </a:r>
            <a:r>
              <a:rPr lang="cs-CZ" sz="1800" dirty="0"/>
              <a:t> klasifikace nevycházela přímo z vnějšího vzhledu věcí a materiálních faktorů, jak by se mohlo zdát, ale byla odvozena z idejí archetypálních lidských </a:t>
            </a:r>
            <a:r>
              <a:rPr lang="cs-CZ" sz="1800" dirty="0" smtClean="0"/>
              <a:t>potřeb (pokrm, oděv, úkryt – obydlí).</a:t>
            </a:r>
            <a:endParaRPr lang="cs-CZ" sz="1800" dirty="0"/>
          </a:p>
        </p:txBody>
      </p:sp>
      <p:pic>
        <p:nvPicPr>
          <p:cNvPr id="14338" name="Picture 2" descr="C:\Users\hubatova\Pictures\Lada 31072013\VŠUP\SEMPER\Tomáš září – kopie\011 ideální muzeum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71456"/>
            <a:ext cx="2880320" cy="28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037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C:\Users\hubatova\Pictures\Lada 31072013\VŠUP\Antologie design\obrázky text antologie\Langhans\Langhans1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840565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39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hubatova\Pictures\Lada 31072013\VŠUP\Antologie design\LHV antologie pár fotek a textů\Budova Uměleckoprůmyslového musea v Praze, interiér, výstavní sály, po 1900, foto Langhans, centrum dokumentace sbírek UPM (2)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78041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06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hubatova\Pictures\Lada 31072013\VŠUP\Antologie design\obrázky text antologie\Obrázky def\Popisky def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992888" cy="65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56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:\Users\hubatova\Pictures\Lada 31072013\VŠUP\Antologie design\obrázky\P133036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272808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310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Users\hubatova\Pictures\Lada 21032012\Grant GAČR plocha2\Tomáš Brousil\DRTINA BROUSIL\pohled do ateliéru dekorativního kreslení prof. Maška_1905_foto z Český svět, roč.I., 1904-5, s.2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8065591" cy="5850519"/>
          </a:xfrm>
          <a:noFill/>
        </p:spPr>
      </p:pic>
      <p:sp>
        <p:nvSpPr>
          <p:cNvPr id="3" name="TextovéPole 2"/>
          <p:cNvSpPr txBox="1"/>
          <p:nvPr/>
        </p:nvSpPr>
        <p:spPr>
          <a:xfrm>
            <a:off x="250825" y="6381328"/>
            <a:ext cx="29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Uměleckoprůmyslové školství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2218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C:\Users\hubatova\Pictures\Lada 31072013\Grant GAČR plocha2 ORNAMENT\UPM leden 2010\Anděl moderní vyučování kreslení\P1110870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5" y="256857"/>
            <a:ext cx="2130875" cy="325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hubatova\Pictures\Lada 31072013\Grant GAČR plocha2 ORNAMENT\UPM leden 2010\Anděl moderní vyučování kreslení\P1110871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44" y="289600"/>
            <a:ext cx="3694457" cy="23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hubatova\Pictures\Lada 31072013\Grant GAČR plocha2 ORNAMENT\UPM leden 2010\Anděl moderní vyučování kreslení\P1110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93" y="289600"/>
            <a:ext cx="2186284" cy="321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6815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cs-CZ" dirty="0" smtClean="0"/>
              <a:t>Reforma výuky kreslení na uměleckoprůmyslových a odborných školách</a:t>
            </a:r>
          </a:p>
          <a:p>
            <a:pPr fontAlgn="base"/>
            <a:endParaRPr lang="cs-CZ" dirty="0"/>
          </a:p>
          <a:p>
            <a:pPr fontAlgn="base"/>
            <a:r>
              <a:rPr lang="cs-CZ" dirty="0" smtClean="0"/>
              <a:t>Rudolf </a:t>
            </a:r>
            <a:r>
              <a:rPr lang="cs-CZ" dirty="0" err="1" smtClean="0"/>
              <a:t>Eitelberger</a:t>
            </a:r>
            <a:r>
              <a:rPr lang="cs-CZ" dirty="0" smtClean="0"/>
              <a:t>,  </a:t>
            </a:r>
            <a:r>
              <a:rPr lang="cs-CZ" dirty="0" err="1" smtClean="0"/>
              <a:t>Ueber</a:t>
            </a:r>
            <a:r>
              <a:rPr lang="cs-CZ" dirty="0" smtClean="0"/>
              <a:t> </a:t>
            </a:r>
            <a:r>
              <a:rPr lang="cs-CZ" dirty="0" err="1" smtClean="0"/>
              <a:t>Zeichenunterricht</a:t>
            </a:r>
            <a:r>
              <a:rPr lang="cs-CZ" dirty="0" smtClean="0"/>
              <a:t> </a:t>
            </a:r>
            <a:r>
              <a:rPr lang="cs-CZ" dirty="0" err="1" smtClean="0"/>
              <a:t>und</a:t>
            </a:r>
            <a:r>
              <a:rPr lang="cs-CZ" dirty="0" smtClean="0"/>
              <a:t> </a:t>
            </a:r>
            <a:r>
              <a:rPr lang="cs-CZ" dirty="0" err="1" smtClean="0"/>
              <a:t>Kunstgewerblich</a:t>
            </a:r>
            <a:r>
              <a:rPr lang="cs-CZ" dirty="0" smtClean="0"/>
              <a:t> </a:t>
            </a:r>
            <a:r>
              <a:rPr lang="cs-CZ" dirty="0" err="1" smtClean="0"/>
              <a:t>Fachschulen</a:t>
            </a:r>
            <a:r>
              <a:rPr lang="cs-CZ" dirty="0" smtClean="0"/>
              <a:t>,</a:t>
            </a:r>
            <a:r>
              <a:rPr lang="cs-CZ" u="sng" dirty="0" smtClean="0"/>
              <a:t> </a:t>
            </a:r>
            <a:r>
              <a:rPr lang="cs-CZ" dirty="0" err="1" smtClean="0"/>
              <a:t>Wien</a:t>
            </a:r>
            <a:r>
              <a:rPr lang="cs-CZ" dirty="0" smtClean="0"/>
              <a:t> 1876 </a:t>
            </a:r>
            <a:endParaRPr lang="cs-CZ" dirty="0"/>
          </a:p>
        </p:txBody>
      </p:sp>
      <p:pic>
        <p:nvPicPr>
          <p:cNvPr id="14346" name="Picture 10" descr="C:\Users\hubatova\Pictures\Grant GAČR\UPM leden 2010\Anděl moderní vyučování kreslení\P1110874 –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815" y="2966025"/>
            <a:ext cx="3694386" cy="24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973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8568952" cy="4065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Počátky uměleckého průmyslu u nás (podobně jako v jiných evropských zemích) jsou tápavé, provází je terminologická neujasněnost a (mnohdy naivní) teorie, jejíž hlavní myšlenkové okruhy se utvářely teprve se samotnou a postupnou definicí oboru. Pozice uměleckého průmyslu se od poloviny 19. století ustavovala mezi „krásnými uměními“, tradičním rukodělným řemeslem, širokou oblastí nejasně definovaného průmyslu, mezi estetikou (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krasovědou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) a dějinami umění (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Kunstgeschichte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cs-CZ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Umělecký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průmysl byl nadřazeným pojmem pro dekorativní architekturu, dekorativní sochařství a malířství, kamenictví, tesařství, truhlářství, kovářství, keramiku, sklářství, tkalcovství, zlatnictví, cizelérství, knihařství, typografii a krasopisu, umělecké vyšívání a řadu dalších uměleckých řemesel, ale zároveň se od počátku dotýkal i oblastí nových technologií a zpracování moderních hmot v éře nastupující industrializace. </a:t>
            </a:r>
            <a:endParaRPr lang="cs-CZ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16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Obrázek 4" descr="P1050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750"/>
            <a:ext cx="36877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6388"/>
            <a:ext cx="4464050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Zástupný symbol pro obsah 3" descr="P1050006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88" y="4437063"/>
            <a:ext cx="3729037" cy="1816100"/>
          </a:xfrm>
        </p:spPr>
      </p:pic>
    </p:spTree>
    <p:extLst>
      <p:ext uri="{BB962C8B-B14F-4D97-AF65-F5344CB8AC3E}">
        <p14:creationId xmlns:p14="http://schemas.microsoft.com/office/powerpoint/2010/main" val="3850667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Zástupný symbol pro obsah 3" descr="P10500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14313"/>
            <a:ext cx="4394200" cy="5857875"/>
          </a:xfrm>
        </p:spPr>
      </p:pic>
      <p:pic>
        <p:nvPicPr>
          <p:cNvPr id="10244" name="Obrázek 4" descr="P1050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85750"/>
            <a:ext cx="3762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5" descr="P10500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64318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94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Valašské Meziříčí</a:t>
            </a:r>
            <a:endParaRPr lang="cs-CZ" dirty="0"/>
          </a:p>
        </p:txBody>
      </p:sp>
      <p:pic>
        <p:nvPicPr>
          <p:cNvPr id="16386" name="Picture 2" descr="C:\Users\hubatova\Pictures\Lada 31072013\VŠUP\Antologie design\LHV antologie pár fotek a textů\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0361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703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1268" name="Picture 2" descr="C:\Users\hubatova\Pictures\Lada15042011\Grant GAČR plocha2\Tomáš Brousil\DRTINA BROUSIL\Ornament obrázky\1 Tiché revoluce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0108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45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Christopher Dresser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23267"/>
            <a:ext cx="6079726" cy="43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Christopher Dresser pla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26173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144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C:\Users\hubatova\Pictures\Lada 21032012\Grant GAČR plocha2\Tomáš Brousil\DRTINA BROUSIL\Ornament obrázky\1 Tiché revoluce\20 – kopie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4351337" cy="5832475"/>
          </a:xfrm>
          <a:noFill/>
        </p:spPr>
      </p:pic>
      <p:pic>
        <p:nvPicPr>
          <p:cNvPr id="12292" name="Picture 3" descr="C:\Users\hubatova\Pictures\Lada 21032012\Grant GAČR plocha2\Tomáš Brousil\DRTINA BROUSIL\Ornament obrázky\1 Tiché revoluce\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399891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999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4516" name="Picture 2" descr="C:\Users\hubatova\Pictures\Lada 31072013\VŠUP\Antologie design\obrázky text antologie\Obrázky def\Odborná škola pro dekorativní architekturu prof. Jana Kotěry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1" y="188640"/>
            <a:ext cx="8303493" cy="622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Obdélník 1"/>
          <p:cNvSpPr>
            <a:spLocks noChangeArrowheads="1"/>
          </p:cNvSpPr>
          <p:nvPr/>
        </p:nvSpPr>
        <p:spPr bwMode="auto">
          <a:xfrm>
            <a:off x="179711" y="6505277"/>
            <a:ext cx="8253264" cy="2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cs-CZ" altLang="cs-CZ" sz="1100" b="1">
                <a:solidFill>
                  <a:srgbClr val="000000"/>
                </a:solidFill>
              </a:rPr>
              <a:t>Odborná škola pro dekorativní architekturu prof. Jana Kotěry, in: </a:t>
            </a:r>
            <a:r>
              <a:rPr lang="cs-CZ" altLang="cs-CZ" sz="1100" b="1" i="1">
                <a:solidFill>
                  <a:srgbClr val="000000"/>
                </a:solidFill>
              </a:rPr>
              <a:t>Český svět,</a:t>
            </a:r>
            <a:r>
              <a:rPr lang="cs-CZ" altLang="cs-CZ" sz="1100" b="1">
                <a:solidFill>
                  <a:srgbClr val="000000"/>
                </a:solidFill>
              </a:rPr>
              <a:t> I, 1905, č. 7, s. 236-240. </a:t>
            </a:r>
          </a:p>
        </p:txBody>
      </p:sp>
    </p:spTree>
    <p:extLst>
      <p:ext uri="{BB962C8B-B14F-4D97-AF65-F5344CB8AC3E}">
        <p14:creationId xmlns:p14="http://schemas.microsoft.com/office/powerpoint/2010/main" val="1166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6309320"/>
            <a:ext cx="752622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Malířská škola pro dámy prof. Josefa </a:t>
            </a:r>
            <a:r>
              <a:rPr lang="cs-CZ" sz="1600" b="1" dirty="0" err="1" smtClean="0"/>
              <a:t>Schussera</a:t>
            </a:r>
            <a:r>
              <a:rPr lang="cs-CZ" sz="1600" b="1" dirty="0" smtClean="0"/>
              <a:t>, </a:t>
            </a:r>
            <a:r>
              <a:rPr lang="cs-CZ" altLang="cs-CZ" sz="1600" b="1" dirty="0">
                <a:solidFill>
                  <a:srgbClr val="000000"/>
                </a:solidFill>
              </a:rPr>
              <a:t>in: </a:t>
            </a:r>
            <a:r>
              <a:rPr lang="cs-CZ" altLang="cs-CZ" sz="1600" b="1" i="1" dirty="0">
                <a:solidFill>
                  <a:srgbClr val="000000"/>
                </a:solidFill>
              </a:rPr>
              <a:t>Český svět,</a:t>
            </a:r>
            <a:r>
              <a:rPr lang="cs-CZ" altLang="cs-CZ" sz="1600" b="1" dirty="0">
                <a:solidFill>
                  <a:srgbClr val="000000"/>
                </a:solidFill>
              </a:rPr>
              <a:t> I, 1905, č. 7, s. 236-240. </a:t>
            </a:r>
          </a:p>
          <a:p>
            <a:endParaRPr lang="cs-CZ" dirty="0"/>
          </a:p>
        </p:txBody>
      </p:sp>
      <p:pic>
        <p:nvPicPr>
          <p:cNvPr id="3075" name="Picture 3" descr="C:\Users\hubatova\Pictures\Lada 31072013\VŠUP\Antologie design\obrázky text antologie\Obrázky def\Malířská škola pro dámy prof. Josefa Schussera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27936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743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5539" name="Picture 2" descr="C:\Users\hubatova\Pictures\Lada 31072013\VŠUP\Antologie design\obrázky text antologie\Obrázky def\Odborná škola pro řezbářství prof. Jana Kastnera Český svět I 1904-19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891" y="188640"/>
            <a:ext cx="8618265" cy="6227340"/>
          </a:xfrm>
          <a:noFill/>
        </p:spPr>
      </p:pic>
      <p:sp>
        <p:nvSpPr>
          <p:cNvPr id="65540" name="Obdélník 3"/>
          <p:cNvSpPr>
            <a:spLocks noChangeArrowheads="1"/>
          </p:cNvSpPr>
          <p:nvPr/>
        </p:nvSpPr>
        <p:spPr bwMode="auto">
          <a:xfrm>
            <a:off x="267891" y="6451699"/>
            <a:ext cx="7189515" cy="2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cs-CZ" altLang="cs-CZ" sz="1100" b="1">
                <a:solidFill>
                  <a:srgbClr val="000000"/>
                </a:solidFill>
              </a:rPr>
              <a:t>Odborná škola pro řezbářství prof. Jana Kastnera, in: </a:t>
            </a:r>
            <a:r>
              <a:rPr lang="cs-CZ" altLang="cs-CZ" sz="1100" b="1" i="1">
                <a:solidFill>
                  <a:srgbClr val="000000"/>
                </a:solidFill>
              </a:rPr>
              <a:t>Český svět,</a:t>
            </a:r>
            <a:r>
              <a:rPr lang="cs-CZ" altLang="cs-CZ" sz="1100" b="1">
                <a:solidFill>
                  <a:srgbClr val="000000"/>
                </a:solidFill>
              </a:rPr>
              <a:t> I, 1905, č. 7, s. 236-240. </a:t>
            </a:r>
          </a:p>
        </p:txBody>
      </p:sp>
    </p:spTree>
    <p:extLst>
      <p:ext uri="{BB962C8B-B14F-4D97-AF65-F5344CB8AC3E}">
        <p14:creationId xmlns:p14="http://schemas.microsoft.com/office/powerpoint/2010/main" val="33645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hubatova\Pictures\Lada 31072013\VŠUP\Milano\2017 MILANO NAVRH\01 EMPHEMERAL X ETERNAL\01a Odborná škola pro modelování Celdy Klouč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37337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28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ovéPole 1"/>
          <p:cNvSpPr txBox="1">
            <a:spLocks noChangeArrowheads="1"/>
          </p:cNvSpPr>
          <p:nvPr/>
        </p:nvSpPr>
        <p:spPr bwMode="auto">
          <a:xfrm>
            <a:off x="105469" y="3542533"/>
            <a:ext cx="8789045" cy="8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hangingPunct="0">
              <a:buChar char="»"/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hangingPunct="0">
              <a:buChar char="»"/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hangingPunct="0">
              <a:buChar char="»"/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hangingPunct="0">
              <a:buChar char="»"/>
              <a:defRPr sz="36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l"/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Gottfried </a:t>
            </a: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Semper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Věda, umění a průmysl. </a:t>
            </a:r>
          </a:p>
          <a:p>
            <a:pPr algn="l"/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Návrhy k povzbuzení národního citu uměleckého při ukončení Londýnské průmyslové výstavy,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Braunschweig 1852.</a:t>
            </a:r>
          </a:p>
        </p:txBody>
      </p:sp>
      <p:pic>
        <p:nvPicPr>
          <p:cNvPr id="60420" name="Picture 3" descr="C:\Users\hubatova\Pictures\Lada 31072013\VŠUP\habilitace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641" y="116632"/>
            <a:ext cx="4311351" cy="3406311"/>
          </a:xfrm>
          <a:noFill/>
        </p:spPr>
      </p:pic>
      <p:pic>
        <p:nvPicPr>
          <p:cNvPr id="4" name="Picture 2" descr="Výsledek obrázku pro Věda průmysl a umě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46117"/>
            <a:ext cx="6125223" cy="226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obrázek 6" descr="Popis: File:Gottfried Sempe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20688"/>
            <a:ext cx="2277391" cy="290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obrázek 4" descr="Popis: Johannes Ganz (1821–1886), Porträt Gottfried Sem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074" y="603183"/>
            <a:ext cx="22479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obrázek 2" descr="Popis: Gottfried Semper, architect of the ETH main building, photographed in 1865. (Photo: ETH-Bibliothe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03183"/>
            <a:ext cx="3465696" cy="462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6165304"/>
            <a:ext cx="305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</a:rPr>
              <a:t>Gottfried </a:t>
            </a:r>
            <a:r>
              <a:rPr lang="cs-CZ" altLang="cs-CZ" b="1" dirty="0" err="1">
                <a:solidFill>
                  <a:srgbClr val="000000"/>
                </a:solidFill>
              </a:rPr>
              <a:t>Semper</a:t>
            </a:r>
            <a:r>
              <a:rPr lang="cs-CZ" altLang="cs-CZ" b="1" dirty="0">
                <a:solidFill>
                  <a:srgbClr val="000000"/>
                </a:solidFill>
              </a:rPr>
              <a:t> (1803-1879)</a:t>
            </a:r>
          </a:p>
        </p:txBody>
      </p:sp>
    </p:spTree>
    <p:extLst>
      <p:ext uri="{BB962C8B-B14F-4D97-AF65-F5344CB8AC3E}">
        <p14:creationId xmlns:p14="http://schemas.microsoft.com/office/powerpoint/2010/main" val="47767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116632"/>
            <a:ext cx="8496944" cy="633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ea typeface="Calibri" panose="020F0502020204030204" pitchFamily="34" charset="0"/>
              </a:rPr>
              <a:t>Německý pojem „</a:t>
            </a:r>
            <a:r>
              <a:rPr lang="cs-CZ" dirty="0" err="1">
                <a:ea typeface="Calibri" panose="020F0502020204030204" pitchFamily="34" charset="0"/>
              </a:rPr>
              <a:t>Kunstindustrie</a:t>
            </a:r>
            <a:r>
              <a:rPr lang="cs-CZ" dirty="0">
                <a:ea typeface="Calibri" panose="020F0502020204030204" pitchFamily="34" charset="0"/>
              </a:rPr>
              <a:t>“, s nímž souviselo i české pojmenování „umělecký průmysl“, s největší pravděpodobností vycházel ze spisu Gottfrieda </a:t>
            </a:r>
            <a:r>
              <a:rPr lang="cs-CZ" dirty="0" err="1">
                <a:ea typeface="Calibri" panose="020F0502020204030204" pitchFamily="34" charset="0"/>
              </a:rPr>
              <a:t>Sempera</a:t>
            </a:r>
            <a:r>
              <a:rPr lang="cs-CZ" dirty="0">
                <a:ea typeface="Calibri" panose="020F0502020204030204" pitchFamily="34" charset="0"/>
              </a:rPr>
              <a:t> nazvaného </a:t>
            </a:r>
            <a:r>
              <a:rPr lang="cs-CZ" i="1" dirty="0" err="1">
                <a:ea typeface="Calibri" panose="020F0502020204030204" pitchFamily="34" charset="0"/>
              </a:rPr>
              <a:t>Wissenschaft</a:t>
            </a:r>
            <a:r>
              <a:rPr lang="cs-CZ" i="1" dirty="0">
                <a:ea typeface="Calibri" panose="020F0502020204030204" pitchFamily="34" charset="0"/>
              </a:rPr>
              <a:t>, Kunst </a:t>
            </a:r>
            <a:r>
              <a:rPr lang="cs-CZ" i="1" dirty="0" err="1">
                <a:ea typeface="Calibri" panose="020F0502020204030204" pitchFamily="34" charset="0"/>
              </a:rPr>
              <a:t>und</a:t>
            </a:r>
            <a:r>
              <a:rPr lang="cs-CZ" i="1" dirty="0">
                <a:ea typeface="Calibri" panose="020F0502020204030204" pitchFamily="34" charset="0"/>
              </a:rPr>
              <a:t> Industrie</a:t>
            </a:r>
            <a:r>
              <a:rPr lang="cs-CZ" i="1" dirty="0" smtClean="0">
                <a:ea typeface="Calibri" panose="020F0502020204030204" pitchFamily="34" charset="0"/>
              </a:rPr>
              <a:t>/ </a:t>
            </a:r>
            <a:r>
              <a:rPr lang="cs-CZ" dirty="0" smtClean="0">
                <a:ea typeface="Calibri" panose="020F0502020204030204" pitchFamily="34" charset="0"/>
              </a:rPr>
              <a:t>Věda</a:t>
            </a:r>
            <a:r>
              <a:rPr lang="cs-CZ" dirty="0">
                <a:ea typeface="Calibri" panose="020F0502020204030204" pitchFamily="34" charset="0"/>
              </a:rPr>
              <a:t>, umění a průmysl, </a:t>
            </a:r>
            <a:r>
              <a:rPr lang="cs-CZ" dirty="0" smtClean="0">
                <a:ea typeface="Calibri" panose="020F0502020204030204" pitchFamily="34" charset="0"/>
              </a:rPr>
              <a:t>publikovaného </a:t>
            </a:r>
            <a:r>
              <a:rPr lang="cs-CZ" dirty="0">
                <a:ea typeface="Calibri" panose="020F0502020204030204" pitchFamily="34" charset="0"/>
              </a:rPr>
              <a:t>v roce 1852 v přímé návaznosti na Světovou výstavu.</a:t>
            </a:r>
            <a:r>
              <a:rPr lang="cs-CZ" dirty="0"/>
              <a:t> 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 err="1"/>
              <a:t>Semper</a:t>
            </a:r>
            <a:r>
              <a:rPr lang="cs-CZ" dirty="0"/>
              <a:t> v textu přímo reagoval na londýnskou výstavu z roku 1851.  Navzdory kritice neuspořádané akumulace věcí připomínající velkolepý chaotický „bazar“, </a:t>
            </a:r>
            <a:r>
              <a:rPr lang="cs-CZ" dirty="0" err="1"/>
              <a:t>Semper</a:t>
            </a:r>
            <a:r>
              <a:rPr lang="cs-CZ" dirty="0"/>
              <a:t> obdivoval technologický vývoj, věřil v pozitivní lidský pokrok, který se tu prezentoval. </a:t>
            </a:r>
            <a:endParaRPr lang="cs-CZ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 smtClean="0"/>
              <a:t>Po </a:t>
            </a:r>
            <a:r>
              <a:rPr lang="cs-CZ" dirty="0"/>
              <a:t>londýnské výstavě ale upozorňoval na skutečnost, že nové vynálezy vědy a průmyslu (např. kaučuk, latex, galvanoplastika, plynové osvětlení) neumíme adekvátně ovládat a formálně zpracovat. Podle </a:t>
            </a:r>
            <a:r>
              <a:rPr lang="cs-CZ" dirty="0" err="1"/>
              <a:t>Sempera</a:t>
            </a:r>
            <a:r>
              <a:rPr lang="cs-CZ" dirty="0"/>
              <a:t> nenalézáme pro nové materiály vhodný „styl“ a namísto toho používáme mnohdy nepřiměřené imitace historických stylů a jiných materiálů. </a:t>
            </a:r>
            <a:endParaRPr lang="cs-CZ" dirty="0" smtClean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 smtClean="0"/>
              <a:t>Průmyslová </a:t>
            </a:r>
            <a:r>
              <a:rPr lang="cs-CZ" dirty="0"/>
              <a:t>revoluce poloviny 19. století výrazně rekonfigurovala pozici mezi průmyslem a uměním; stylistická nestabilita byla vázána na módní pomíjivost a ekonomické tržní zájmy. O nejasném vývoji </a:t>
            </a:r>
            <a:r>
              <a:rPr lang="cs-CZ" dirty="0" err="1"/>
              <a:t>Semper</a:t>
            </a:r>
            <a:r>
              <a:rPr lang="cs-CZ" dirty="0"/>
              <a:t> psal: „Nalézáme se na neznámé plavební dráze zcela bez mapy a kompasu. </a:t>
            </a:r>
            <a:r>
              <a:rPr lang="cs-CZ" dirty="0" smtClean="0"/>
              <a:t>(…) </a:t>
            </a:r>
            <a:r>
              <a:rPr lang="cs-CZ" dirty="0"/>
              <a:t>Co se týče krásy, stojíme přes všechny technické vynálezy daleko za produkty našich předků.“ </a:t>
            </a:r>
            <a:r>
              <a:rPr lang="cs-CZ" dirty="0" smtClean="0"/>
              <a:t> </a:t>
            </a:r>
            <a:endParaRPr lang="cs-CZ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66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260648"/>
            <a:ext cx="8712968" cy="448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Nejčastěji užívané spojení „umělecký průmysl“ jsme převzali z němčiny (pojem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Kunstindustrie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 angličtina jej v kontextu 19. století téměř neužívá (preferuje spojení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decorative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design). V Čechách a v německy mluvících okolních zemích se pojem „umělecký průmysl“ 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Kunstindustrie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dostal do názvu veřejných, nově zakládaných institucí – uměleckoprůmyslových škol a muzeí. Dokonce v češtině vznikl hybridní slovní novotvar v podobě adjektiva „uměleckoprůmyslový“ a později i zkratka „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umprum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umprumista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umprumistka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“. 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době zakládání uměleckoprůmyslových škol v habsburské monarchii, tj. od sedmdesátých let 19. století se mnohdy nerozlišoval významový rozdíl mezi slovy „průmysl“ a „řemeslo“, obsahově se pojmy překrývaly. O této skutečnosti svědčí mj. oficiální česko-německý název pražské c. k. Uměleckoprůmyslové školy / k. k.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Kunstgewerbeschule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Prag, ale také dobová slovníková definice pojmu „průmysl“.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6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8712968" cy="489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„Průmysl“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byl v Riegrově slovníku z roku 1867 významově neostře vymezen v intencích latinského „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industria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“ (tj. píle, přičinlivost, pracovitost) slovy: „Průmysl neb industrie ve smyslu širším jest úmysl, zámysl, důmysl, tj. každé duchem lidským vymáhané rozmnožování hmotného majetku, a tím i blahobytu pozemského. Předmětem průmyslu jest tudíž jakýkoli druh lidské činnosti směřující k zmíněnému 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účeli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, a v tomto smyslu náleží k průmyslu stejně tak dobře orba, hornictví, lesnictví apod. jako řemesla, továrnictví, anebo takzvaný průmysl vyšší – průmysl umělecký. … Ve smyslu užším jest ale průmysl takové počínání, jímž připravováním a přeměňováním přírodnin cena jejich se zvyšuje. Cena ta roste tím více, čím přeměněné přírodniny stávají se k bezprostřednímu skutečnému upotřebení schopnějšími a krásnějšími. 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(…)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Větší část 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průmyslnictva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zanáší se vyráběním potřeb denního života, jako jsou pokrm, šat, obydlí, nábytek, atd.“  Ve druhé polovině 19. a na počátku 20. století nebyl „průmysl“ jednoznačně spojený s tovární strojovou produkcí. Průmyslová tak mohla být i unikátní ruční práce. Na nejvyšším stupni průmyslové produkce se nacházel umělecký průmysl, protože se jednalo o lidskou rukou a duchem 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zušlechtěnou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práci</a:t>
            </a:r>
            <a:r>
              <a:rPr lang="cs-CZ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.“  </a:t>
            </a:r>
            <a:endParaRPr lang="cs-CZ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231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556</Words>
  <Application>Microsoft Office PowerPoint</Application>
  <PresentationFormat>Předvádění na obrazovce (4:3)</PresentationFormat>
  <Paragraphs>98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Calibri</vt:lpstr>
      <vt:lpstr>Gill Sans</vt:lpstr>
      <vt:lpstr>Times New Roman</vt:lpstr>
      <vt:lpstr>ヒラギノ角ゴ ProN W3</vt:lpstr>
      <vt:lpstr>Motiv systému Office</vt:lpstr>
      <vt:lpstr> </vt:lpstr>
      <vt:lpstr>Great Exhibition, London, 1851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Valašské Meziříčí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Hubatová - Vacková Lada</dc:creator>
  <cp:lastModifiedBy>Lada Hubatová-Vacková</cp:lastModifiedBy>
  <cp:revision>109</cp:revision>
  <dcterms:created xsi:type="dcterms:W3CDTF">2012-12-12T09:13:45Z</dcterms:created>
  <dcterms:modified xsi:type="dcterms:W3CDTF">2022-01-18T09:48:56Z</dcterms:modified>
</cp:coreProperties>
</file>