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978" r:id="rId2"/>
    <p:sldId id="984" r:id="rId3"/>
    <p:sldId id="985" r:id="rId4"/>
    <p:sldId id="986" r:id="rId5"/>
    <p:sldId id="987" r:id="rId6"/>
    <p:sldId id="988" r:id="rId7"/>
    <p:sldId id="989" r:id="rId8"/>
    <p:sldId id="990" r:id="rId9"/>
    <p:sldId id="991" r:id="rId10"/>
    <p:sldId id="992" r:id="rId11"/>
    <p:sldId id="993" r:id="rId12"/>
    <p:sldId id="994" r:id="rId13"/>
    <p:sldId id="995" r:id="rId14"/>
    <p:sldId id="996" r:id="rId15"/>
    <p:sldId id="997" r:id="rId16"/>
    <p:sldId id="998" r:id="rId17"/>
    <p:sldId id="999" r:id="rId18"/>
    <p:sldId id="1000" r:id="rId19"/>
    <p:sldId id="1001" r:id="rId20"/>
    <p:sldId id="869" r:id="rId21"/>
    <p:sldId id="881" r:id="rId22"/>
    <p:sldId id="883" r:id="rId23"/>
    <p:sldId id="646" r:id="rId24"/>
    <p:sldId id="351" r:id="rId25"/>
    <p:sldId id="882" r:id="rId26"/>
    <p:sldId id="353" r:id="rId27"/>
    <p:sldId id="354" r:id="rId28"/>
    <p:sldId id="355" r:id="rId29"/>
    <p:sldId id="356" r:id="rId30"/>
    <p:sldId id="357" r:id="rId31"/>
    <p:sldId id="471" r:id="rId32"/>
    <p:sldId id="472" r:id="rId33"/>
    <p:sldId id="473" r:id="rId34"/>
    <p:sldId id="475" r:id="rId35"/>
    <p:sldId id="476" r:id="rId36"/>
    <p:sldId id="477" r:id="rId37"/>
    <p:sldId id="478" r:id="rId38"/>
    <p:sldId id="479" r:id="rId39"/>
    <p:sldId id="359" r:id="rId40"/>
    <p:sldId id="358" r:id="rId41"/>
    <p:sldId id="862" r:id="rId42"/>
    <p:sldId id="861" r:id="rId43"/>
    <p:sldId id="712" r:id="rId44"/>
    <p:sldId id="713" r:id="rId45"/>
    <p:sldId id="714" r:id="rId46"/>
    <p:sldId id="715" r:id="rId47"/>
    <p:sldId id="717" r:id="rId48"/>
    <p:sldId id="718" r:id="rId49"/>
    <p:sldId id="719" r:id="rId50"/>
    <p:sldId id="801" r:id="rId51"/>
    <p:sldId id="802" r:id="rId52"/>
    <p:sldId id="805" r:id="rId53"/>
    <p:sldId id="806" r:id="rId54"/>
    <p:sldId id="815" r:id="rId55"/>
    <p:sldId id="816" r:id="rId56"/>
    <p:sldId id="817" r:id="rId57"/>
    <p:sldId id="818" r:id="rId58"/>
    <p:sldId id="819" r:id="rId59"/>
    <p:sldId id="820" r:id="rId60"/>
    <p:sldId id="821" r:id="rId61"/>
    <p:sldId id="822" r:id="rId6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p:cViewPr varScale="1">
        <p:scale>
          <a:sx n="69" d="100"/>
          <a:sy n="69" d="100"/>
        </p:scale>
        <p:origin x="141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72972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944136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52648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255071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270508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CCE0762-C0AB-48C0-BC5C-A999E082CBA1}"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308042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CCE0762-C0AB-48C0-BC5C-A999E082CBA1}" type="datetimeFigureOut">
              <a:rPr lang="cs-CZ" smtClean="0"/>
              <a:t>18.01.2022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526177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CCE0762-C0AB-48C0-BC5C-A999E082CBA1}" type="datetimeFigureOut">
              <a:rPr lang="cs-CZ" smtClean="0"/>
              <a:t>18.01.2022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02279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CCE0762-C0AB-48C0-BC5C-A999E082CBA1}" type="datetimeFigureOut">
              <a:rPr lang="cs-CZ" smtClean="0"/>
              <a:t>18.01.2022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88002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CCE0762-C0AB-48C0-BC5C-A999E082CBA1}"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2053388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CCE0762-C0AB-48C0-BC5C-A999E082CBA1}"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78460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8E85C-A144-4E2F-AAEA-A45E48372028}" type="slidenum">
              <a:rPr lang="cs-CZ" smtClean="0"/>
              <a:t>‹#›</a:t>
            </a:fld>
            <a:endParaRPr lang="cs-CZ"/>
          </a:p>
        </p:txBody>
      </p:sp>
    </p:spTree>
    <p:extLst>
      <p:ext uri="{BB962C8B-B14F-4D97-AF65-F5344CB8AC3E}">
        <p14:creationId xmlns:p14="http://schemas.microsoft.com/office/powerpoint/2010/main" val="78954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k.at/womenartistsoftheww" TargetMode="External"/><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hyperlink" Target="https://www.mak.at/womenartistsofthew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hyperlink" Target="https://osobnosti.umprum.cz/" TargetMode="Externa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tiff"/></Relationships>
</file>

<file path=ppt/slides/_rels/slide42.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80.emf"/><Relationship Id="rId7" Type="http://schemas.openxmlformats.org/officeDocument/2006/relationships/image" Target="../media/image84.jpeg"/><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emf"/><Relationship Id="rId9"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s://www.google.cz/search?q=Brtnice+Hoffmann&amp;oq=Brtnice+Hoffmann&amp;aqs=chrome..69i57j0.5175j0j8&amp;sourceid=chrome&amp;ie=UTF-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storievil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016" y="836712"/>
            <a:ext cx="4105278" cy="3043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bál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613" y="4005063"/>
            <a:ext cx="1983766" cy="2618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antikvariatik.sk/knihy/2/287/28705/subor_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83768" y="4005064"/>
            <a:ext cx="2435271" cy="26185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Foto_0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52120" y="4013263"/>
            <a:ext cx="3096344" cy="26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144016" y="0"/>
            <a:ext cx="4572000" cy="2585323"/>
          </a:xfrm>
          <a:prstGeom prst="rect">
            <a:avLst/>
          </a:prstGeom>
        </p:spPr>
        <p:txBody>
          <a:bodyPr>
            <a:spAutoFit/>
          </a:bodyPr>
          <a:lstStyle/>
          <a:p>
            <a:r>
              <a:rPr lang="cs-CZ" b="1" dirty="0"/>
              <a:t>5.</a:t>
            </a:r>
          </a:p>
          <a:p>
            <a:r>
              <a:rPr lang="cs-CZ" b="1" dirty="0"/>
              <a:t>5.11.</a:t>
            </a:r>
            <a:endParaRPr lang="cs-CZ" dirty="0"/>
          </a:p>
          <a:p>
            <a:pPr lvl="0"/>
            <a:r>
              <a:rPr lang="cs-CZ" dirty="0" err="1"/>
              <a:t>Wiener</a:t>
            </a:r>
            <a:r>
              <a:rPr lang="cs-CZ" dirty="0"/>
              <a:t> </a:t>
            </a:r>
            <a:r>
              <a:rPr lang="cs-CZ" dirty="0" err="1"/>
              <a:t>Werkstätte</a:t>
            </a:r>
            <a:endParaRPr lang="cs-CZ" dirty="0"/>
          </a:p>
          <a:p>
            <a:pPr lvl="0"/>
            <a:endParaRPr lang="cs-CZ" dirty="0"/>
          </a:p>
          <a:p>
            <a:pPr lvl="0"/>
            <a:r>
              <a:rPr lang="cs-CZ" dirty="0"/>
              <a:t>Design a národní identita: recepce hnutí </a:t>
            </a:r>
            <a:r>
              <a:rPr lang="cs-CZ" dirty="0" err="1"/>
              <a:t>Arts</a:t>
            </a:r>
            <a:r>
              <a:rPr lang="cs-CZ" dirty="0"/>
              <a:t> and </a:t>
            </a:r>
            <a:r>
              <a:rPr lang="cs-CZ" dirty="0" err="1"/>
              <a:t>Crafts</a:t>
            </a:r>
            <a:r>
              <a:rPr lang="cs-CZ" dirty="0"/>
              <a:t> v českých zemích (Šalda, </a:t>
            </a:r>
            <a:r>
              <a:rPr lang="cs-CZ" dirty="0" err="1"/>
              <a:t>Weigner</a:t>
            </a:r>
            <a:r>
              <a:rPr lang="cs-CZ" dirty="0"/>
              <a:t>, </a:t>
            </a:r>
            <a:r>
              <a:rPr lang="cs-CZ" dirty="0" err="1"/>
              <a:t>Štech</a:t>
            </a:r>
            <a:r>
              <a:rPr lang="cs-CZ" dirty="0"/>
              <a:t>, hnutí Artěl, ad.), </a:t>
            </a:r>
            <a:r>
              <a:rPr lang="cs-CZ" dirty="0" err="1"/>
              <a:t>vernakulární</a:t>
            </a:r>
            <a:r>
              <a:rPr lang="cs-CZ" dirty="0"/>
              <a:t> styl, (Zádruha, Moravská ústředna, Jurkovič, Klvaňa, Vydra, Šíma st., lidový „svéráz“) </a:t>
            </a:r>
            <a:r>
              <a:rPr lang="cs-CZ" b="1" dirty="0"/>
              <a:t>LHV</a:t>
            </a:r>
            <a:endParaRPr lang="cs-CZ" dirty="0"/>
          </a:p>
        </p:txBody>
      </p:sp>
    </p:spTree>
    <p:extLst>
      <p:ext uri="{BB962C8B-B14F-4D97-AF65-F5344CB8AC3E}">
        <p14:creationId xmlns:p14="http://schemas.microsoft.com/office/powerpoint/2010/main" val="3903590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cs-CZ" altLang="cs-CZ" smtClean="0"/>
          </a:p>
        </p:txBody>
      </p:sp>
      <p:sp>
        <p:nvSpPr>
          <p:cNvPr id="32771" name="Rectangle 3"/>
          <p:cNvSpPr>
            <a:spLocks noGrp="1" noChangeArrowheads="1"/>
          </p:cNvSpPr>
          <p:nvPr>
            <p:ph type="body" idx="1"/>
          </p:nvPr>
        </p:nvSpPr>
        <p:spPr/>
        <p:txBody>
          <a:bodyPr/>
          <a:lstStyle/>
          <a:p>
            <a:r>
              <a:rPr lang="cs-CZ" altLang="cs-CZ" dirty="0">
                <a:latin typeface="Arial" charset="0"/>
              </a:rPr>
              <a:t>Koloman Moser</a:t>
            </a:r>
          </a:p>
          <a:p>
            <a:endParaRPr lang="cs-CZ" altLang="cs-CZ" dirty="0" smtClean="0"/>
          </a:p>
        </p:txBody>
      </p:sp>
      <p:pic>
        <p:nvPicPr>
          <p:cNvPr id="32772" name="Picture 4" descr="skenovat0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5564188"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5940152" y="6177240"/>
            <a:ext cx="2967479" cy="369332"/>
          </a:xfrm>
          <a:prstGeom prst="rect">
            <a:avLst/>
          </a:prstGeom>
        </p:spPr>
        <p:txBody>
          <a:bodyPr wrap="none">
            <a:spAutoFit/>
          </a:bodyPr>
          <a:lstStyle/>
          <a:p>
            <a:pPr>
              <a:spcBef>
                <a:spcPct val="0"/>
              </a:spcBef>
            </a:pPr>
            <a:r>
              <a:rPr lang="cs-CZ" altLang="cs-CZ" dirty="0">
                <a:latin typeface="Arial" charset="0"/>
              </a:rPr>
              <a:t>Koloman </a:t>
            </a:r>
            <a:r>
              <a:rPr lang="cs-CZ" altLang="cs-CZ" dirty="0" smtClean="0">
                <a:latin typeface="Arial" charset="0"/>
              </a:rPr>
              <a:t>Moser 1868-1918</a:t>
            </a:r>
            <a:endParaRPr lang="cs-CZ" altLang="cs-CZ" dirty="0">
              <a:latin typeface="Arial" charset="0"/>
            </a:endParaRPr>
          </a:p>
        </p:txBody>
      </p:sp>
    </p:spTree>
    <p:extLst>
      <p:ext uri="{BB962C8B-B14F-4D97-AF65-F5344CB8AC3E}">
        <p14:creationId xmlns:p14="http://schemas.microsoft.com/office/powerpoint/2010/main" val="142078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cs-CZ" altLang="cs-CZ" smtClean="0"/>
          </a:p>
        </p:txBody>
      </p:sp>
      <p:sp>
        <p:nvSpPr>
          <p:cNvPr id="35843" name="Rectangle 3"/>
          <p:cNvSpPr>
            <a:spLocks noGrp="1" noChangeArrowheads="1"/>
          </p:cNvSpPr>
          <p:nvPr>
            <p:ph type="body" idx="1"/>
          </p:nvPr>
        </p:nvSpPr>
        <p:spPr/>
        <p:txBody>
          <a:bodyPr/>
          <a:lstStyle/>
          <a:p>
            <a:endParaRPr lang="cs-CZ" altLang="cs-CZ" smtClean="0"/>
          </a:p>
        </p:txBody>
      </p:sp>
      <p:pic>
        <p:nvPicPr>
          <p:cNvPr id="35844" name="Picture 4" descr="skenovat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47371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364088" y="6381329"/>
            <a:ext cx="2016224" cy="369332"/>
          </a:xfrm>
          <a:prstGeom prst="rect">
            <a:avLst/>
          </a:prstGeom>
          <a:noFill/>
        </p:spPr>
        <p:txBody>
          <a:bodyPr wrap="square" rtlCol="0">
            <a:spAutoFit/>
          </a:bodyPr>
          <a:lstStyle/>
          <a:p>
            <a:r>
              <a:rPr lang="cs-CZ" dirty="0" smtClean="0"/>
              <a:t>Gustav Klimt</a:t>
            </a:r>
            <a:endParaRPr lang="cs-CZ" dirty="0"/>
          </a:p>
        </p:txBody>
      </p:sp>
    </p:spTree>
    <p:extLst>
      <p:ext uri="{BB962C8B-B14F-4D97-AF65-F5344CB8AC3E}">
        <p14:creationId xmlns:p14="http://schemas.microsoft.com/office/powerpoint/2010/main" val="391305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cs-CZ" altLang="cs-CZ" smtClean="0"/>
          </a:p>
        </p:txBody>
      </p:sp>
      <p:sp>
        <p:nvSpPr>
          <p:cNvPr id="37891" name="Rectangle 3"/>
          <p:cNvSpPr>
            <a:spLocks noGrp="1" noChangeArrowheads="1"/>
          </p:cNvSpPr>
          <p:nvPr>
            <p:ph type="body" idx="1"/>
          </p:nvPr>
        </p:nvSpPr>
        <p:spPr/>
        <p:txBody>
          <a:bodyPr/>
          <a:lstStyle/>
          <a:p>
            <a:endParaRPr lang="cs-CZ" altLang="cs-CZ" smtClean="0"/>
          </a:p>
        </p:txBody>
      </p:sp>
      <p:pic>
        <p:nvPicPr>
          <p:cNvPr id="37892" name="Picture 4" descr="45 Emilie Floge s broží 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1"/>
            <a:ext cx="3480755" cy="59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46 Eduard Josef Wimmer-Wisgrill, Hedvábný domácí oděv 1920-21"/>
          <p:cNvPicPr>
            <a:picLocks noChangeAspect="1" noChangeArrowheads="1"/>
          </p:cNvPicPr>
          <p:nvPr/>
        </p:nvPicPr>
        <p:blipFill rotWithShape="1">
          <a:blip r:embed="rId3">
            <a:extLst>
              <a:ext uri="{28A0092B-C50C-407E-A947-70E740481C1C}">
                <a14:useLocalDpi xmlns:a14="http://schemas.microsoft.com/office/drawing/2010/main" val="0"/>
              </a:ext>
            </a:extLst>
          </a:blip>
          <a:srcRect l="9185" t="3432" r="4798" b="7313"/>
          <a:stretch/>
        </p:blipFill>
        <p:spPr bwMode="auto">
          <a:xfrm>
            <a:off x="4067944" y="287545"/>
            <a:ext cx="3432558" cy="594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323528" y="6336703"/>
            <a:ext cx="2277739" cy="369332"/>
          </a:xfrm>
          <a:prstGeom prst="rect">
            <a:avLst/>
          </a:prstGeom>
        </p:spPr>
        <p:txBody>
          <a:bodyPr wrap="none">
            <a:spAutoFit/>
          </a:bodyPr>
          <a:lstStyle/>
          <a:p>
            <a:r>
              <a:rPr lang="cs-CZ" dirty="0"/>
              <a:t>Josef Wimmer </a:t>
            </a:r>
            <a:r>
              <a:rPr lang="cs-CZ" dirty="0" err="1"/>
              <a:t>Wisgrill</a:t>
            </a:r>
            <a:endParaRPr lang="cs-CZ" dirty="0"/>
          </a:p>
        </p:txBody>
      </p:sp>
    </p:spTree>
    <p:extLst>
      <p:ext uri="{BB962C8B-B14F-4D97-AF65-F5344CB8AC3E}">
        <p14:creationId xmlns:p14="http://schemas.microsoft.com/office/powerpoint/2010/main" val="576891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endParaRPr lang="cs-CZ" altLang="cs-CZ" smtClean="0"/>
          </a:p>
        </p:txBody>
      </p:sp>
      <p:pic>
        <p:nvPicPr>
          <p:cNvPr id="38915" name="Picture 5" descr="47 Eduard Josef Wimmer-Wisgrilpyžamo 1920 vlevo, vpravo Cresta coat"/>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t="1664" r="1843" b="22474"/>
          <a:stretch/>
        </p:blipFill>
        <p:spPr>
          <a:xfrm>
            <a:off x="207686" y="226135"/>
            <a:ext cx="6120680" cy="5213432"/>
          </a:xfrm>
          <a:noFill/>
        </p:spPr>
      </p:pic>
      <p:pic>
        <p:nvPicPr>
          <p:cNvPr id="38916" name="Picture 6" descr="32 WW 19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19279"/>
            <a:ext cx="25574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14312" y="6381328"/>
            <a:ext cx="4128951" cy="369332"/>
          </a:xfrm>
          <a:prstGeom prst="rect">
            <a:avLst/>
          </a:prstGeom>
          <a:noFill/>
        </p:spPr>
        <p:txBody>
          <a:bodyPr wrap="none" rtlCol="0">
            <a:spAutoFit/>
          </a:bodyPr>
          <a:lstStyle/>
          <a:p>
            <a:r>
              <a:rPr lang="cs-CZ" dirty="0" smtClean="0"/>
              <a:t>Josef Wimmer </a:t>
            </a:r>
            <a:r>
              <a:rPr lang="cs-CZ" dirty="0" err="1" smtClean="0"/>
              <a:t>Wisgrill</a:t>
            </a:r>
            <a:r>
              <a:rPr lang="cs-CZ" dirty="0" smtClean="0"/>
              <a:t>, Carl Otto </a:t>
            </a:r>
            <a:r>
              <a:rPr lang="cs-CZ" dirty="0" err="1" smtClean="0"/>
              <a:t>Czeschka</a:t>
            </a:r>
            <a:endParaRPr lang="cs-CZ" dirty="0"/>
          </a:p>
        </p:txBody>
      </p:sp>
    </p:spTree>
    <p:extLst>
      <p:ext uri="{BB962C8B-B14F-4D97-AF65-F5344CB8AC3E}">
        <p14:creationId xmlns:p14="http://schemas.microsoft.com/office/powerpoint/2010/main" val="1253128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endParaRPr lang="cs-CZ" altLang="cs-CZ" smtClean="0"/>
          </a:p>
        </p:txBody>
      </p:sp>
      <p:sp>
        <p:nvSpPr>
          <p:cNvPr id="36867" name="Rectangle 3"/>
          <p:cNvSpPr>
            <a:spLocks noGrp="1" noChangeArrowheads="1"/>
          </p:cNvSpPr>
          <p:nvPr>
            <p:ph type="body" idx="1"/>
          </p:nvPr>
        </p:nvSpPr>
        <p:spPr/>
        <p:txBody>
          <a:bodyPr/>
          <a:lstStyle/>
          <a:p>
            <a:endParaRPr lang="cs-CZ" altLang="cs-CZ" smtClean="0"/>
          </a:p>
        </p:txBody>
      </p:sp>
      <p:pic>
        <p:nvPicPr>
          <p:cNvPr id="36868" name="Picture 4" descr="skenovat0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128"/>
            <a:ext cx="395788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skenovat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175" y="9128"/>
            <a:ext cx="43656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02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cs-CZ" altLang="cs-CZ" smtClean="0"/>
          </a:p>
        </p:txBody>
      </p:sp>
      <p:sp>
        <p:nvSpPr>
          <p:cNvPr id="41987" name="Rectangle 3"/>
          <p:cNvSpPr>
            <a:spLocks noGrp="1" noChangeArrowheads="1"/>
          </p:cNvSpPr>
          <p:nvPr>
            <p:ph type="body" idx="1"/>
          </p:nvPr>
        </p:nvSpPr>
        <p:spPr/>
        <p:txBody>
          <a:bodyPr/>
          <a:lstStyle/>
          <a:p>
            <a:pPr eaLnBrk="1" hangingPunct="1"/>
            <a:endParaRPr lang="cs-CZ" altLang="cs-CZ" smtClean="0"/>
          </a:p>
        </p:txBody>
      </p:sp>
      <p:pic>
        <p:nvPicPr>
          <p:cNvPr id="41988" name="Picture 4" descr="BI 12898 Naturreiche Ti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 y="188640"/>
            <a:ext cx="3812803" cy="446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BI 12898 Naturreich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88640"/>
            <a:ext cx="475932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220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cs-CZ" altLang="cs-CZ" smtClean="0"/>
          </a:p>
        </p:txBody>
      </p:sp>
      <p:sp>
        <p:nvSpPr>
          <p:cNvPr id="43011" name="Rectangle 3"/>
          <p:cNvSpPr>
            <a:spLocks noGrp="1" noChangeArrowheads="1"/>
          </p:cNvSpPr>
          <p:nvPr>
            <p:ph type="body" idx="1"/>
          </p:nvPr>
        </p:nvSpPr>
        <p:spPr/>
        <p:txBody>
          <a:bodyPr/>
          <a:lstStyle/>
          <a:p>
            <a:pPr eaLnBrk="1" hangingPunct="1"/>
            <a:endParaRPr lang="cs-CZ" altLang="cs-CZ" smtClean="0"/>
          </a:p>
        </p:txBody>
      </p:sp>
      <p:pic>
        <p:nvPicPr>
          <p:cNvPr id="43012" name="Picture 5" descr="skenovat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97" y="156090"/>
            <a:ext cx="3722443" cy="644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skenovat0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846" y="156091"/>
            <a:ext cx="4801056" cy="57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132680" y="6295027"/>
            <a:ext cx="1671291" cy="369332"/>
          </a:xfrm>
          <a:prstGeom prst="rect">
            <a:avLst/>
          </a:prstGeom>
          <a:noFill/>
        </p:spPr>
        <p:txBody>
          <a:bodyPr wrap="none" rtlCol="0">
            <a:spAutoFit/>
          </a:bodyPr>
          <a:lstStyle/>
          <a:p>
            <a:r>
              <a:rPr lang="cs-CZ" dirty="0" smtClean="0"/>
              <a:t>Koloman Moser</a:t>
            </a:r>
            <a:endParaRPr lang="cs-CZ" dirty="0"/>
          </a:p>
        </p:txBody>
      </p:sp>
    </p:spTree>
    <p:extLst>
      <p:ext uri="{BB962C8B-B14F-4D97-AF65-F5344CB8AC3E}">
        <p14:creationId xmlns:p14="http://schemas.microsoft.com/office/powerpoint/2010/main" val="2132937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cs-CZ" altLang="cs-CZ" smtClean="0"/>
          </a:p>
        </p:txBody>
      </p:sp>
      <p:sp>
        <p:nvSpPr>
          <p:cNvPr id="44035" name="Rectangle 3"/>
          <p:cNvSpPr>
            <a:spLocks noGrp="1" noChangeArrowheads="1"/>
          </p:cNvSpPr>
          <p:nvPr>
            <p:ph type="body" idx="1"/>
          </p:nvPr>
        </p:nvSpPr>
        <p:spPr/>
        <p:txBody>
          <a:bodyPr/>
          <a:lstStyle/>
          <a:p>
            <a:pPr eaLnBrk="1" hangingPunct="1"/>
            <a:endParaRPr lang="cs-CZ" altLang="cs-CZ" smtClean="0"/>
          </a:p>
        </p:txBody>
      </p:sp>
      <p:pic>
        <p:nvPicPr>
          <p:cNvPr id="44036" name="Picture 4" descr="skenovat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7272338"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548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MINKA SKRIN RET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710" y="188640"/>
            <a:ext cx="4332517" cy="60519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158327" y="7490740"/>
            <a:ext cx="3200023" cy="646331"/>
          </a:xfrm>
          <a:prstGeom prst="rect">
            <a:avLst/>
          </a:prstGeom>
        </p:spPr>
        <p:txBody>
          <a:bodyPr wrap="square">
            <a:spAutoFit/>
          </a:bodyPr>
          <a:lstStyle/>
          <a:p>
            <a:r>
              <a:rPr lang="cs-CZ" dirty="0">
                <a:hlinkClick r:id="rId3"/>
              </a:rPr>
              <a:t>https://</a:t>
            </a:r>
            <a:r>
              <a:rPr lang="cs-CZ" dirty="0" smtClean="0">
                <a:hlinkClick r:id="rId3"/>
              </a:rPr>
              <a:t>www.mak.at/womenartistsoftheww</a:t>
            </a:r>
            <a:r>
              <a:rPr lang="cs-CZ" dirty="0" smtClean="0"/>
              <a:t> </a:t>
            </a:r>
            <a:endParaRPr lang="cs-CZ" dirty="0"/>
          </a:p>
        </p:txBody>
      </p:sp>
      <p:pic>
        <p:nvPicPr>
          <p:cNvPr id="1028" name="Picture 4" descr="https://www.mak.at/jart/prj3/mak-resp/images/cache/8dda406d2b52069f066e0037ad12ea27/0x01FBBC07B283E19DC2419CE20475B00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227" y="21324"/>
            <a:ext cx="2584202" cy="1872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68710" y="6124607"/>
            <a:ext cx="2286460" cy="646331"/>
          </a:xfrm>
          <a:prstGeom prst="rect">
            <a:avLst/>
          </a:prstGeom>
          <a:noFill/>
        </p:spPr>
        <p:txBody>
          <a:bodyPr wrap="none" rtlCol="0">
            <a:spAutoFit/>
          </a:bodyPr>
          <a:lstStyle/>
          <a:p>
            <a:r>
              <a:rPr lang="cs-CZ" dirty="0" smtClean="0"/>
              <a:t>Minka Podhajská, WW</a:t>
            </a:r>
          </a:p>
          <a:p>
            <a:r>
              <a:rPr lang="cs-CZ" dirty="0" smtClean="0"/>
              <a:t>Helena Johnová</a:t>
            </a:r>
            <a:endParaRPr lang="cs-CZ" dirty="0"/>
          </a:p>
        </p:txBody>
      </p:sp>
      <p:pic>
        <p:nvPicPr>
          <p:cNvPr id="1030" name="Picture 6" descr="https://www.mak.at/jart/prj3/mak-resp/images/cache/219b7b941be670b607b4e0421bacddaa/0xABA6D80163DE5CCA59C56FA20075593E.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362" y="3863181"/>
            <a:ext cx="3467485" cy="2492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716016" y="6388588"/>
            <a:ext cx="3043525" cy="369332"/>
          </a:xfrm>
          <a:prstGeom prst="rect">
            <a:avLst/>
          </a:prstGeom>
          <a:noFill/>
        </p:spPr>
        <p:txBody>
          <a:bodyPr wrap="none" rtlCol="0">
            <a:spAutoFit/>
          </a:bodyPr>
          <a:lstStyle/>
          <a:p>
            <a:r>
              <a:rPr lang="cs-CZ" dirty="0" err="1" smtClean="0"/>
              <a:t>Mathilde</a:t>
            </a:r>
            <a:r>
              <a:rPr lang="cs-CZ" dirty="0" smtClean="0"/>
              <a:t> </a:t>
            </a:r>
            <a:r>
              <a:rPr lang="cs-CZ" dirty="0" err="1" smtClean="0"/>
              <a:t>Flögl</a:t>
            </a:r>
            <a:r>
              <a:rPr lang="cs-CZ" dirty="0" smtClean="0"/>
              <a:t>, Konvice, 1927</a:t>
            </a:r>
            <a:endParaRPr lang="cs-CZ" dirty="0"/>
          </a:p>
        </p:txBody>
      </p:sp>
      <p:pic>
        <p:nvPicPr>
          <p:cNvPr id="1036" name="Picture 12" descr="https://www.mak.at/jart/prj3/mak-resp/images/cache/cfb6337ed1dc1869ec25e40a559014e1/0xD0F4DD89A1EA276E51D57B813ADF3E0E.jpe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009664" y="1965054"/>
            <a:ext cx="1586672" cy="180303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7709337" y="3424821"/>
            <a:ext cx="1051698" cy="369332"/>
          </a:xfrm>
          <a:prstGeom prst="rect">
            <a:avLst/>
          </a:prstGeom>
          <a:noFill/>
        </p:spPr>
        <p:txBody>
          <a:bodyPr wrap="none" rtlCol="0">
            <a:spAutoFit/>
          </a:bodyPr>
          <a:lstStyle/>
          <a:p>
            <a:r>
              <a:rPr lang="cs-CZ" dirty="0" err="1" smtClean="0"/>
              <a:t>Felice</a:t>
            </a:r>
            <a:r>
              <a:rPr lang="cs-CZ" dirty="0" smtClean="0"/>
              <a:t> </a:t>
            </a:r>
            <a:r>
              <a:rPr lang="cs-CZ" dirty="0" err="1" smtClean="0"/>
              <a:t>Rix</a:t>
            </a:r>
            <a:endParaRPr lang="cs-CZ" dirty="0"/>
          </a:p>
        </p:txBody>
      </p:sp>
      <p:pic>
        <p:nvPicPr>
          <p:cNvPr id="1038" name="Picture 14" descr="https://www.mak.at/jart/prj3/mak-resp/images/cache/41b86120cfd3fda65afd329ebec8780d/0xFEE6B0FB60AD68C283F8C7F34821B1F1.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2539" y="1930121"/>
            <a:ext cx="1220261" cy="184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335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9512" y="188640"/>
            <a:ext cx="8662484" cy="4257525"/>
          </a:xfrm>
          <a:prstGeom prst="rect">
            <a:avLst/>
          </a:prstGeom>
        </p:spPr>
        <p:txBody>
          <a:bodyPr wrap="square">
            <a:spAutoFit/>
          </a:bodyPr>
          <a:lstStyle/>
          <a:p>
            <a:r>
              <a:rPr lang="en-US" sz="1600" dirty="0">
                <a:solidFill>
                  <a:srgbClr val="000000"/>
                </a:solidFill>
                <a:latin typeface="Ropa Sans"/>
              </a:rPr>
              <a:t>Who influenced the style of the Wiener </a:t>
            </a:r>
            <a:r>
              <a:rPr lang="en-US" sz="1600" dirty="0" err="1">
                <a:solidFill>
                  <a:srgbClr val="000000"/>
                </a:solidFill>
                <a:latin typeface="Ropa Sans"/>
              </a:rPr>
              <a:t>Werkstätte</a:t>
            </a:r>
            <a:r>
              <a:rPr lang="en-US" sz="1600" dirty="0">
                <a:solidFill>
                  <a:srgbClr val="000000"/>
                </a:solidFill>
                <a:latin typeface="Ropa Sans"/>
              </a:rPr>
              <a:t> (WW) from the moment it was founded in 1903? Names that immediately come to mind are those of the great male artists </a:t>
            </a:r>
            <a:r>
              <a:rPr lang="en-US" sz="1600" b="1" dirty="0">
                <a:solidFill>
                  <a:srgbClr val="000000"/>
                </a:solidFill>
                <a:latin typeface="Ropa Sans"/>
              </a:rPr>
              <a:t>Josef Hoffmann, </a:t>
            </a:r>
            <a:r>
              <a:rPr lang="en-US" sz="1600" b="1" dirty="0" err="1">
                <a:solidFill>
                  <a:srgbClr val="000000"/>
                </a:solidFill>
                <a:latin typeface="Ropa Sans"/>
              </a:rPr>
              <a:t>Koloman</a:t>
            </a:r>
            <a:r>
              <a:rPr lang="en-US" sz="1600" b="1" dirty="0">
                <a:solidFill>
                  <a:srgbClr val="000000"/>
                </a:solidFill>
                <a:latin typeface="Ropa Sans"/>
              </a:rPr>
              <a:t> Moser, and </a:t>
            </a:r>
            <a:r>
              <a:rPr lang="en-US" sz="1600" b="1" dirty="0" err="1">
                <a:solidFill>
                  <a:srgbClr val="000000"/>
                </a:solidFill>
                <a:latin typeface="Ropa Sans"/>
              </a:rPr>
              <a:t>Dagobert</a:t>
            </a:r>
            <a:r>
              <a:rPr lang="en-US" sz="1600" b="1" dirty="0">
                <a:solidFill>
                  <a:srgbClr val="000000"/>
                </a:solidFill>
                <a:latin typeface="Ropa Sans"/>
              </a:rPr>
              <a:t> </a:t>
            </a:r>
            <a:r>
              <a:rPr lang="en-US" sz="1600" b="1" dirty="0" err="1">
                <a:solidFill>
                  <a:srgbClr val="000000"/>
                </a:solidFill>
                <a:latin typeface="Ropa Sans"/>
              </a:rPr>
              <a:t>Peche</a:t>
            </a:r>
            <a:r>
              <a:rPr lang="en-US" sz="1600" dirty="0">
                <a:solidFill>
                  <a:srgbClr val="000000"/>
                </a:solidFill>
                <a:latin typeface="Ropa Sans"/>
              </a:rPr>
              <a:t>. Yet, from the outset, women artists were also involved in the WW’s creations. Their number grew constantly until the company’s liquidation in 1932, and especially in the interwar years </a:t>
            </a:r>
            <a:r>
              <a:rPr lang="en-US" sz="1600" b="1" dirty="0" err="1">
                <a:solidFill>
                  <a:srgbClr val="000000"/>
                </a:solidFill>
                <a:latin typeface="Ropa Sans"/>
              </a:rPr>
              <a:t>Mathilde</a:t>
            </a:r>
            <a:r>
              <a:rPr lang="en-US" sz="1600" b="1" dirty="0">
                <a:solidFill>
                  <a:srgbClr val="000000"/>
                </a:solidFill>
                <a:latin typeface="Ropa Sans"/>
              </a:rPr>
              <a:t> </a:t>
            </a:r>
            <a:r>
              <a:rPr lang="en-US" sz="1600" b="1" dirty="0" err="1">
                <a:solidFill>
                  <a:srgbClr val="000000"/>
                </a:solidFill>
                <a:latin typeface="Ropa Sans"/>
              </a:rPr>
              <a:t>Flögl</a:t>
            </a:r>
            <a:r>
              <a:rPr lang="en-US" sz="1600" b="1" dirty="0">
                <a:solidFill>
                  <a:srgbClr val="000000"/>
                </a:solidFill>
                <a:latin typeface="Ropa Sans"/>
              </a:rPr>
              <a:t>, Maria </a:t>
            </a:r>
            <a:r>
              <a:rPr lang="en-US" sz="1600" b="1" dirty="0" err="1">
                <a:solidFill>
                  <a:srgbClr val="000000"/>
                </a:solidFill>
                <a:latin typeface="Ropa Sans"/>
              </a:rPr>
              <a:t>Likarz</a:t>
            </a:r>
            <a:r>
              <a:rPr lang="en-US" sz="1600" b="1" dirty="0">
                <a:solidFill>
                  <a:srgbClr val="000000"/>
                </a:solidFill>
                <a:latin typeface="Ropa Sans"/>
              </a:rPr>
              <a:t>, </a:t>
            </a:r>
            <a:r>
              <a:rPr lang="en-US" sz="1600" b="1" dirty="0" err="1">
                <a:solidFill>
                  <a:srgbClr val="000000"/>
                </a:solidFill>
                <a:latin typeface="Ropa Sans"/>
              </a:rPr>
              <a:t>Felice</a:t>
            </a:r>
            <a:r>
              <a:rPr lang="en-US" sz="1600" b="1" dirty="0">
                <a:solidFill>
                  <a:srgbClr val="000000"/>
                </a:solidFill>
                <a:latin typeface="Ropa Sans"/>
              </a:rPr>
              <a:t> Rix, or </a:t>
            </a:r>
            <a:r>
              <a:rPr lang="en-US" sz="1600" b="1" dirty="0" err="1">
                <a:solidFill>
                  <a:srgbClr val="000000"/>
                </a:solidFill>
                <a:latin typeface="Ropa Sans"/>
              </a:rPr>
              <a:t>Vally</a:t>
            </a:r>
            <a:r>
              <a:rPr lang="en-US" sz="1600" b="1" dirty="0">
                <a:solidFill>
                  <a:srgbClr val="000000"/>
                </a:solidFill>
                <a:latin typeface="Ropa Sans"/>
              </a:rPr>
              <a:t> </a:t>
            </a:r>
            <a:r>
              <a:rPr lang="en-US" sz="1600" b="1" dirty="0" err="1">
                <a:solidFill>
                  <a:srgbClr val="000000"/>
                </a:solidFill>
                <a:latin typeface="Ropa Sans"/>
              </a:rPr>
              <a:t>Wieselthier</a:t>
            </a:r>
            <a:r>
              <a:rPr lang="en-US" sz="1600" b="1" dirty="0">
                <a:solidFill>
                  <a:srgbClr val="000000"/>
                </a:solidFill>
                <a:latin typeface="Ropa Sans"/>
              </a:rPr>
              <a:t> defined the look of the WW with fantastic fabric patterns and expressive ceramics</a:t>
            </a:r>
            <a:r>
              <a:rPr lang="en-US" sz="1600" dirty="0">
                <a:solidFill>
                  <a:srgbClr val="000000"/>
                </a:solidFill>
                <a:latin typeface="Ropa Sans"/>
              </a:rPr>
              <a:t>. In the course of our research, about </a:t>
            </a:r>
            <a:r>
              <a:rPr lang="en-US" sz="1600" b="1" dirty="0">
                <a:solidFill>
                  <a:srgbClr val="000000"/>
                </a:solidFill>
                <a:latin typeface="Ropa Sans"/>
              </a:rPr>
              <a:t>180 female </a:t>
            </a:r>
            <a:r>
              <a:rPr lang="en-US" sz="1600" dirty="0">
                <a:solidFill>
                  <a:srgbClr val="000000"/>
                </a:solidFill>
                <a:latin typeface="Ropa Sans"/>
              </a:rPr>
              <a:t>artists were identified and approximately half of these are represented in this exhibition.</a:t>
            </a:r>
          </a:p>
          <a:p>
            <a:r>
              <a:rPr lang="en-US" sz="1600" dirty="0"/>
              <a:t/>
            </a:r>
            <a:br>
              <a:rPr lang="en-US" sz="1600" dirty="0"/>
            </a:br>
            <a:r>
              <a:rPr lang="en-US" sz="1600" dirty="0">
                <a:solidFill>
                  <a:srgbClr val="000000"/>
                </a:solidFill>
                <a:latin typeface="Ropa Sans"/>
              </a:rPr>
              <a:t>Educated at the Vienna School of Arts and Crafts and </a:t>
            </a:r>
            <a:r>
              <a:rPr lang="en-US" sz="1600" b="1" dirty="0">
                <a:solidFill>
                  <a:srgbClr val="000000"/>
                </a:solidFill>
                <a:latin typeface="Ropa Sans"/>
              </a:rPr>
              <a:t>employed at the WW by Hoffmann, the women designed fabrics, fashion, home accessories, toys, and commercial art and, in addition, also took over the field of ceramics where they were able to work purely artistically</a:t>
            </a:r>
            <a:r>
              <a:rPr lang="en-US" sz="1600" dirty="0">
                <a:solidFill>
                  <a:srgbClr val="000000"/>
                </a:solidFill>
                <a:latin typeface="Ropa Sans"/>
              </a:rPr>
              <a:t>. Furthermore, they also developed exceptional murals for interiors—be it flats, restaurants, or exhibition spaces. Although highly recognized at their time, the women artists were mostly forgotten after the end of the WW. The catalog and exhibition want to give them a face and raise awareness for an oeuvre that was involved in constituting the unique position of the Wiener </a:t>
            </a:r>
            <a:r>
              <a:rPr lang="en-US" sz="1600" dirty="0" err="1">
                <a:solidFill>
                  <a:srgbClr val="000000"/>
                </a:solidFill>
                <a:latin typeface="Ropa Sans"/>
              </a:rPr>
              <a:t>Werkstätte</a:t>
            </a:r>
            <a:r>
              <a:rPr lang="en-US" sz="1600" dirty="0">
                <a:solidFill>
                  <a:srgbClr val="000000"/>
                </a:solidFill>
                <a:latin typeface="Ropa Sans"/>
              </a:rPr>
              <a:t> between Art Nouveau and Bauhaus.</a:t>
            </a:r>
            <a:endParaRPr lang="cs-CZ" sz="1600" dirty="0"/>
          </a:p>
        </p:txBody>
      </p:sp>
      <p:sp>
        <p:nvSpPr>
          <p:cNvPr id="5" name="Obdélník 4"/>
          <p:cNvSpPr/>
          <p:nvPr/>
        </p:nvSpPr>
        <p:spPr>
          <a:xfrm>
            <a:off x="179512" y="6100989"/>
            <a:ext cx="4349973" cy="369332"/>
          </a:xfrm>
          <a:prstGeom prst="rect">
            <a:avLst/>
          </a:prstGeom>
        </p:spPr>
        <p:txBody>
          <a:bodyPr wrap="none">
            <a:spAutoFit/>
          </a:bodyPr>
          <a:lstStyle/>
          <a:p>
            <a:r>
              <a:rPr lang="cs-CZ" dirty="0">
                <a:hlinkClick r:id="rId2"/>
              </a:rPr>
              <a:t>https://</a:t>
            </a:r>
            <a:r>
              <a:rPr lang="cs-CZ" dirty="0" smtClean="0">
                <a:hlinkClick r:id="rId2"/>
              </a:rPr>
              <a:t>www.mak.at/womenartistsoftheww</a:t>
            </a:r>
            <a:r>
              <a:rPr lang="cs-CZ" dirty="0" smtClean="0"/>
              <a:t> </a:t>
            </a:r>
            <a:endParaRPr lang="cs-CZ" dirty="0"/>
          </a:p>
        </p:txBody>
      </p:sp>
    </p:spTree>
    <p:extLst>
      <p:ext uri="{BB962C8B-B14F-4D97-AF65-F5344CB8AC3E}">
        <p14:creationId xmlns:p14="http://schemas.microsoft.com/office/powerpoint/2010/main" val="198074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03 logo 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15888"/>
            <a:ext cx="2176462"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skenovat0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15888"/>
            <a:ext cx="3694757" cy="518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ovéPole 1"/>
          <p:cNvSpPr txBox="1">
            <a:spLocks noChangeArrowheads="1"/>
          </p:cNvSpPr>
          <p:nvPr/>
        </p:nvSpPr>
        <p:spPr bwMode="auto">
          <a:xfrm>
            <a:off x="4160881" y="3645024"/>
            <a:ext cx="314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b="1" dirty="0" err="1">
                <a:latin typeface="Times New Roman" panose="02020603050405020304" pitchFamily="18" charset="0"/>
                <a:cs typeface="Times New Roman" panose="02020603050405020304" pitchFamily="18" charset="0"/>
              </a:rPr>
              <a:t>Wiener</a:t>
            </a:r>
            <a:r>
              <a:rPr lang="cs-CZ" altLang="cs-CZ" sz="1800" b="1" dirty="0">
                <a:latin typeface="Times New Roman" panose="02020603050405020304" pitchFamily="18" charset="0"/>
                <a:cs typeface="Times New Roman" panose="02020603050405020304" pitchFamily="18" charset="0"/>
              </a:rPr>
              <a:t> </a:t>
            </a:r>
            <a:r>
              <a:rPr lang="cs-CZ" altLang="cs-CZ" sz="1800" b="1" dirty="0" err="1">
                <a:latin typeface="Times New Roman" panose="02020603050405020304" pitchFamily="18" charset="0"/>
                <a:cs typeface="Times New Roman" panose="02020603050405020304" pitchFamily="18" charset="0"/>
              </a:rPr>
              <a:t>Werkstätte</a:t>
            </a:r>
            <a:r>
              <a:rPr lang="cs-CZ" altLang="cs-CZ" sz="1800" b="1" dirty="0">
                <a:latin typeface="Times New Roman" panose="02020603050405020304" pitchFamily="18" charset="0"/>
                <a:cs typeface="Times New Roman" panose="02020603050405020304" pitchFamily="18" charset="0"/>
              </a:rPr>
              <a:t> </a:t>
            </a:r>
            <a:r>
              <a:rPr lang="cs-CZ" altLang="cs-CZ" sz="1800" b="1" dirty="0" smtClean="0">
                <a:latin typeface="Times New Roman" panose="02020603050405020304" pitchFamily="18" charset="0"/>
                <a:cs typeface="Times New Roman" panose="02020603050405020304" pitchFamily="18" charset="0"/>
              </a:rPr>
              <a:t>1903</a:t>
            </a:r>
            <a:r>
              <a:rPr lang="en-US" sz="1800" b="1" dirty="0" smtClean="0">
                <a:latin typeface="Times New Roman" panose="02020603050405020304" pitchFamily="18" charset="0"/>
                <a:cs typeface="Times New Roman" panose="02020603050405020304" pitchFamily="18" charset="0"/>
              </a:rPr>
              <a:t>–</a:t>
            </a:r>
            <a:r>
              <a:rPr lang="cs-CZ" altLang="cs-CZ" sz="1800" b="1" dirty="0" smtClean="0">
                <a:latin typeface="Times New Roman" panose="02020603050405020304" pitchFamily="18" charset="0"/>
                <a:cs typeface="Times New Roman" panose="02020603050405020304" pitchFamily="18" charset="0"/>
              </a:rPr>
              <a:t>1932</a:t>
            </a:r>
            <a:endParaRPr lang="cs-CZ" altLang="cs-CZ" sz="1800" b="1" dirty="0">
              <a:latin typeface="Times New Roman" panose="02020603050405020304" pitchFamily="18" charset="0"/>
              <a:cs typeface="Times New Roman" panose="02020603050405020304" pitchFamily="18" charset="0"/>
            </a:endParaRPr>
          </a:p>
        </p:txBody>
      </p:sp>
      <p:sp>
        <p:nvSpPr>
          <p:cNvPr id="19463" name="TextovéPole 1"/>
          <p:cNvSpPr txBox="1">
            <a:spLocks noChangeArrowheads="1"/>
          </p:cNvSpPr>
          <p:nvPr/>
        </p:nvSpPr>
        <p:spPr bwMode="auto">
          <a:xfrm>
            <a:off x="4160881" y="4014356"/>
            <a:ext cx="284866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dirty="0">
                <a:latin typeface="Times New Roman" panose="02020603050405020304" pitchFamily="18" charset="0"/>
                <a:cs typeface="Times New Roman" panose="02020603050405020304" pitchFamily="18" charset="0"/>
              </a:rPr>
              <a:t>Josef Hoffmann</a:t>
            </a:r>
          </a:p>
          <a:p>
            <a:pPr eaLnBrk="1" hangingPunct="1">
              <a:spcBef>
                <a:spcPct val="0"/>
              </a:spcBef>
              <a:buFontTx/>
              <a:buNone/>
            </a:pPr>
            <a:r>
              <a:rPr lang="cs-CZ" altLang="cs-CZ" sz="1800" dirty="0">
                <a:latin typeface="Times New Roman" panose="02020603050405020304" pitchFamily="18" charset="0"/>
                <a:cs typeface="Times New Roman" panose="02020603050405020304" pitchFamily="18" charset="0"/>
              </a:rPr>
              <a:t>Koloman Moser</a:t>
            </a:r>
          </a:p>
          <a:p>
            <a:pPr eaLnBrk="1" hangingPunct="1">
              <a:spcBef>
                <a:spcPct val="0"/>
              </a:spcBef>
              <a:buFontTx/>
              <a:buNone/>
            </a:pPr>
            <a:r>
              <a:rPr lang="cs-CZ" altLang="cs-CZ" sz="1800" dirty="0">
                <a:latin typeface="Times New Roman" panose="02020603050405020304" pitchFamily="18" charset="0"/>
                <a:cs typeface="Times New Roman" panose="02020603050405020304" pitchFamily="18" charset="0"/>
              </a:rPr>
              <a:t>(Fritz </a:t>
            </a:r>
            <a:r>
              <a:rPr lang="cs-CZ" altLang="cs-CZ" sz="1800" dirty="0" err="1">
                <a:latin typeface="Times New Roman" panose="02020603050405020304" pitchFamily="18" charset="0"/>
                <a:cs typeface="Times New Roman" panose="02020603050405020304" pitchFamily="18" charset="0"/>
              </a:rPr>
              <a:t>Waerndorfer</a:t>
            </a:r>
            <a:r>
              <a:rPr lang="cs-CZ" altLang="cs-CZ" sz="1800" dirty="0">
                <a:latin typeface="Times New Roman" panose="02020603050405020304" pitchFamily="18" charset="0"/>
                <a:cs typeface="Times New Roman" panose="02020603050405020304" pitchFamily="18" charset="0"/>
              </a:rPr>
              <a:t> – bankéř)</a:t>
            </a:r>
          </a:p>
          <a:p>
            <a:pPr eaLnBrk="1" hangingPunct="1">
              <a:spcBef>
                <a:spcPct val="0"/>
              </a:spcBef>
              <a:buFontTx/>
              <a:buNone/>
            </a:pPr>
            <a:r>
              <a:rPr lang="cs-CZ" altLang="cs-CZ" sz="1800" dirty="0">
                <a:latin typeface="Times New Roman" panose="02020603050405020304" pitchFamily="18" charset="0"/>
                <a:cs typeface="Times New Roman" panose="02020603050405020304" pitchFamily="18" charset="0"/>
              </a:rPr>
              <a:t>Carl Otto </a:t>
            </a:r>
            <a:r>
              <a:rPr lang="cs-CZ" altLang="cs-CZ" sz="1800" dirty="0" err="1">
                <a:latin typeface="Times New Roman" panose="02020603050405020304" pitchFamily="18" charset="0"/>
                <a:cs typeface="Times New Roman" panose="02020603050405020304" pitchFamily="18" charset="0"/>
              </a:rPr>
              <a:t>Czeschka</a:t>
            </a:r>
            <a:endParaRPr lang="cs-CZ" altLang="cs-CZ"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lang="cs-CZ" altLang="cs-CZ" sz="1800" dirty="0">
                <a:latin typeface="Times New Roman" panose="02020603050405020304" pitchFamily="18" charset="0"/>
                <a:cs typeface="Times New Roman" panose="02020603050405020304" pitchFamily="18" charset="0"/>
              </a:rPr>
              <a:t>Dagobert </a:t>
            </a:r>
            <a:r>
              <a:rPr lang="cs-CZ" altLang="cs-CZ" sz="1800" dirty="0" err="1" smtClean="0">
                <a:latin typeface="Times New Roman" panose="02020603050405020304" pitchFamily="18" charset="0"/>
                <a:cs typeface="Times New Roman" panose="02020603050405020304" pitchFamily="18" charset="0"/>
              </a:rPr>
              <a:t>Peche</a:t>
            </a:r>
            <a:endParaRPr lang="cs-CZ" altLang="cs-CZ" sz="1800" dirty="0" smtClean="0">
              <a:latin typeface="Times New Roman" panose="02020603050405020304" pitchFamily="18" charset="0"/>
              <a:cs typeface="Times New Roman" panose="02020603050405020304" pitchFamily="18" charset="0"/>
            </a:endParaRPr>
          </a:p>
          <a:p>
            <a:pPr eaLnBrk="1" hangingPunct="1">
              <a:spcBef>
                <a:spcPct val="0"/>
              </a:spcBef>
              <a:buFontTx/>
              <a:buNone/>
            </a:pPr>
            <a:r>
              <a:rPr lang="cs-CZ" sz="1800" dirty="0" err="1">
                <a:latin typeface="Times New Roman" panose="02020603050405020304" pitchFamily="18" charset="0"/>
                <a:cs typeface="Times New Roman" panose="02020603050405020304" pitchFamily="18" charset="0"/>
              </a:rPr>
              <a:t>Mathilde</a:t>
            </a:r>
            <a:r>
              <a:rPr lang="cs-CZ" sz="1800" dirty="0">
                <a:latin typeface="Times New Roman" panose="02020603050405020304" pitchFamily="18" charset="0"/>
                <a:cs typeface="Times New Roman" panose="02020603050405020304" pitchFamily="18" charset="0"/>
              </a:rPr>
              <a:t> </a:t>
            </a:r>
            <a:r>
              <a:rPr lang="cs-CZ" sz="1800" dirty="0" err="1" smtClean="0">
                <a:latin typeface="Times New Roman" panose="02020603050405020304" pitchFamily="18" charset="0"/>
                <a:cs typeface="Times New Roman" panose="02020603050405020304" pitchFamily="18" charset="0"/>
              </a:rPr>
              <a:t>Flögl</a:t>
            </a:r>
            <a:endParaRPr lang="cs-CZ" sz="1800" dirty="0" smtClean="0">
              <a:latin typeface="Times New Roman" panose="02020603050405020304" pitchFamily="18" charset="0"/>
              <a:cs typeface="Times New Roman" panose="02020603050405020304" pitchFamily="18" charset="0"/>
            </a:endParaRPr>
          </a:p>
          <a:p>
            <a:pPr eaLnBrk="1" hangingPunct="1">
              <a:spcBef>
                <a:spcPct val="0"/>
              </a:spcBef>
              <a:buFontTx/>
              <a:buNone/>
            </a:pPr>
            <a:r>
              <a:rPr lang="cs-CZ" altLang="cs-CZ" sz="1800" dirty="0" err="1" smtClean="0">
                <a:latin typeface="Times New Roman" panose="02020603050405020304" pitchFamily="18" charset="0"/>
                <a:cs typeface="Times New Roman" panose="02020603050405020304" pitchFamily="18" charset="0"/>
              </a:rPr>
              <a:t>Felice</a:t>
            </a:r>
            <a:r>
              <a:rPr lang="cs-CZ" altLang="cs-CZ" sz="1800" dirty="0" smtClean="0">
                <a:latin typeface="Times New Roman" panose="02020603050405020304" pitchFamily="18" charset="0"/>
                <a:cs typeface="Times New Roman" panose="02020603050405020304" pitchFamily="18" charset="0"/>
              </a:rPr>
              <a:t> </a:t>
            </a:r>
            <a:r>
              <a:rPr lang="cs-CZ" altLang="cs-CZ" sz="1800" dirty="0" err="1" smtClean="0">
                <a:latin typeface="Times New Roman" panose="02020603050405020304" pitchFamily="18" charset="0"/>
                <a:cs typeface="Times New Roman" panose="02020603050405020304" pitchFamily="18" charset="0"/>
              </a:rPr>
              <a:t>Rix</a:t>
            </a:r>
            <a:endParaRPr lang="cs-CZ" altLang="cs-CZ" sz="1800"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823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755576" y="980728"/>
            <a:ext cx="6840760" cy="3528392"/>
          </a:xfrm>
        </p:spPr>
        <p:txBody>
          <a:bodyPr>
            <a:normAutofit/>
          </a:bodyPr>
          <a:lstStyle/>
          <a:p>
            <a:pPr algn="l"/>
            <a:r>
              <a:rPr lang="cs-CZ" sz="2400" dirty="0"/>
              <a:t> </a:t>
            </a:r>
            <a:endParaRPr lang="cs-CZ" sz="2400" b="1" dirty="0"/>
          </a:p>
        </p:txBody>
      </p:sp>
      <p:sp>
        <p:nvSpPr>
          <p:cNvPr id="2" name="Obdélník 1"/>
          <p:cNvSpPr/>
          <p:nvPr/>
        </p:nvSpPr>
        <p:spPr>
          <a:xfrm>
            <a:off x="247311" y="5445224"/>
            <a:ext cx="8568952" cy="2308324"/>
          </a:xfrm>
          <a:prstGeom prst="rect">
            <a:avLst/>
          </a:prstGeom>
        </p:spPr>
        <p:txBody>
          <a:bodyPr wrap="square">
            <a:spAutoFit/>
          </a:bodyPr>
          <a:lstStyle/>
          <a:p>
            <a:r>
              <a:rPr lang="cs-CZ" b="1" dirty="0" smtClean="0">
                <a:latin typeface="Times New Roman" panose="02020603050405020304" pitchFamily="18" charset="0"/>
                <a:cs typeface="Times New Roman" panose="02020603050405020304" pitchFamily="18" charset="0"/>
              </a:rPr>
              <a:t> </a:t>
            </a:r>
          </a:p>
          <a:p>
            <a:r>
              <a:rPr lang="cs-CZ" dirty="0" smtClean="0"/>
              <a:t>Artěl (1908</a:t>
            </a:r>
            <a:r>
              <a:rPr lang="en-US" dirty="0">
                <a:latin typeface="Arial" panose="020B0604020202020204" pitchFamily="34" charset="0"/>
                <a:cs typeface="Arial" panose="020B0604020202020204" pitchFamily="34" charset="0"/>
              </a:rPr>
              <a:t> – </a:t>
            </a:r>
            <a:r>
              <a:rPr lang="cs-CZ" dirty="0" smtClean="0"/>
              <a:t>1935) </a:t>
            </a:r>
          </a:p>
          <a:p>
            <a:endParaRPr lang="cs-CZ" dirty="0" smtClean="0"/>
          </a:p>
          <a:p>
            <a:r>
              <a:rPr lang="cs-CZ" dirty="0" smtClean="0"/>
              <a:t>Textilní dílny Marie </a:t>
            </a:r>
            <a:r>
              <a:rPr lang="cs-CZ" dirty="0" err="1" smtClean="0"/>
              <a:t>Hoppe</a:t>
            </a:r>
            <a:r>
              <a:rPr lang="cs-CZ" dirty="0" smtClean="0"/>
              <a:t>-Teinitzerové</a:t>
            </a:r>
          </a:p>
          <a:p>
            <a:endParaRPr lang="cs-CZ" b="1" dirty="0" smtClean="0">
              <a:latin typeface="Times New Roman" panose="02020603050405020304" pitchFamily="18" charset="0"/>
              <a:cs typeface="Times New Roman" panose="02020603050405020304" pitchFamily="18" charset="0"/>
            </a:endParaRPr>
          </a:p>
          <a:p>
            <a:r>
              <a:rPr lang="cs-CZ" b="1" dirty="0" smtClean="0">
                <a:latin typeface="Times New Roman" panose="02020603050405020304" pitchFamily="18" charset="0"/>
                <a:cs typeface="Times New Roman" panose="02020603050405020304" pitchFamily="18" charset="0"/>
              </a:rPr>
              <a:t> </a:t>
            </a:r>
            <a:endParaRPr lang="cs-CZ" b="1" dirty="0">
              <a:latin typeface="Times New Roman" panose="02020603050405020304" pitchFamily="18" charset="0"/>
              <a:cs typeface="Times New Roman" panose="02020603050405020304" pitchFamily="18" charset="0"/>
            </a:endParaRPr>
          </a:p>
          <a:p>
            <a:endParaRPr lang="cs-CZ" b="1" dirty="0" smtClean="0">
              <a:latin typeface="Times New Roman" panose="02020603050405020304" pitchFamily="18" charset="0"/>
              <a:cs typeface="Times New Roman" panose="02020603050405020304" pitchFamily="18" charset="0"/>
            </a:endParaRPr>
          </a:p>
          <a:p>
            <a:r>
              <a:rPr lang="cs-CZ" b="1" dirty="0" smtClean="0">
                <a:latin typeface="Times New Roman" panose="02020603050405020304" pitchFamily="18" charset="0"/>
                <a:cs typeface="Times New Roman" panose="02020603050405020304" pitchFamily="18" charset="0"/>
              </a:rPr>
              <a:t> </a:t>
            </a:r>
          </a:p>
        </p:txBody>
      </p:sp>
      <p:sp>
        <p:nvSpPr>
          <p:cNvPr id="4" name="AutoShape 2" descr="5 KUBISM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5 KUBISMUS"/>
          <p:cNvSpPr>
            <a:spLocks noChangeAspect="1" noChangeArrowheads="1"/>
          </p:cNvSpPr>
          <p:nvPr/>
        </p:nvSpPr>
        <p:spPr bwMode="auto">
          <a:xfrm>
            <a:off x="5660504" y="2739086"/>
            <a:ext cx="286045" cy="2860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Zástupný symbol pro obsah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1520" y="193192"/>
            <a:ext cx="7841022" cy="5252032"/>
          </a:xfrm>
          <a:prstGeom prst="rect">
            <a:avLst/>
          </a:prstGeom>
        </p:spPr>
      </p:pic>
    </p:spTree>
    <p:extLst>
      <p:ext uri="{BB962C8B-B14F-4D97-AF65-F5344CB8AC3E}">
        <p14:creationId xmlns:p14="http://schemas.microsoft.com/office/powerpoint/2010/main" val="1357903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8712968" cy="6463308"/>
          </a:xfrm>
          <a:prstGeom prst="rect">
            <a:avLst/>
          </a:prstGeom>
          <a:noFill/>
        </p:spPr>
        <p:txBody>
          <a:bodyPr wrap="square" rtlCol="0">
            <a:spAutoFit/>
          </a:bodyPr>
          <a:lstStyle/>
          <a:p>
            <a:r>
              <a:rPr lang="cs-CZ" b="1" dirty="0"/>
              <a:t>Artěl </a:t>
            </a:r>
            <a:r>
              <a:rPr lang="cs-CZ" dirty="0"/>
              <a:t>– </a:t>
            </a:r>
            <a:r>
              <a:rPr lang="cs-CZ" dirty="0" smtClean="0"/>
              <a:t>sdružení </a:t>
            </a:r>
            <a:r>
              <a:rPr lang="cs-CZ" dirty="0"/>
              <a:t>architektů, </a:t>
            </a:r>
            <a:r>
              <a:rPr lang="cs-CZ" dirty="0" smtClean="0"/>
              <a:t>výtvarníků </a:t>
            </a:r>
            <a:r>
              <a:rPr lang="cs-CZ" dirty="0"/>
              <a:t>a teoretiků</a:t>
            </a:r>
            <a:r>
              <a:rPr lang="cs-CZ" dirty="0" smtClean="0"/>
              <a:t>, založené </a:t>
            </a:r>
            <a:r>
              <a:rPr lang="cs-CZ" dirty="0"/>
              <a:t>v Praze 1908 se snahou reformovat </a:t>
            </a:r>
            <a:r>
              <a:rPr lang="cs-CZ" dirty="0" smtClean="0"/>
              <a:t>české užité umění v </a:t>
            </a:r>
            <a:r>
              <a:rPr lang="cs-CZ" dirty="0" err="1" smtClean="0"/>
              <a:t>ruskinovském</a:t>
            </a:r>
            <a:r>
              <a:rPr lang="cs-CZ" dirty="0" smtClean="0"/>
              <a:t> duchu.</a:t>
            </a:r>
            <a:endParaRPr lang="cs-CZ" dirty="0"/>
          </a:p>
          <a:p>
            <a:r>
              <a:rPr lang="cs-CZ" dirty="0"/>
              <a:t>Zprvu </a:t>
            </a:r>
            <a:r>
              <a:rPr lang="cs-CZ" dirty="0" smtClean="0"/>
              <a:t>výtvarný ateliér </a:t>
            </a:r>
            <a:r>
              <a:rPr lang="cs-CZ" dirty="0"/>
              <a:t>na </a:t>
            </a:r>
            <a:r>
              <a:rPr lang="cs-CZ" dirty="0" smtClean="0"/>
              <a:t>družstevní bázi</a:t>
            </a:r>
            <a:r>
              <a:rPr lang="cs-CZ" dirty="0"/>
              <a:t>, </a:t>
            </a:r>
            <a:r>
              <a:rPr lang="cs-CZ" dirty="0" smtClean="0"/>
              <a:t>později akciová </a:t>
            </a:r>
            <a:r>
              <a:rPr lang="cs-CZ" dirty="0"/>
              <a:t>společnost se </a:t>
            </a:r>
            <a:r>
              <a:rPr lang="cs-CZ" dirty="0" smtClean="0"/>
              <a:t>zaměřením </a:t>
            </a:r>
          </a:p>
          <a:p>
            <a:r>
              <a:rPr lang="cs-CZ" dirty="0" smtClean="0"/>
              <a:t>na </a:t>
            </a:r>
            <a:r>
              <a:rPr lang="cs-CZ" dirty="0"/>
              <a:t>tvorbu </a:t>
            </a:r>
            <a:r>
              <a:rPr lang="cs-CZ" dirty="0" smtClean="0"/>
              <a:t>užitého </a:t>
            </a:r>
            <a:r>
              <a:rPr lang="it-IT" dirty="0" smtClean="0"/>
              <a:t>uměn</a:t>
            </a:r>
            <a:r>
              <a:rPr lang="cs-CZ" dirty="0" smtClean="0"/>
              <a:t>í</a:t>
            </a:r>
            <a:r>
              <a:rPr lang="it-IT" dirty="0" smtClean="0"/>
              <a:t>, interi</a:t>
            </a:r>
            <a:r>
              <a:rPr lang="cs-CZ" dirty="0" smtClean="0"/>
              <a:t>é</a:t>
            </a:r>
            <a:r>
              <a:rPr lang="it-IT" dirty="0" smtClean="0"/>
              <a:t>rov</a:t>
            </a:r>
            <a:r>
              <a:rPr lang="cs-CZ" dirty="0" smtClean="0"/>
              <a:t>ý</a:t>
            </a:r>
            <a:r>
              <a:rPr lang="it-IT" dirty="0" smtClean="0"/>
              <a:t> </a:t>
            </a:r>
            <a:r>
              <a:rPr lang="it-IT" dirty="0"/>
              <a:t>design a </a:t>
            </a:r>
            <a:r>
              <a:rPr lang="it-IT" dirty="0" smtClean="0"/>
              <a:t>navrhov</a:t>
            </a:r>
            <a:r>
              <a:rPr lang="cs-CZ" dirty="0" smtClean="0"/>
              <a:t>á</a:t>
            </a:r>
            <a:r>
              <a:rPr lang="it-IT" dirty="0" smtClean="0"/>
              <a:t>n</a:t>
            </a:r>
            <a:r>
              <a:rPr lang="cs-CZ" dirty="0" smtClean="0"/>
              <a:t>í</a:t>
            </a:r>
            <a:r>
              <a:rPr lang="it-IT" dirty="0" smtClean="0"/>
              <a:t> předmětů</a:t>
            </a:r>
            <a:r>
              <a:rPr lang="cs-CZ" dirty="0" smtClean="0"/>
              <a:t> denní </a:t>
            </a:r>
            <a:r>
              <a:rPr lang="cs-CZ" dirty="0"/>
              <a:t>potřeby. </a:t>
            </a:r>
            <a:r>
              <a:rPr lang="cs-CZ" dirty="0" smtClean="0"/>
              <a:t>Sdružení </a:t>
            </a:r>
            <a:r>
              <a:rPr lang="cs-CZ" dirty="0"/>
              <a:t>bylo aktivně </a:t>
            </a:r>
            <a:r>
              <a:rPr lang="cs-CZ" dirty="0" smtClean="0"/>
              <a:t>činné až </a:t>
            </a:r>
            <a:r>
              <a:rPr lang="pl-PL" dirty="0" smtClean="0"/>
              <a:t>do počátku </a:t>
            </a:r>
            <a:r>
              <a:rPr lang="pl-PL" dirty="0"/>
              <a:t>30. let, zrušeno </a:t>
            </a:r>
            <a:r>
              <a:rPr lang="pl-PL" dirty="0" smtClean="0"/>
              <a:t>bylo 1935</a:t>
            </a:r>
            <a:r>
              <a:rPr lang="pl-PL" dirty="0"/>
              <a:t>. </a:t>
            </a:r>
            <a:r>
              <a:rPr lang="pl-PL" dirty="0" smtClean="0"/>
              <a:t>Zakládajícími členy </a:t>
            </a:r>
            <a:r>
              <a:rPr lang="cs-CZ" dirty="0" smtClean="0"/>
              <a:t>byli </a:t>
            </a:r>
            <a:r>
              <a:rPr lang="cs-CZ" b="1" dirty="0"/>
              <a:t>J. Benda, V. H. Brunner, J. </a:t>
            </a:r>
            <a:r>
              <a:rPr lang="cs-CZ" b="1" dirty="0" err="1"/>
              <a:t>Konůpek</a:t>
            </a:r>
            <a:r>
              <a:rPr lang="cs-CZ" b="1" dirty="0"/>
              <a:t>, P. </a:t>
            </a:r>
            <a:r>
              <a:rPr lang="cs-CZ" b="1" dirty="0" smtClean="0"/>
              <a:t>Janák, H</a:t>
            </a:r>
            <a:r>
              <a:rPr lang="cs-CZ" b="1" dirty="0"/>
              <a:t>. </a:t>
            </a:r>
            <a:r>
              <a:rPr lang="cs-CZ" b="1" dirty="0" smtClean="0"/>
              <a:t>Johnová, </a:t>
            </a:r>
            <a:r>
              <a:rPr lang="cs-CZ" b="1" dirty="0"/>
              <a:t>M. </a:t>
            </a:r>
            <a:r>
              <a:rPr lang="cs-CZ" b="1" dirty="0" smtClean="0"/>
              <a:t>Teinitzerová, </a:t>
            </a:r>
          </a:p>
          <a:p>
            <a:r>
              <a:rPr lang="cs-CZ" b="1" dirty="0" smtClean="0"/>
              <a:t>O</a:t>
            </a:r>
            <a:r>
              <a:rPr lang="cs-CZ" b="1" dirty="0"/>
              <a:t>. </a:t>
            </a:r>
            <a:r>
              <a:rPr lang="cs-CZ" b="1" dirty="0" smtClean="0"/>
              <a:t>Vondráček</a:t>
            </a:r>
            <a:r>
              <a:rPr lang="cs-CZ" dirty="0"/>
              <a:t>, </a:t>
            </a:r>
            <a:r>
              <a:rPr lang="cs-CZ" dirty="0" smtClean="0"/>
              <a:t>dále </a:t>
            </a:r>
            <a:r>
              <a:rPr lang="pl-PL" dirty="0" smtClean="0"/>
              <a:t>také bankovní úředník </a:t>
            </a:r>
            <a:r>
              <a:rPr lang="pl-PL" dirty="0"/>
              <a:t>a </a:t>
            </a:r>
            <a:r>
              <a:rPr lang="pl-PL" dirty="0" smtClean="0"/>
              <a:t>organizátor skupiny </a:t>
            </a:r>
            <a:r>
              <a:rPr lang="cs-CZ" dirty="0" smtClean="0"/>
              <a:t>A</a:t>
            </a:r>
            <a:r>
              <a:rPr lang="cs-CZ" dirty="0"/>
              <a:t>. Dyk, a </a:t>
            </a:r>
            <a:r>
              <a:rPr lang="cs-CZ" dirty="0" smtClean="0"/>
              <a:t>přední český </a:t>
            </a:r>
            <a:r>
              <a:rPr lang="cs-CZ" dirty="0"/>
              <a:t>teoretik a historik </a:t>
            </a:r>
            <a:r>
              <a:rPr lang="cs-CZ" dirty="0" smtClean="0"/>
              <a:t>umění </a:t>
            </a:r>
            <a:r>
              <a:rPr lang="cs-CZ" b="1" dirty="0" smtClean="0"/>
              <a:t>V</a:t>
            </a:r>
            <a:r>
              <a:rPr lang="cs-CZ" b="1" dirty="0"/>
              <a:t>. V. </a:t>
            </a:r>
            <a:r>
              <a:rPr lang="cs-CZ" b="1" dirty="0" err="1"/>
              <a:t>Štech</a:t>
            </a:r>
            <a:r>
              <a:rPr lang="cs-CZ" dirty="0"/>
              <a:t>. </a:t>
            </a:r>
            <a:endParaRPr lang="cs-CZ" dirty="0" smtClean="0"/>
          </a:p>
          <a:p>
            <a:endParaRPr lang="cs-CZ" dirty="0"/>
          </a:p>
          <a:p>
            <a:r>
              <a:rPr lang="cs-CZ" dirty="0" smtClean="0"/>
              <a:t>Zvolený název sdružení </a:t>
            </a:r>
            <a:r>
              <a:rPr lang="cs-CZ" dirty="0"/>
              <a:t>„Artěl“ (</a:t>
            </a:r>
            <a:r>
              <a:rPr lang="cs-CZ" dirty="0" smtClean="0"/>
              <a:t>vypůjčený </a:t>
            </a:r>
            <a:r>
              <a:rPr lang="cs-CZ" dirty="0"/>
              <a:t>z </a:t>
            </a:r>
            <a:r>
              <a:rPr lang="cs-CZ" dirty="0" smtClean="0"/>
              <a:t>ruského substantiva </a:t>
            </a:r>
            <a:r>
              <a:rPr lang="az-Cyrl-AZ" dirty="0" smtClean="0"/>
              <a:t>„</a:t>
            </a:r>
            <a:r>
              <a:rPr lang="az-Cyrl-AZ" dirty="0"/>
              <a:t>артель“ – „</a:t>
            </a:r>
            <a:r>
              <a:rPr lang="cs-CZ" dirty="0"/>
              <a:t>družstvo“) měl </a:t>
            </a:r>
            <a:r>
              <a:rPr lang="cs-CZ" dirty="0" smtClean="0"/>
              <a:t>vyjadřovat </a:t>
            </a:r>
            <a:r>
              <a:rPr lang="pl-PL" dirty="0" smtClean="0"/>
              <a:t>jeho zamýšlený </a:t>
            </a:r>
            <a:r>
              <a:rPr lang="pl-PL" dirty="0"/>
              <a:t>charakter – </a:t>
            </a:r>
            <a:r>
              <a:rPr lang="pl-PL" dirty="0" smtClean="0"/>
              <a:t>výtvarný </a:t>
            </a:r>
            <a:r>
              <a:rPr lang="pl-PL" dirty="0"/>
              <a:t>spolek </a:t>
            </a:r>
            <a:r>
              <a:rPr lang="pl-PL" dirty="0" smtClean="0"/>
              <a:t>se vzájemným ručením</a:t>
            </a:r>
            <a:r>
              <a:rPr lang="pl-PL" dirty="0"/>
              <a:t>, podporou a </a:t>
            </a:r>
            <a:r>
              <a:rPr lang="pl-PL" dirty="0" smtClean="0"/>
              <a:t>podílem </a:t>
            </a:r>
            <a:r>
              <a:rPr lang="pl-PL" dirty="0"/>
              <a:t>na zisku.</a:t>
            </a:r>
          </a:p>
          <a:p>
            <a:r>
              <a:rPr lang="cs-CZ" dirty="0" smtClean="0"/>
              <a:t>Prvním sídlem </a:t>
            </a:r>
            <a:r>
              <a:rPr lang="cs-CZ" dirty="0"/>
              <a:t>se stal </a:t>
            </a:r>
            <a:r>
              <a:rPr lang="cs-CZ" dirty="0" smtClean="0"/>
              <a:t>výrobní </a:t>
            </a:r>
            <a:r>
              <a:rPr lang="cs-CZ" dirty="0"/>
              <a:t>a </a:t>
            </a:r>
            <a:r>
              <a:rPr lang="cs-CZ" dirty="0" smtClean="0"/>
              <a:t>prodejní ateliér </a:t>
            </a:r>
            <a:r>
              <a:rPr lang="pl-PL" dirty="0" smtClean="0"/>
              <a:t>v </a:t>
            </a:r>
            <a:r>
              <a:rPr lang="pl-PL" dirty="0"/>
              <a:t>Kaprově ulici na </a:t>
            </a:r>
            <a:r>
              <a:rPr lang="pl-PL" dirty="0" smtClean="0"/>
              <a:t>Starém </a:t>
            </a:r>
            <a:r>
              <a:rPr lang="pl-PL" dirty="0"/>
              <a:t>Městě </a:t>
            </a:r>
            <a:r>
              <a:rPr lang="pl-PL" dirty="0" smtClean="0"/>
              <a:t>pražském</a:t>
            </a:r>
            <a:r>
              <a:rPr lang="pl-PL" dirty="0"/>
              <a:t>, od </a:t>
            </a:r>
            <a:r>
              <a:rPr lang="pl-PL" dirty="0" smtClean="0"/>
              <a:t>1909 </a:t>
            </a:r>
            <a:r>
              <a:rPr lang="cs-CZ" dirty="0" smtClean="0"/>
              <a:t>pak </a:t>
            </a:r>
            <a:r>
              <a:rPr lang="cs-CZ" dirty="0"/>
              <a:t>měl Artěl </a:t>
            </a:r>
            <a:r>
              <a:rPr lang="cs-CZ" dirty="0" smtClean="0"/>
              <a:t>stálou </a:t>
            </a:r>
            <a:r>
              <a:rPr lang="cs-CZ" dirty="0"/>
              <a:t>prodejnu v centru </a:t>
            </a:r>
            <a:r>
              <a:rPr lang="cs-CZ" dirty="0" smtClean="0"/>
              <a:t>Prahy. </a:t>
            </a:r>
          </a:p>
          <a:p>
            <a:endParaRPr lang="cs-CZ" dirty="0"/>
          </a:p>
          <a:p>
            <a:r>
              <a:rPr lang="de-DE" dirty="0" smtClean="0"/>
              <a:t>V</a:t>
            </a:r>
            <a:r>
              <a:rPr lang="cs-CZ" dirty="0" smtClean="0"/>
              <a:t>ý</a:t>
            </a:r>
            <a:r>
              <a:rPr lang="de-DE" dirty="0" err="1" smtClean="0"/>
              <a:t>znam</a:t>
            </a:r>
            <a:r>
              <a:rPr lang="de-DE" dirty="0" smtClean="0"/>
              <a:t> </a:t>
            </a:r>
            <a:r>
              <a:rPr lang="de-DE" dirty="0" err="1"/>
              <a:t>Artělu</a:t>
            </a:r>
            <a:r>
              <a:rPr lang="de-DE" dirty="0"/>
              <a:t> pro </a:t>
            </a:r>
            <a:r>
              <a:rPr lang="de-DE" dirty="0" smtClean="0"/>
              <a:t>v</a:t>
            </a:r>
            <a:r>
              <a:rPr lang="cs-CZ" dirty="0" smtClean="0"/>
              <a:t>ý</a:t>
            </a:r>
            <a:r>
              <a:rPr lang="de-DE" dirty="0" err="1" smtClean="0"/>
              <a:t>voj</a:t>
            </a:r>
            <a:r>
              <a:rPr lang="de-DE" dirty="0" smtClean="0"/>
              <a:t> </a:t>
            </a:r>
            <a:r>
              <a:rPr lang="de-DE" dirty="0" err="1" smtClean="0"/>
              <a:t>česk</a:t>
            </a:r>
            <a:r>
              <a:rPr lang="cs-CZ" dirty="0" smtClean="0"/>
              <a:t>é</a:t>
            </a:r>
            <a:r>
              <a:rPr lang="de-DE" dirty="0" smtClean="0"/>
              <a:t> modern</a:t>
            </a:r>
            <a:r>
              <a:rPr lang="cs-CZ" dirty="0" smtClean="0"/>
              <a:t>í</a:t>
            </a:r>
            <a:r>
              <a:rPr lang="de-DE" dirty="0" smtClean="0"/>
              <a:t> </a:t>
            </a:r>
            <a:r>
              <a:rPr lang="de-DE" dirty="0" err="1" smtClean="0"/>
              <a:t>užit</a:t>
            </a:r>
            <a:r>
              <a:rPr lang="cs-CZ" dirty="0" smtClean="0"/>
              <a:t>é tvorby </a:t>
            </a:r>
            <a:r>
              <a:rPr lang="cs-CZ" dirty="0"/>
              <a:t>a </a:t>
            </a:r>
            <a:r>
              <a:rPr lang="cs-CZ" dirty="0" smtClean="0"/>
              <a:t>bytové </a:t>
            </a:r>
            <a:r>
              <a:rPr lang="cs-CZ" dirty="0"/>
              <a:t>kultury je </a:t>
            </a:r>
            <a:r>
              <a:rPr lang="cs-CZ" dirty="0" smtClean="0"/>
              <a:t>nesporný. </a:t>
            </a:r>
          </a:p>
          <a:p>
            <a:r>
              <a:rPr lang="cs-CZ" dirty="0" smtClean="0"/>
              <a:t>Řada jeho prací, především </a:t>
            </a:r>
            <a:r>
              <a:rPr lang="cs-CZ" dirty="0"/>
              <a:t>keramika, hračky nebo šperk</a:t>
            </a:r>
            <a:r>
              <a:rPr lang="cs-CZ" dirty="0" smtClean="0"/>
              <a:t>, vstoupila </a:t>
            </a:r>
            <a:r>
              <a:rPr lang="cs-CZ" dirty="0"/>
              <a:t>do </a:t>
            </a:r>
            <a:r>
              <a:rPr lang="cs-CZ" dirty="0" smtClean="0"/>
              <a:t>obecného povědomí </a:t>
            </a:r>
            <a:r>
              <a:rPr lang="cs-CZ" dirty="0"/>
              <a:t>jako </a:t>
            </a:r>
            <a:r>
              <a:rPr lang="cs-CZ" dirty="0" smtClean="0"/>
              <a:t>díla </a:t>
            </a:r>
            <a:r>
              <a:rPr lang="cs-CZ" dirty="0"/>
              <a:t>„</a:t>
            </a:r>
            <a:r>
              <a:rPr lang="cs-CZ" dirty="0" smtClean="0"/>
              <a:t>českého kubismu</a:t>
            </a:r>
            <a:r>
              <a:rPr lang="cs-CZ" dirty="0"/>
              <a:t>“ nebo „</a:t>
            </a:r>
            <a:r>
              <a:rPr lang="cs-CZ" dirty="0" smtClean="0"/>
              <a:t>českého </a:t>
            </a:r>
            <a:r>
              <a:rPr lang="cs-CZ" dirty="0"/>
              <a:t>art deco</a:t>
            </a:r>
            <a:r>
              <a:rPr lang="cs-CZ" dirty="0" smtClean="0"/>
              <a:t>“.</a:t>
            </a:r>
          </a:p>
          <a:p>
            <a:r>
              <a:rPr lang="cs-CZ" dirty="0" err="1" smtClean="0"/>
              <a:t>Experimentálni</a:t>
            </a:r>
            <a:r>
              <a:rPr lang="cs-CZ" dirty="0" smtClean="0"/>
              <a:t> předválečná </a:t>
            </a:r>
            <a:r>
              <a:rPr lang="cs-CZ" dirty="0"/>
              <a:t>tvorba i </a:t>
            </a:r>
            <a:r>
              <a:rPr lang="cs-CZ" dirty="0" smtClean="0"/>
              <a:t>silný výtvarný potenciál zajistily Artělu svébytnou </a:t>
            </a:r>
            <a:r>
              <a:rPr lang="cs-CZ" dirty="0"/>
              <a:t>pozici </a:t>
            </a:r>
            <a:r>
              <a:rPr lang="cs-CZ" dirty="0" smtClean="0"/>
              <a:t>také </a:t>
            </a:r>
            <a:r>
              <a:rPr lang="cs-CZ" dirty="0"/>
              <a:t>v </a:t>
            </a:r>
            <a:r>
              <a:rPr lang="cs-CZ" dirty="0" smtClean="0"/>
              <a:t>rámci evropské moderny</a:t>
            </a:r>
            <a:r>
              <a:rPr lang="cs-CZ" dirty="0"/>
              <a:t>, </a:t>
            </a:r>
            <a:r>
              <a:rPr lang="cs-CZ" dirty="0" smtClean="0"/>
              <a:t>poválečného mezinárodního </a:t>
            </a:r>
            <a:r>
              <a:rPr lang="cs-CZ" dirty="0"/>
              <a:t>hnuti </a:t>
            </a:r>
            <a:r>
              <a:rPr lang="cs-CZ" dirty="0" smtClean="0"/>
              <a:t>art deco </a:t>
            </a:r>
            <a:r>
              <a:rPr lang="cs-CZ" dirty="0"/>
              <a:t>a později funkcionalismu</a:t>
            </a:r>
            <a:r>
              <a:rPr lang="cs-CZ" dirty="0" smtClean="0"/>
              <a:t>.</a:t>
            </a:r>
          </a:p>
          <a:p>
            <a:endParaRPr lang="cs-CZ" dirty="0"/>
          </a:p>
          <a:p>
            <a:r>
              <a:rPr lang="cs-CZ" dirty="0"/>
              <a:t>L: </a:t>
            </a:r>
            <a:r>
              <a:rPr lang="cs-CZ" dirty="0" err="1"/>
              <a:t>Jiři</a:t>
            </a:r>
            <a:r>
              <a:rPr lang="cs-CZ" dirty="0"/>
              <a:t> </a:t>
            </a:r>
            <a:r>
              <a:rPr lang="cs-CZ" dirty="0" err="1"/>
              <a:t>Fronek</a:t>
            </a:r>
            <a:r>
              <a:rPr lang="cs-CZ" dirty="0"/>
              <a:t> (</a:t>
            </a:r>
            <a:r>
              <a:rPr lang="cs-CZ" dirty="0" err="1"/>
              <a:t>ed</a:t>
            </a:r>
            <a:r>
              <a:rPr lang="cs-CZ" dirty="0"/>
              <a:t>.): </a:t>
            </a:r>
            <a:r>
              <a:rPr lang="cs-CZ" i="1" dirty="0"/>
              <a:t>Artěl. Umění pro všední den 1908–1935</a:t>
            </a:r>
            <a:r>
              <a:rPr lang="cs-CZ" dirty="0" smtClean="0"/>
              <a:t>, Praha </a:t>
            </a:r>
            <a:r>
              <a:rPr lang="cs-CZ" dirty="0"/>
              <a:t>2009.</a:t>
            </a:r>
          </a:p>
        </p:txBody>
      </p:sp>
    </p:spTree>
    <p:extLst>
      <p:ext uri="{BB962C8B-B14F-4D97-AF65-F5344CB8AC3E}">
        <p14:creationId xmlns:p14="http://schemas.microsoft.com/office/powerpoint/2010/main" val="346166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cs-CZ" altLang="cs-CZ" smtClean="0"/>
          </a:p>
        </p:txBody>
      </p:sp>
      <p:sp>
        <p:nvSpPr>
          <p:cNvPr id="3075" name="Rectangle 3"/>
          <p:cNvSpPr>
            <a:spLocks noGrp="1" noChangeArrowheads="1"/>
          </p:cNvSpPr>
          <p:nvPr>
            <p:ph type="body" idx="1"/>
          </p:nvPr>
        </p:nvSpPr>
        <p:spPr/>
        <p:txBody>
          <a:bodyPr/>
          <a:lstStyle/>
          <a:p>
            <a:pPr eaLnBrk="1" hangingPunct="1"/>
            <a:endParaRPr lang="cs-CZ" altLang="cs-CZ" smtClean="0"/>
          </a:p>
        </p:txBody>
      </p:sp>
      <p:pic>
        <p:nvPicPr>
          <p:cNvPr id="3076" name="Picture 4" descr="P1090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71463"/>
            <a:ext cx="4064000" cy="625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skenovat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24717"/>
            <a:ext cx="4247901" cy="612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838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p:txBody>
          <a:bodyPr/>
          <a:lstStyle/>
          <a:p>
            <a:pPr eaLnBrk="1" hangingPunct="1"/>
            <a:endParaRPr lang="cs-CZ" smtClean="0"/>
          </a:p>
        </p:txBody>
      </p:sp>
      <p:pic>
        <p:nvPicPr>
          <p:cNvPr id="3" name="Zástupný symbol pro obsah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20373" y="3068960"/>
            <a:ext cx="3758659" cy="2880320"/>
          </a:xfrm>
        </p:spPr>
      </p:pic>
      <p:pic>
        <p:nvPicPr>
          <p:cNvPr id="4100" name="Picture 2" descr="C:\Users\hubatova\Pictures\Lada 31072013\VŠUP\Antologie design\LHV Obrázky Antologie\Obrázky komentář LHV\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349" y="188640"/>
            <a:ext cx="4353695"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251520" y="6319716"/>
            <a:ext cx="1757917" cy="369332"/>
          </a:xfrm>
          <a:prstGeom prst="rect">
            <a:avLst/>
          </a:prstGeom>
        </p:spPr>
        <p:txBody>
          <a:bodyPr wrap="none">
            <a:spAutoFit/>
          </a:bodyPr>
          <a:lstStyle/>
          <a:p>
            <a:r>
              <a:rPr lang="cs-CZ" altLang="cs-CZ" dirty="0"/>
              <a:t>Artěl </a:t>
            </a:r>
            <a:r>
              <a:rPr lang="cs-CZ" altLang="cs-CZ" dirty="0" smtClean="0"/>
              <a:t>1908</a:t>
            </a:r>
            <a:r>
              <a:rPr lang="en-US" dirty="0" smtClean="0">
                <a:latin typeface="Arial" panose="020B0604020202020204" pitchFamily="34" charset="0"/>
                <a:cs typeface="Arial" panose="020B0604020202020204" pitchFamily="34" charset="0"/>
              </a:rPr>
              <a:t>–</a:t>
            </a:r>
            <a:r>
              <a:rPr lang="cs-CZ" altLang="cs-CZ" dirty="0" smtClean="0"/>
              <a:t>1935</a:t>
            </a:r>
            <a:endParaRPr lang="cs-CZ" altLang="cs-CZ" dirty="0"/>
          </a:p>
        </p:txBody>
      </p:sp>
      <p:pic>
        <p:nvPicPr>
          <p:cNvPr id="8" name="Zástupný symbol pro obsah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856166" y="239133"/>
            <a:ext cx="3740905" cy="2613803"/>
          </a:xfrm>
          <a:prstGeom prst="rect">
            <a:avLst/>
          </a:prstGeom>
        </p:spPr>
      </p:pic>
    </p:spTree>
    <p:extLst>
      <p:ext uri="{BB962C8B-B14F-4D97-AF65-F5344CB8AC3E}">
        <p14:creationId xmlns:p14="http://schemas.microsoft.com/office/powerpoint/2010/main" val="1416177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dpis 1"/>
          <p:cNvSpPr>
            <a:spLocks noGrp="1"/>
          </p:cNvSpPr>
          <p:nvPr>
            <p:ph type="title"/>
          </p:nvPr>
        </p:nvSpPr>
        <p:spPr/>
        <p:txBody>
          <a:bodyPr/>
          <a:lstStyle/>
          <a:p>
            <a:endParaRPr lang="cs-CZ" altLang="cs-CZ" smtClean="0"/>
          </a:p>
        </p:txBody>
      </p:sp>
      <p:pic>
        <p:nvPicPr>
          <p:cNvPr id="5" name="Obrázek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536" t="4229" r="12356" b="7674"/>
          <a:stretch/>
        </p:blipFill>
        <p:spPr bwMode="auto">
          <a:xfrm>
            <a:off x="251520" y="188639"/>
            <a:ext cx="3888432" cy="61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3"/>
          <p:cNvPicPr>
            <a:picLocks noChangeAspect="1"/>
          </p:cNvPicPr>
          <p:nvPr/>
        </p:nvPicPr>
        <p:blipFill rotWithShape="1">
          <a:blip r:embed="rId3">
            <a:extLst>
              <a:ext uri="{28A0092B-C50C-407E-A947-70E740481C1C}">
                <a14:useLocalDpi xmlns:a14="http://schemas.microsoft.com/office/drawing/2010/main" val="0"/>
              </a:ext>
            </a:extLst>
          </a:blip>
          <a:srcRect l="19769" t="10651" r="31342" b="7642"/>
          <a:stretch/>
        </p:blipFill>
        <p:spPr bwMode="auto">
          <a:xfrm>
            <a:off x="4788024" y="188639"/>
            <a:ext cx="2736304" cy="609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333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4" name="TextovéPole 3"/>
          <p:cNvSpPr txBox="1"/>
          <p:nvPr/>
        </p:nvSpPr>
        <p:spPr>
          <a:xfrm>
            <a:off x="155575" y="4077072"/>
            <a:ext cx="3545842" cy="2308324"/>
          </a:xfrm>
          <a:prstGeom prst="rect">
            <a:avLst/>
          </a:prstGeom>
          <a:noFill/>
        </p:spPr>
        <p:txBody>
          <a:bodyPr wrap="none" rtlCol="0">
            <a:spAutoFit/>
          </a:bodyPr>
          <a:lstStyle/>
          <a:p>
            <a:r>
              <a:rPr lang="cs-CZ" dirty="0" smtClean="0"/>
              <a:t>Pavel Janák (1882-1956)</a:t>
            </a:r>
          </a:p>
          <a:p>
            <a:r>
              <a:rPr lang="cs-CZ" dirty="0" smtClean="0"/>
              <a:t>Marie Teinitzerová (1879-1960)</a:t>
            </a:r>
            <a:endParaRPr lang="cs-CZ" dirty="0"/>
          </a:p>
          <a:p>
            <a:r>
              <a:rPr lang="cs-CZ" dirty="0" smtClean="0"/>
              <a:t>Helena Johnová (1884-1962)</a:t>
            </a:r>
          </a:p>
          <a:p>
            <a:r>
              <a:rPr lang="cs-CZ" dirty="0" smtClean="0"/>
              <a:t>Jaroslav Benda (1882-1970)</a:t>
            </a:r>
            <a:endParaRPr lang="cs-CZ" dirty="0"/>
          </a:p>
          <a:p>
            <a:r>
              <a:rPr lang="cs-CZ" dirty="0"/>
              <a:t>Vratislav </a:t>
            </a:r>
            <a:r>
              <a:rPr lang="cs-CZ" dirty="0" smtClean="0"/>
              <a:t>Hugo Brunner (1886-1928)</a:t>
            </a:r>
          </a:p>
          <a:p>
            <a:r>
              <a:rPr lang="cs-CZ" dirty="0">
                <a:hlinkClick r:id="rId2"/>
              </a:rPr>
              <a:t>https://osobnosti.umprum.cz</a:t>
            </a:r>
            <a:r>
              <a:rPr lang="cs-CZ" dirty="0" smtClean="0">
                <a:hlinkClick r:id="rId2"/>
              </a:rPr>
              <a:t>/#</a:t>
            </a:r>
            <a:r>
              <a:rPr lang="cs-CZ" dirty="0" smtClean="0"/>
              <a:t> </a:t>
            </a:r>
            <a:endParaRPr lang="cs-CZ" dirty="0"/>
          </a:p>
          <a:p>
            <a:endParaRPr lang="cs-CZ" dirty="0" smtClean="0"/>
          </a:p>
          <a:p>
            <a:r>
              <a:rPr lang="cs-CZ" dirty="0" smtClean="0"/>
              <a:t>Později další autoři (L. </a:t>
            </a:r>
            <a:r>
              <a:rPr lang="cs-CZ" dirty="0" err="1" smtClean="0"/>
              <a:t>Sutnar</a:t>
            </a:r>
            <a:r>
              <a:rPr lang="cs-CZ" dirty="0" smtClean="0"/>
              <a:t>…)</a:t>
            </a:r>
            <a:endParaRPr lang="cs-CZ" dirty="0"/>
          </a:p>
        </p:txBody>
      </p:sp>
      <p:pic>
        <p:nvPicPr>
          <p:cNvPr id="1026" name="Picture 2" descr="Pavel Janák | Architekti/ky | Brněnský architektonický manuál - průvodce  brněnskou architektur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43" y="223961"/>
            <a:ext cx="2751954" cy="290675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Marie Hoppe-Teinitzerová – Wikipe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0" name="Picture 6" descr="Marie Hoppe-Teinitzerová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154" y="209081"/>
            <a:ext cx="2203576" cy="29417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Život a dílo Heleny Johnové | Keramikum, z.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9787" y="209081"/>
            <a:ext cx="2408884" cy="29216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aroslav Benda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6276" y="3322639"/>
            <a:ext cx="2381989" cy="33316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ratislav Hugo Brunner – Wikiped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3322638"/>
            <a:ext cx="1818740" cy="3331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519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endParaRPr lang="cs-CZ" altLang="cs-CZ" smtClean="0"/>
          </a:p>
        </p:txBody>
      </p:sp>
      <p:sp>
        <p:nvSpPr>
          <p:cNvPr id="87043" name="Rectangle 3"/>
          <p:cNvSpPr>
            <a:spLocks noGrp="1" noChangeArrowheads="1"/>
          </p:cNvSpPr>
          <p:nvPr>
            <p:ph type="body" idx="1"/>
          </p:nvPr>
        </p:nvSpPr>
        <p:spPr/>
        <p:txBody>
          <a:bodyPr/>
          <a:lstStyle/>
          <a:p>
            <a:pPr eaLnBrk="1" hangingPunct="1"/>
            <a:endParaRPr lang="cs-CZ" altLang="cs-CZ" smtClean="0"/>
          </a:p>
        </p:txBody>
      </p:sp>
      <p:pic>
        <p:nvPicPr>
          <p:cNvPr id="87044" name="Picture 4" descr="P1110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
            <a:ext cx="5099050"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926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cs-CZ" altLang="cs-CZ" smtClean="0"/>
          </a:p>
        </p:txBody>
      </p:sp>
      <p:sp>
        <p:nvSpPr>
          <p:cNvPr id="88067" name="Rectangle 3"/>
          <p:cNvSpPr>
            <a:spLocks noGrp="1" noChangeArrowheads="1"/>
          </p:cNvSpPr>
          <p:nvPr>
            <p:ph type="body" idx="1"/>
          </p:nvPr>
        </p:nvSpPr>
        <p:spPr/>
        <p:txBody>
          <a:bodyPr/>
          <a:lstStyle/>
          <a:p>
            <a:pPr eaLnBrk="1" hangingPunct="1"/>
            <a:endParaRPr lang="cs-CZ" altLang="cs-CZ" smtClean="0"/>
          </a:p>
        </p:txBody>
      </p:sp>
      <p:pic>
        <p:nvPicPr>
          <p:cNvPr id="88068" name="Picture 4" descr="P11108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871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endParaRPr lang="cs-CZ" altLang="cs-CZ" smtClean="0"/>
          </a:p>
        </p:txBody>
      </p:sp>
      <p:sp>
        <p:nvSpPr>
          <p:cNvPr id="89091" name="Rectangle 3"/>
          <p:cNvSpPr>
            <a:spLocks noGrp="1" noChangeArrowheads="1"/>
          </p:cNvSpPr>
          <p:nvPr>
            <p:ph type="body" idx="1"/>
          </p:nvPr>
        </p:nvSpPr>
        <p:spPr/>
        <p:txBody>
          <a:bodyPr/>
          <a:lstStyle/>
          <a:p>
            <a:pPr eaLnBrk="1" hangingPunct="1"/>
            <a:endParaRPr lang="cs-CZ" altLang="cs-CZ" dirty="0" smtClean="0"/>
          </a:p>
        </p:txBody>
      </p:sp>
      <p:pic>
        <p:nvPicPr>
          <p:cNvPr id="89092" name="Picture 4" descr="P11108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Artěl, Umění pro všední den 1908-1935 - Fronek, Jiří (ed.) | Aukr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4" t="3290" r="6212" b="7872"/>
          <a:stretch/>
        </p:blipFill>
        <p:spPr bwMode="auto">
          <a:xfrm>
            <a:off x="5474989" y="404664"/>
            <a:ext cx="2880321"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445944" y="4433920"/>
            <a:ext cx="3821877" cy="923330"/>
          </a:xfrm>
          <a:prstGeom prst="rect">
            <a:avLst/>
          </a:prstGeom>
        </p:spPr>
        <p:txBody>
          <a:bodyPr wrap="square">
            <a:spAutoFit/>
          </a:bodyPr>
          <a:lstStyle/>
          <a:p>
            <a:r>
              <a:rPr lang="cs-CZ" dirty="0" smtClean="0"/>
              <a:t>Jiří </a:t>
            </a:r>
            <a:r>
              <a:rPr lang="cs-CZ" dirty="0" err="1" smtClean="0"/>
              <a:t>Fronek</a:t>
            </a:r>
            <a:r>
              <a:rPr lang="cs-CZ" dirty="0" smtClean="0"/>
              <a:t> </a:t>
            </a:r>
            <a:r>
              <a:rPr lang="cs-CZ" dirty="0"/>
              <a:t>(</a:t>
            </a:r>
            <a:r>
              <a:rPr lang="cs-CZ" dirty="0" err="1"/>
              <a:t>ed</a:t>
            </a:r>
            <a:r>
              <a:rPr lang="cs-CZ" dirty="0"/>
              <a:t>.): </a:t>
            </a:r>
            <a:r>
              <a:rPr lang="cs-CZ" i="1" dirty="0"/>
              <a:t>Artěl. </a:t>
            </a:r>
            <a:endParaRPr lang="cs-CZ" i="1" dirty="0" smtClean="0"/>
          </a:p>
          <a:p>
            <a:r>
              <a:rPr lang="cs-CZ" i="1" dirty="0" smtClean="0"/>
              <a:t>Umění </a:t>
            </a:r>
            <a:r>
              <a:rPr lang="cs-CZ" i="1" dirty="0"/>
              <a:t>pro všední den 1908–1935</a:t>
            </a:r>
            <a:r>
              <a:rPr lang="cs-CZ" dirty="0"/>
              <a:t>,</a:t>
            </a:r>
          </a:p>
          <a:p>
            <a:r>
              <a:rPr lang="cs-CZ" dirty="0"/>
              <a:t>Praha 2009.</a:t>
            </a:r>
          </a:p>
        </p:txBody>
      </p:sp>
    </p:spTree>
    <p:extLst>
      <p:ext uri="{BB962C8B-B14F-4D97-AF65-F5344CB8AC3E}">
        <p14:creationId xmlns:p14="http://schemas.microsoft.com/office/powerpoint/2010/main" val="4260951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p:txBody>
          <a:bodyPr/>
          <a:lstStyle/>
          <a:p>
            <a:pPr eaLnBrk="1" hangingPunct="1"/>
            <a:endParaRPr lang="cs-CZ" altLang="cs-CZ" smtClean="0"/>
          </a:p>
        </p:txBody>
      </p:sp>
      <p:sp>
        <p:nvSpPr>
          <p:cNvPr id="8195" name="Rectangle 3"/>
          <p:cNvSpPr>
            <a:spLocks noGrp="1" noChangeArrowheads="1"/>
          </p:cNvSpPr>
          <p:nvPr>
            <p:ph type="subTitle" idx="1"/>
          </p:nvPr>
        </p:nvSpPr>
        <p:spPr/>
        <p:txBody>
          <a:bodyPr/>
          <a:lstStyle/>
          <a:p>
            <a:pPr eaLnBrk="1" hangingPunct="1">
              <a:defRPr/>
            </a:pPr>
            <a:endParaRPr lang="cs-CZ" smtClean="0"/>
          </a:p>
        </p:txBody>
      </p:sp>
      <p:pic>
        <p:nvPicPr>
          <p:cNvPr id="90116" name="Picture 4" descr="Foto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506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5487988" y="5588000"/>
            <a:ext cx="358944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cs-CZ" sz="1400" b="1" dirty="0" err="1">
                <a:latin typeface="Arial" charset="0"/>
              </a:rPr>
              <a:t>Lampa</a:t>
            </a:r>
            <a:r>
              <a:rPr lang="en-US" altLang="cs-CZ" sz="1400" b="1" dirty="0">
                <a:latin typeface="Arial" charset="0"/>
              </a:rPr>
              <a:t> </a:t>
            </a:r>
            <a:r>
              <a:rPr lang="en-US" altLang="cs-CZ" sz="1400" b="1" dirty="0" err="1">
                <a:latin typeface="Arial" charset="0"/>
              </a:rPr>
              <a:t>stolní</a:t>
            </a:r>
            <a:endParaRPr lang="en-US" altLang="cs-CZ" sz="1400" b="1" dirty="0">
              <a:latin typeface="Arial" charset="0"/>
            </a:endParaRPr>
          </a:p>
          <a:p>
            <a:pPr eaLnBrk="1" hangingPunct="1">
              <a:spcBef>
                <a:spcPct val="0"/>
              </a:spcBef>
              <a:buFontTx/>
              <a:buNone/>
            </a:pPr>
            <a:r>
              <a:rPr lang="cs-CZ" altLang="cs-CZ" sz="1400" dirty="0">
                <a:latin typeface="Arial" charset="0"/>
              </a:rPr>
              <a:t>Pavel Janák, 1913</a:t>
            </a:r>
          </a:p>
          <a:p>
            <a:pPr eaLnBrk="1" hangingPunct="1">
              <a:spcBef>
                <a:spcPct val="0"/>
              </a:spcBef>
              <a:buFontTx/>
              <a:buNone/>
            </a:pPr>
            <a:r>
              <a:rPr lang="cs-CZ" altLang="cs-CZ" sz="1400" dirty="0" smtClean="0">
                <a:latin typeface="Arial" charset="0"/>
              </a:rPr>
              <a:t>Artěl nebo Pražské </a:t>
            </a:r>
            <a:r>
              <a:rPr lang="cs-CZ" altLang="cs-CZ" sz="1400" dirty="0">
                <a:latin typeface="Arial" charset="0"/>
              </a:rPr>
              <a:t>umělecké dílny (PUD) </a:t>
            </a:r>
            <a:r>
              <a:rPr lang="cs-CZ" altLang="cs-CZ" sz="1400" dirty="0" smtClean="0">
                <a:latin typeface="Arial" charset="0"/>
              </a:rPr>
              <a:t> </a:t>
            </a:r>
            <a:endParaRPr lang="cs-CZ" altLang="cs-CZ" sz="1400" dirty="0">
              <a:latin typeface="Arial" charset="0"/>
            </a:endParaRPr>
          </a:p>
          <a:p>
            <a:pPr eaLnBrk="1" hangingPunct="1">
              <a:spcBef>
                <a:spcPct val="0"/>
              </a:spcBef>
              <a:buFontTx/>
              <a:buNone/>
            </a:pPr>
            <a:r>
              <a:rPr lang="cs-CZ" altLang="cs-CZ" sz="1400" dirty="0">
                <a:latin typeface="Arial" charset="0"/>
              </a:rPr>
              <a:t>mosaz leštěná, textil</a:t>
            </a:r>
          </a:p>
          <a:p>
            <a:pPr eaLnBrk="1" hangingPunct="1">
              <a:spcBef>
                <a:spcPct val="0"/>
              </a:spcBef>
              <a:buFontTx/>
              <a:buNone/>
            </a:pPr>
            <a:r>
              <a:rPr lang="cs-CZ" altLang="cs-CZ" sz="1400" dirty="0">
                <a:latin typeface="Arial" charset="0"/>
              </a:rPr>
              <a:t>Uměleckoprůmyslové museum v Praze</a:t>
            </a:r>
          </a:p>
        </p:txBody>
      </p:sp>
    </p:spTree>
    <p:extLst>
      <p:ext uri="{BB962C8B-B14F-4D97-AF65-F5344CB8AC3E}">
        <p14:creationId xmlns:p14="http://schemas.microsoft.com/office/powerpoint/2010/main" val="226201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02 Japonsko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559435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084168" y="4581128"/>
            <a:ext cx="3127203" cy="2031325"/>
          </a:xfrm>
          <a:prstGeom prst="rect">
            <a:avLst/>
          </a:prstGeom>
          <a:noFill/>
        </p:spPr>
        <p:txBody>
          <a:bodyPr wrap="none" rtlCol="0">
            <a:spAutoFit/>
          </a:bodyPr>
          <a:lstStyle/>
          <a:p>
            <a:r>
              <a:rPr lang="cs-CZ" dirty="0" smtClean="0">
                <a:latin typeface="Times New Roman" panose="02020603050405020304" pitchFamily="18" charset="0"/>
                <a:cs typeface="Times New Roman" panose="02020603050405020304" pitchFamily="18" charset="0"/>
              </a:rPr>
              <a:t>WW +</a:t>
            </a:r>
          </a:p>
          <a:p>
            <a:r>
              <a:rPr lang="cs-CZ" dirty="0" err="1" smtClean="0">
                <a:latin typeface="Times New Roman" panose="02020603050405020304" pitchFamily="18" charset="0"/>
                <a:cs typeface="Times New Roman" panose="02020603050405020304" pitchFamily="18" charset="0"/>
              </a:rPr>
              <a:t>Arts</a:t>
            </a:r>
            <a:r>
              <a:rPr lang="cs-CZ" dirty="0" smtClean="0">
                <a:latin typeface="Times New Roman" panose="02020603050405020304" pitchFamily="18" charset="0"/>
                <a:cs typeface="Times New Roman" panose="02020603050405020304" pitchFamily="18" charset="0"/>
              </a:rPr>
              <a:t> and </a:t>
            </a:r>
            <a:r>
              <a:rPr lang="cs-CZ" dirty="0" err="1" smtClean="0">
                <a:latin typeface="Times New Roman" panose="02020603050405020304" pitchFamily="18" charset="0"/>
                <a:cs typeface="Times New Roman" panose="02020603050405020304" pitchFamily="18" charset="0"/>
              </a:rPr>
              <a:t>Crafts</a:t>
            </a:r>
            <a:endParaRPr lang="cs-CZ" dirty="0" smtClean="0">
              <a:latin typeface="Times New Roman" panose="02020603050405020304" pitchFamily="18" charset="0"/>
              <a:cs typeface="Times New Roman" panose="02020603050405020304" pitchFamily="18" charset="0"/>
            </a:endParaRPr>
          </a:p>
          <a:p>
            <a:r>
              <a:rPr lang="cs-CZ" dirty="0" smtClean="0">
                <a:latin typeface="Times New Roman" panose="02020603050405020304" pitchFamily="18" charset="0"/>
                <a:cs typeface="Times New Roman" panose="02020603050405020304" pitchFamily="18" charset="0"/>
              </a:rPr>
              <a:t>Walter </a:t>
            </a:r>
            <a:r>
              <a:rPr lang="cs-CZ" dirty="0" err="1" smtClean="0">
                <a:latin typeface="Times New Roman" panose="02020603050405020304" pitchFamily="18" charset="0"/>
                <a:cs typeface="Times New Roman" panose="02020603050405020304" pitchFamily="18" charset="0"/>
              </a:rPr>
              <a:t>Crane</a:t>
            </a:r>
            <a:endParaRPr lang="cs-CZ" dirty="0" smtClean="0">
              <a:latin typeface="Times New Roman" panose="02020603050405020304" pitchFamily="18" charset="0"/>
              <a:cs typeface="Times New Roman" panose="02020603050405020304" pitchFamily="18" charset="0"/>
            </a:endParaRPr>
          </a:p>
          <a:p>
            <a:r>
              <a:rPr lang="cs-CZ" dirty="0" err="1" smtClean="0">
                <a:latin typeface="Times New Roman" panose="02020603050405020304" pitchFamily="18" charset="0"/>
                <a:cs typeface="Times New Roman" panose="02020603050405020304" pitchFamily="18" charset="0"/>
              </a:rPr>
              <a:t>Ch.R</a:t>
            </a:r>
            <a:r>
              <a:rPr lang="cs-CZ" dirty="0" smtClean="0">
                <a:latin typeface="Times New Roman" panose="02020603050405020304" pitchFamily="18" charset="0"/>
                <a:cs typeface="Times New Roman" panose="02020603050405020304" pitchFamily="18" charset="0"/>
              </a:rPr>
              <a:t>. Mackintosh</a:t>
            </a:r>
          </a:p>
          <a:p>
            <a:r>
              <a:rPr lang="cs-CZ" dirty="0">
                <a:latin typeface="Times New Roman" panose="02020603050405020304" pitchFamily="18" charset="0"/>
                <a:cs typeface="Times New Roman" panose="02020603050405020304" pitchFamily="18" charset="0"/>
              </a:rPr>
              <a:t>j</a:t>
            </a:r>
            <a:r>
              <a:rPr lang="cs-CZ" dirty="0" smtClean="0">
                <a:latin typeface="Times New Roman" panose="02020603050405020304" pitchFamily="18" charset="0"/>
                <a:cs typeface="Times New Roman" panose="02020603050405020304" pitchFamily="18" charset="0"/>
              </a:rPr>
              <a:t>aponismus,</a:t>
            </a:r>
          </a:p>
          <a:p>
            <a:r>
              <a:rPr lang="cs-CZ" dirty="0" smtClean="0">
                <a:latin typeface="Times New Roman" panose="02020603050405020304" pitchFamily="18" charset="0"/>
                <a:cs typeface="Times New Roman" panose="02020603050405020304" pitchFamily="18" charset="0"/>
              </a:rPr>
              <a:t>sbírky orientálních textilií </a:t>
            </a:r>
            <a:r>
              <a:rPr lang="cs-CZ" dirty="0" err="1" smtClean="0">
                <a:latin typeface="Times New Roman" panose="02020603050405020304" pitchFamily="18" charset="0"/>
                <a:cs typeface="Times New Roman" panose="02020603050405020304" pitchFamily="18" charset="0"/>
              </a:rPr>
              <a:t>Wien</a:t>
            </a:r>
            <a:endParaRPr lang="cs-CZ" dirty="0" smtClean="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201659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endParaRPr lang="cs-CZ" altLang="cs-CZ" smtClean="0"/>
          </a:p>
        </p:txBody>
      </p:sp>
      <p:sp>
        <p:nvSpPr>
          <p:cNvPr id="91139" name="Rectangle 3"/>
          <p:cNvSpPr>
            <a:spLocks noGrp="1" noChangeArrowheads="1"/>
          </p:cNvSpPr>
          <p:nvPr>
            <p:ph type="body" idx="1"/>
          </p:nvPr>
        </p:nvSpPr>
        <p:spPr/>
        <p:txBody>
          <a:bodyPr/>
          <a:lstStyle/>
          <a:p>
            <a:pPr eaLnBrk="1" hangingPunct="1"/>
            <a:endParaRPr lang="cs-CZ" altLang="cs-CZ" smtClean="0"/>
          </a:p>
        </p:txBody>
      </p:sp>
      <p:pic>
        <p:nvPicPr>
          <p:cNvPr id="91140" name="Picture 4" descr="Foto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21005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5"/>
          <p:cNvSpPr txBox="1">
            <a:spLocks noChangeArrowheads="1"/>
          </p:cNvSpPr>
          <p:nvPr/>
        </p:nvSpPr>
        <p:spPr bwMode="auto">
          <a:xfrm>
            <a:off x="4695825" y="5156200"/>
            <a:ext cx="40544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400" b="1">
                <a:latin typeface="Arial" charset="0"/>
              </a:rPr>
              <a:t>Čert – krabička</a:t>
            </a:r>
            <a:endParaRPr lang="cs-CZ" altLang="cs-CZ" sz="1400">
              <a:latin typeface="Arial" charset="0"/>
            </a:endParaRPr>
          </a:p>
          <a:p>
            <a:pPr eaLnBrk="1" hangingPunct="1">
              <a:spcBef>
                <a:spcPct val="0"/>
              </a:spcBef>
              <a:buFontTx/>
              <a:buNone/>
            </a:pPr>
            <a:r>
              <a:rPr lang="cs-CZ" altLang="cs-CZ" sz="1400">
                <a:latin typeface="Arial" charset="0"/>
              </a:rPr>
              <a:t>Václav Špála, 1921</a:t>
            </a:r>
          </a:p>
          <a:p>
            <a:pPr eaLnBrk="1" hangingPunct="1">
              <a:spcBef>
                <a:spcPct val="0"/>
              </a:spcBef>
              <a:buFontTx/>
              <a:buNone/>
            </a:pPr>
            <a:r>
              <a:rPr lang="cs-CZ" altLang="cs-CZ" sz="1400">
                <a:latin typeface="Arial" charset="0"/>
              </a:rPr>
              <a:t>dřevo soustružené, barevně lakované, v. 14,5 cm</a:t>
            </a:r>
          </a:p>
          <a:p>
            <a:pPr eaLnBrk="1" hangingPunct="1">
              <a:spcBef>
                <a:spcPct val="0"/>
              </a:spcBef>
              <a:buFontTx/>
              <a:buNone/>
            </a:pPr>
            <a:r>
              <a:rPr lang="cs-CZ" altLang="cs-CZ" sz="1400">
                <a:latin typeface="Arial" charset="0"/>
              </a:rPr>
              <a:t>Uměleckoprůmyslové museum v Praze</a:t>
            </a:r>
          </a:p>
        </p:txBody>
      </p:sp>
    </p:spTree>
    <p:extLst>
      <p:ext uri="{BB962C8B-B14F-4D97-AF65-F5344CB8AC3E}">
        <p14:creationId xmlns:p14="http://schemas.microsoft.com/office/powerpoint/2010/main" val="921160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endParaRPr lang="cs-CZ" altLang="cs-CZ" smtClean="0"/>
          </a:p>
        </p:txBody>
      </p:sp>
      <p:sp>
        <p:nvSpPr>
          <p:cNvPr id="105475" name="Rectangle 3"/>
          <p:cNvSpPr>
            <a:spLocks noGrp="1" noChangeArrowheads="1"/>
          </p:cNvSpPr>
          <p:nvPr>
            <p:ph type="body" idx="1"/>
          </p:nvPr>
        </p:nvSpPr>
        <p:spPr/>
        <p:txBody>
          <a:bodyPr/>
          <a:lstStyle/>
          <a:p>
            <a:pPr eaLnBrk="1" hangingPunct="1"/>
            <a:endParaRPr lang="cs-CZ" altLang="cs-CZ" smtClean="0"/>
          </a:p>
        </p:txBody>
      </p:sp>
      <p:pic>
        <p:nvPicPr>
          <p:cNvPr id="105476" name="Picture 4" descr="Foto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4181475"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5"/>
          <p:cNvSpPr txBox="1">
            <a:spLocks noChangeArrowheads="1"/>
          </p:cNvSpPr>
          <p:nvPr/>
        </p:nvSpPr>
        <p:spPr bwMode="auto">
          <a:xfrm>
            <a:off x="4624388" y="5372100"/>
            <a:ext cx="3276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cs-CZ" sz="1400" b="1">
                <a:latin typeface="Arial" charset="0"/>
              </a:rPr>
              <a:t>Dóza ve tvaru vejce </a:t>
            </a:r>
          </a:p>
          <a:p>
            <a:pPr eaLnBrk="1" hangingPunct="1">
              <a:spcBef>
                <a:spcPct val="0"/>
              </a:spcBef>
              <a:buFontTx/>
              <a:buNone/>
            </a:pPr>
            <a:r>
              <a:rPr lang="cs-CZ" altLang="cs-CZ" sz="1400">
                <a:latin typeface="Arial" charset="0"/>
              </a:rPr>
              <a:t>Václav Špála, 1921 </a:t>
            </a:r>
          </a:p>
          <a:p>
            <a:pPr eaLnBrk="1" hangingPunct="1">
              <a:spcBef>
                <a:spcPct val="0"/>
              </a:spcBef>
              <a:buFontTx/>
              <a:buNone/>
            </a:pPr>
            <a:r>
              <a:rPr lang="cs-CZ" altLang="cs-CZ" sz="1400">
                <a:latin typeface="Arial" charset="0"/>
              </a:rPr>
              <a:t>dřevo javorové, soustružené, malované</a:t>
            </a:r>
          </a:p>
          <a:p>
            <a:pPr eaLnBrk="1" hangingPunct="1">
              <a:spcBef>
                <a:spcPct val="0"/>
              </a:spcBef>
              <a:buFontTx/>
              <a:buNone/>
            </a:pPr>
            <a:r>
              <a:rPr lang="cs-CZ" altLang="cs-CZ" sz="1400">
                <a:latin typeface="Arial" charset="0"/>
              </a:rPr>
              <a:t>Uměleckoprůmyslové museum v Praze</a:t>
            </a:r>
          </a:p>
        </p:txBody>
      </p:sp>
    </p:spTree>
    <p:extLst>
      <p:ext uri="{BB962C8B-B14F-4D97-AF65-F5344CB8AC3E}">
        <p14:creationId xmlns:p14="http://schemas.microsoft.com/office/powerpoint/2010/main" val="2681583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endParaRPr lang="cs-CZ" altLang="cs-CZ" smtClean="0"/>
          </a:p>
        </p:txBody>
      </p:sp>
      <p:sp>
        <p:nvSpPr>
          <p:cNvPr id="106499" name="Rectangle 3"/>
          <p:cNvSpPr>
            <a:spLocks noGrp="1" noChangeArrowheads="1"/>
          </p:cNvSpPr>
          <p:nvPr>
            <p:ph type="body" idx="1"/>
          </p:nvPr>
        </p:nvSpPr>
        <p:spPr/>
        <p:txBody>
          <a:bodyPr/>
          <a:lstStyle/>
          <a:p>
            <a:pPr eaLnBrk="1" hangingPunct="1"/>
            <a:endParaRPr lang="cs-CZ" altLang="cs-CZ" smtClean="0"/>
          </a:p>
        </p:txBody>
      </p:sp>
      <p:pic>
        <p:nvPicPr>
          <p:cNvPr id="106500" name="Picture 4" descr="Foto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6675"/>
            <a:ext cx="4516438"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p:cNvSpPr txBox="1">
            <a:spLocks noChangeArrowheads="1"/>
          </p:cNvSpPr>
          <p:nvPr/>
        </p:nvSpPr>
        <p:spPr bwMode="auto">
          <a:xfrm>
            <a:off x="4911725" y="5588000"/>
            <a:ext cx="33480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cs-CZ" sz="1400" b="1">
                <a:latin typeface="Arial" charset="0"/>
              </a:rPr>
              <a:t>Model upomínkové dózy</a:t>
            </a:r>
          </a:p>
          <a:p>
            <a:pPr eaLnBrk="1" hangingPunct="1">
              <a:spcBef>
                <a:spcPct val="0"/>
              </a:spcBef>
              <a:buFontTx/>
              <a:buNone/>
            </a:pPr>
            <a:r>
              <a:rPr lang="cs-CZ" altLang="cs-CZ" sz="1400">
                <a:latin typeface="Arial" charset="0"/>
              </a:rPr>
              <a:t>Vlastislav Hofman, kolem let 1916–1921</a:t>
            </a:r>
          </a:p>
          <a:p>
            <a:pPr eaLnBrk="1" hangingPunct="1">
              <a:spcBef>
                <a:spcPct val="0"/>
              </a:spcBef>
              <a:buFontTx/>
              <a:buNone/>
            </a:pPr>
            <a:r>
              <a:rPr lang="cs-CZ" altLang="cs-CZ" sz="1400">
                <a:latin typeface="Arial" charset="0"/>
              </a:rPr>
              <a:t>dřevo bukové, soustružené, malované</a:t>
            </a:r>
          </a:p>
          <a:p>
            <a:pPr eaLnBrk="1" hangingPunct="1">
              <a:spcBef>
                <a:spcPct val="0"/>
              </a:spcBef>
              <a:buFontTx/>
              <a:buNone/>
            </a:pPr>
            <a:r>
              <a:rPr lang="cs-CZ" altLang="cs-CZ" sz="1400">
                <a:latin typeface="Arial" charset="0"/>
              </a:rPr>
              <a:t>Uměleckoprůmyslové museum v Praze</a:t>
            </a:r>
          </a:p>
        </p:txBody>
      </p:sp>
    </p:spTree>
    <p:extLst>
      <p:ext uri="{BB962C8B-B14F-4D97-AF65-F5344CB8AC3E}">
        <p14:creationId xmlns:p14="http://schemas.microsoft.com/office/powerpoint/2010/main" val="3248682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endParaRPr lang="cs-CZ" altLang="cs-CZ" smtClean="0"/>
          </a:p>
        </p:txBody>
      </p:sp>
      <p:sp>
        <p:nvSpPr>
          <p:cNvPr id="107523" name="Rectangle 3"/>
          <p:cNvSpPr>
            <a:spLocks noGrp="1" noChangeArrowheads="1"/>
          </p:cNvSpPr>
          <p:nvPr>
            <p:ph type="body" idx="1"/>
          </p:nvPr>
        </p:nvSpPr>
        <p:spPr/>
        <p:txBody>
          <a:bodyPr/>
          <a:lstStyle/>
          <a:p>
            <a:pPr eaLnBrk="1" hangingPunct="1"/>
            <a:endParaRPr lang="cs-CZ" altLang="cs-CZ" smtClean="0"/>
          </a:p>
        </p:txBody>
      </p:sp>
      <p:pic>
        <p:nvPicPr>
          <p:cNvPr id="107524" name="Picture 4" descr="Foto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415607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5"/>
          <p:cNvSpPr txBox="1">
            <a:spLocks noChangeArrowheads="1"/>
          </p:cNvSpPr>
          <p:nvPr/>
        </p:nvSpPr>
        <p:spPr bwMode="auto">
          <a:xfrm>
            <a:off x="323850" y="5805488"/>
            <a:ext cx="115585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cs-CZ" sz="1400" b="1">
                <a:latin typeface="Arial" charset="0"/>
              </a:rPr>
              <a:t>Židle</a:t>
            </a:r>
          </a:p>
          <a:p>
            <a:pPr eaLnBrk="1" hangingPunct="1">
              <a:spcBef>
                <a:spcPct val="0"/>
              </a:spcBef>
              <a:buFontTx/>
              <a:buNone/>
            </a:pPr>
            <a:r>
              <a:rPr lang="cs-CZ" altLang="cs-CZ" sz="1400">
                <a:latin typeface="Arial" charset="0"/>
              </a:rPr>
              <a:t>pro státní hotel Hviezdoslav na Štrbském plese v Tatrách, neznámý autor, návrh 1922 </a:t>
            </a:r>
          </a:p>
          <a:p>
            <a:pPr eaLnBrk="1" hangingPunct="1">
              <a:spcBef>
                <a:spcPct val="0"/>
              </a:spcBef>
              <a:buFontTx/>
              <a:buNone/>
            </a:pPr>
            <a:r>
              <a:rPr lang="cs-CZ" altLang="cs-CZ" sz="1400">
                <a:latin typeface="Arial" charset="0"/>
              </a:rPr>
              <a:t>dřevo smrkové a dubové, částečně soustružené, bíle lakované</a:t>
            </a:r>
          </a:p>
          <a:p>
            <a:pPr eaLnBrk="1" hangingPunct="1">
              <a:spcBef>
                <a:spcPct val="0"/>
              </a:spcBef>
              <a:buFontTx/>
              <a:buNone/>
            </a:pPr>
            <a:r>
              <a:rPr lang="cs-CZ" altLang="cs-CZ" sz="1400">
                <a:latin typeface="Arial" charset="0"/>
              </a:rPr>
              <a:t>Uměleckoprůmyslové museum v Praze</a:t>
            </a:r>
          </a:p>
        </p:txBody>
      </p:sp>
    </p:spTree>
    <p:extLst>
      <p:ext uri="{BB962C8B-B14F-4D97-AF65-F5344CB8AC3E}">
        <p14:creationId xmlns:p14="http://schemas.microsoft.com/office/powerpoint/2010/main" val="226844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Nadpis 1"/>
          <p:cNvSpPr>
            <a:spLocks noGrp="1"/>
          </p:cNvSpPr>
          <p:nvPr>
            <p:ph type="title"/>
          </p:nvPr>
        </p:nvSpPr>
        <p:spPr/>
        <p:txBody>
          <a:bodyPr/>
          <a:lstStyle/>
          <a:p>
            <a:endParaRPr lang="cs-CZ" altLang="cs-CZ" smtClean="0"/>
          </a:p>
        </p:txBody>
      </p:sp>
      <p:pic>
        <p:nvPicPr>
          <p:cNvPr id="109571"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68313"/>
            <a:ext cx="3983038" cy="5310187"/>
          </a:xfrm>
        </p:spPr>
      </p:pic>
      <p:pic>
        <p:nvPicPr>
          <p:cNvPr id="109572"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476250"/>
            <a:ext cx="3976687"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ovéPole 5"/>
          <p:cNvSpPr txBox="1">
            <a:spLocks noChangeArrowheads="1"/>
          </p:cNvSpPr>
          <p:nvPr/>
        </p:nvSpPr>
        <p:spPr bwMode="auto">
          <a:xfrm>
            <a:off x="395288" y="6381750"/>
            <a:ext cx="3719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dirty="0">
                <a:latin typeface="Arial" charset="0"/>
              </a:rPr>
              <a:t>Vlastislav </a:t>
            </a:r>
            <a:r>
              <a:rPr lang="cs-CZ" altLang="cs-CZ" sz="1800" dirty="0" smtClean="0">
                <a:latin typeface="Arial" charset="0"/>
              </a:rPr>
              <a:t>Hofman, </a:t>
            </a:r>
            <a:r>
              <a:rPr lang="cs-CZ" altLang="cs-CZ" sz="1800" dirty="0">
                <a:latin typeface="Arial" charset="0"/>
              </a:rPr>
              <a:t>Vázy, kol. 1920</a:t>
            </a:r>
          </a:p>
        </p:txBody>
      </p:sp>
    </p:spTree>
    <p:extLst>
      <p:ext uri="{BB962C8B-B14F-4D97-AF65-F5344CB8AC3E}">
        <p14:creationId xmlns:p14="http://schemas.microsoft.com/office/powerpoint/2010/main" val="239165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dpis 1"/>
          <p:cNvSpPr>
            <a:spLocks noGrp="1"/>
          </p:cNvSpPr>
          <p:nvPr>
            <p:ph type="title"/>
          </p:nvPr>
        </p:nvSpPr>
        <p:spPr/>
        <p:txBody>
          <a:bodyPr/>
          <a:lstStyle/>
          <a:p>
            <a:endParaRPr lang="cs-CZ" altLang="cs-CZ" smtClean="0"/>
          </a:p>
        </p:txBody>
      </p:sp>
      <p:pic>
        <p:nvPicPr>
          <p:cNvPr id="110595"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620713"/>
            <a:ext cx="4364038" cy="3273425"/>
          </a:xfrm>
        </p:spPr>
      </p:pic>
      <p:pic>
        <p:nvPicPr>
          <p:cNvPr id="110596"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620713"/>
            <a:ext cx="3976688"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ovéPole 5"/>
          <p:cNvSpPr txBox="1">
            <a:spLocks noChangeArrowheads="1"/>
          </p:cNvSpPr>
          <p:nvPr/>
        </p:nvSpPr>
        <p:spPr bwMode="auto">
          <a:xfrm>
            <a:off x="395288" y="5589588"/>
            <a:ext cx="3732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dirty="0">
                <a:latin typeface="Arial" charset="0"/>
              </a:rPr>
              <a:t>Helena Johnová, Liška, </a:t>
            </a:r>
            <a:r>
              <a:rPr lang="cs-CZ" altLang="cs-CZ" sz="1800" dirty="0" smtClean="0">
                <a:latin typeface="Arial" charset="0"/>
              </a:rPr>
              <a:t>1910-1911</a:t>
            </a:r>
            <a:endParaRPr lang="cs-CZ" altLang="cs-CZ" sz="1800" dirty="0">
              <a:latin typeface="Arial" charset="0"/>
            </a:endParaRPr>
          </a:p>
          <a:p>
            <a:pPr eaLnBrk="1" hangingPunct="1">
              <a:spcBef>
                <a:spcPct val="0"/>
              </a:spcBef>
              <a:buFontTx/>
              <a:buNone/>
            </a:pPr>
            <a:r>
              <a:rPr lang="cs-CZ" altLang="cs-CZ" sz="1800" dirty="0">
                <a:latin typeface="Arial" charset="0"/>
              </a:rPr>
              <a:t>Jaroslav </a:t>
            </a:r>
            <a:r>
              <a:rPr lang="cs-CZ" altLang="cs-CZ" sz="1800" dirty="0" err="1">
                <a:latin typeface="Arial" charset="0"/>
              </a:rPr>
              <a:t>Horejc</a:t>
            </a:r>
            <a:r>
              <a:rPr lang="cs-CZ" altLang="cs-CZ" sz="1800" dirty="0">
                <a:latin typeface="Arial" charset="0"/>
              </a:rPr>
              <a:t>, </a:t>
            </a:r>
            <a:r>
              <a:rPr lang="cs-CZ" altLang="cs-CZ" sz="1800" dirty="0" err="1">
                <a:latin typeface="Arial" charset="0"/>
              </a:rPr>
              <a:t>Putto</a:t>
            </a:r>
            <a:r>
              <a:rPr lang="cs-CZ" altLang="cs-CZ" sz="1800" dirty="0">
                <a:latin typeface="Arial" charset="0"/>
              </a:rPr>
              <a:t>, 1909 </a:t>
            </a:r>
          </a:p>
        </p:txBody>
      </p:sp>
    </p:spTree>
    <p:extLst>
      <p:ext uri="{BB962C8B-B14F-4D97-AF65-F5344CB8AC3E}">
        <p14:creationId xmlns:p14="http://schemas.microsoft.com/office/powerpoint/2010/main" val="2799372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333375"/>
            <a:ext cx="3394075" cy="4525963"/>
          </a:xfrm>
        </p:spPr>
      </p:pic>
      <p:pic>
        <p:nvPicPr>
          <p:cNvPr id="111620"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60350"/>
            <a:ext cx="3976687"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ovéPole 5"/>
          <p:cNvSpPr txBox="1">
            <a:spLocks noChangeArrowheads="1"/>
          </p:cNvSpPr>
          <p:nvPr/>
        </p:nvSpPr>
        <p:spPr bwMode="auto">
          <a:xfrm>
            <a:off x="395288" y="6165850"/>
            <a:ext cx="3797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a:latin typeface="Arial" charset="0"/>
              </a:rPr>
              <a:t>Minka Podhajská, hračky, kol. 1908</a:t>
            </a:r>
          </a:p>
        </p:txBody>
      </p:sp>
    </p:spTree>
    <p:extLst>
      <p:ext uri="{BB962C8B-B14F-4D97-AF65-F5344CB8AC3E}">
        <p14:creationId xmlns:p14="http://schemas.microsoft.com/office/powerpoint/2010/main" val="2121101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dpis 1"/>
          <p:cNvSpPr>
            <a:spLocks noGrp="1"/>
          </p:cNvSpPr>
          <p:nvPr>
            <p:ph type="title"/>
          </p:nvPr>
        </p:nvSpPr>
        <p:spPr/>
        <p:txBody>
          <a:bodyPr/>
          <a:lstStyle/>
          <a:p>
            <a:endParaRPr lang="cs-CZ" altLang="cs-CZ" smtClean="0"/>
          </a:p>
        </p:txBody>
      </p:sp>
      <p:pic>
        <p:nvPicPr>
          <p:cNvPr id="112643"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260350"/>
            <a:ext cx="4591050" cy="6121400"/>
          </a:xfrm>
        </p:spPr>
      </p:pic>
      <p:pic>
        <p:nvPicPr>
          <p:cNvPr id="112644"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60350"/>
            <a:ext cx="3919538"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ovéPole 5"/>
          <p:cNvSpPr txBox="1">
            <a:spLocks noChangeArrowheads="1"/>
          </p:cNvSpPr>
          <p:nvPr/>
        </p:nvSpPr>
        <p:spPr bwMode="auto">
          <a:xfrm>
            <a:off x="5076825" y="4581525"/>
            <a:ext cx="4243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a:latin typeface="Arial" charset="0"/>
              </a:rPr>
              <a:t>Ladislav Sutnar, Auto, kol. 1927</a:t>
            </a:r>
          </a:p>
          <a:p>
            <a:pPr eaLnBrk="1" hangingPunct="1">
              <a:spcBef>
                <a:spcPct val="0"/>
              </a:spcBef>
              <a:buFontTx/>
              <a:buNone/>
            </a:pPr>
            <a:r>
              <a:rPr lang="cs-CZ" altLang="cs-CZ" sz="1800">
                <a:latin typeface="Arial" charset="0"/>
              </a:rPr>
              <a:t>Vratislav Hugo Brunner, Krabice, 1908</a:t>
            </a:r>
          </a:p>
        </p:txBody>
      </p:sp>
    </p:spTree>
    <p:extLst>
      <p:ext uri="{BB962C8B-B14F-4D97-AF65-F5344CB8AC3E}">
        <p14:creationId xmlns:p14="http://schemas.microsoft.com/office/powerpoint/2010/main" val="859166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260350"/>
            <a:ext cx="4159250" cy="5545138"/>
          </a:xfrm>
        </p:spPr>
      </p:pic>
      <p:pic>
        <p:nvPicPr>
          <p:cNvPr id="113668"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387191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ovéPole 5"/>
          <p:cNvSpPr txBox="1">
            <a:spLocks noChangeArrowheads="1"/>
          </p:cNvSpPr>
          <p:nvPr/>
        </p:nvSpPr>
        <p:spPr bwMode="auto">
          <a:xfrm>
            <a:off x="323850" y="3644900"/>
            <a:ext cx="3656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a:latin typeface="Arial" charset="0"/>
              </a:rPr>
              <a:t>František Kysela, brož, 1915</a:t>
            </a:r>
          </a:p>
          <a:p>
            <a:pPr eaLnBrk="1" hangingPunct="1">
              <a:spcBef>
                <a:spcPct val="0"/>
              </a:spcBef>
              <a:buFontTx/>
              <a:buNone/>
            </a:pPr>
            <a:endParaRPr lang="cs-CZ" altLang="cs-CZ" sz="1800">
              <a:latin typeface="Arial" charset="0"/>
            </a:endParaRPr>
          </a:p>
          <a:p>
            <a:pPr eaLnBrk="1" hangingPunct="1">
              <a:spcBef>
                <a:spcPct val="0"/>
              </a:spcBef>
              <a:buFontTx/>
              <a:buNone/>
            </a:pPr>
            <a:r>
              <a:rPr lang="cs-CZ" altLang="cs-CZ" sz="1800">
                <a:latin typeface="Arial" charset="0"/>
              </a:rPr>
              <a:t>Helena Johnová, dřevěné korálky,</a:t>
            </a:r>
          </a:p>
          <a:p>
            <a:pPr eaLnBrk="1" hangingPunct="1">
              <a:spcBef>
                <a:spcPct val="0"/>
              </a:spcBef>
              <a:buFontTx/>
              <a:buNone/>
            </a:pPr>
            <a:r>
              <a:rPr lang="cs-CZ" altLang="cs-CZ" sz="1800">
                <a:latin typeface="Arial" charset="0"/>
              </a:rPr>
              <a:t>kol. 1909 </a:t>
            </a:r>
          </a:p>
        </p:txBody>
      </p:sp>
    </p:spTree>
    <p:extLst>
      <p:ext uri="{BB962C8B-B14F-4D97-AF65-F5344CB8AC3E}">
        <p14:creationId xmlns:p14="http://schemas.microsoft.com/office/powerpoint/2010/main" val="2745061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endParaRPr lang="cs-CZ" altLang="cs-CZ" smtClean="0"/>
          </a:p>
        </p:txBody>
      </p:sp>
      <p:sp>
        <p:nvSpPr>
          <p:cNvPr id="93187" name="Rectangle 3"/>
          <p:cNvSpPr>
            <a:spLocks noGrp="1" noChangeArrowheads="1"/>
          </p:cNvSpPr>
          <p:nvPr>
            <p:ph type="body" idx="1"/>
          </p:nvPr>
        </p:nvSpPr>
        <p:spPr/>
        <p:txBody>
          <a:bodyPr/>
          <a:lstStyle/>
          <a:p>
            <a:pPr eaLnBrk="1" hangingPunct="1"/>
            <a:endParaRPr lang="cs-CZ" altLang="cs-CZ" smtClean="0"/>
          </a:p>
        </p:txBody>
      </p:sp>
      <p:pic>
        <p:nvPicPr>
          <p:cNvPr id="93188" name="Picture 4" descr="Foto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5761038"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p:cNvSpPr txBox="1">
            <a:spLocks noChangeArrowheads="1"/>
          </p:cNvSpPr>
          <p:nvPr/>
        </p:nvSpPr>
        <p:spPr bwMode="auto">
          <a:xfrm>
            <a:off x="231775" y="5443538"/>
            <a:ext cx="536733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400" b="1">
                <a:latin typeface="Arial" charset="0"/>
              </a:rPr>
              <a:t>Závěs se zvířátky do dětského pokoje</a:t>
            </a:r>
            <a:endParaRPr lang="cs-CZ" altLang="cs-CZ" sz="1400">
              <a:latin typeface="Arial" charset="0"/>
            </a:endParaRPr>
          </a:p>
          <a:p>
            <a:pPr eaLnBrk="1" hangingPunct="1">
              <a:spcBef>
                <a:spcPct val="0"/>
              </a:spcBef>
              <a:buFontTx/>
              <a:buNone/>
            </a:pPr>
            <a:r>
              <a:rPr lang="cs-CZ" altLang="cs-CZ" sz="1400">
                <a:latin typeface="Arial" charset="0"/>
              </a:rPr>
              <a:t>Vratislav Hugo Brunner, 1908</a:t>
            </a:r>
          </a:p>
          <a:p>
            <a:pPr eaLnBrk="1" hangingPunct="1">
              <a:spcBef>
                <a:spcPct val="0"/>
              </a:spcBef>
              <a:buFontTx/>
              <a:buNone/>
            </a:pPr>
            <a:r>
              <a:rPr lang="cs-CZ" altLang="cs-CZ" sz="1400">
                <a:latin typeface="Arial" charset="0"/>
              </a:rPr>
              <a:t>realizovala Marie Teinitzerová se svými sestrami Annou a Vandou</a:t>
            </a:r>
          </a:p>
          <a:p>
            <a:pPr eaLnBrk="1" hangingPunct="1">
              <a:spcBef>
                <a:spcPct val="0"/>
              </a:spcBef>
              <a:buFontTx/>
              <a:buNone/>
            </a:pPr>
            <a:r>
              <a:rPr lang="cs-CZ" altLang="cs-CZ" sz="1400">
                <a:latin typeface="Arial" charset="0"/>
              </a:rPr>
              <a:t>aplikace barevných suken na vlněné kárované houni</a:t>
            </a:r>
          </a:p>
          <a:p>
            <a:pPr eaLnBrk="1" hangingPunct="1">
              <a:spcBef>
                <a:spcPct val="0"/>
              </a:spcBef>
              <a:buFontTx/>
              <a:buNone/>
            </a:pPr>
            <a:r>
              <a:rPr lang="cs-CZ" altLang="cs-CZ" sz="1400">
                <a:latin typeface="Arial" charset="0"/>
              </a:rPr>
              <a:t>Uměleckoprůmyslové museum v Praze</a:t>
            </a:r>
          </a:p>
        </p:txBody>
      </p:sp>
    </p:spTree>
    <p:extLst>
      <p:ext uri="{BB962C8B-B14F-4D97-AF65-F5344CB8AC3E}">
        <p14:creationId xmlns:p14="http://schemas.microsoft.com/office/powerpoint/2010/main" val="427538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cs-CZ" altLang="cs-CZ" smtClean="0"/>
          </a:p>
        </p:txBody>
      </p:sp>
      <p:sp>
        <p:nvSpPr>
          <p:cNvPr id="20483" name="Rectangle 3"/>
          <p:cNvSpPr>
            <a:spLocks noGrp="1" noChangeArrowheads="1"/>
          </p:cNvSpPr>
          <p:nvPr>
            <p:ph type="body" idx="1"/>
          </p:nvPr>
        </p:nvSpPr>
        <p:spPr/>
        <p:txBody>
          <a:bodyPr/>
          <a:lstStyle/>
          <a:p>
            <a:endParaRPr lang="cs-CZ" altLang="cs-CZ" smtClean="0"/>
          </a:p>
        </p:txBody>
      </p:sp>
      <p:pic>
        <p:nvPicPr>
          <p:cNvPr id="20484" name="Picture 4" descr="skenovat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175125"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skenovat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60350"/>
            <a:ext cx="42132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816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endParaRPr lang="cs-CZ" altLang="cs-CZ" smtClean="0"/>
          </a:p>
        </p:txBody>
      </p:sp>
      <p:pic>
        <p:nvPicPr>
          <p:cNvPr id="92163" name="Picture 3" descr="Foto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79216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323850" y="5489575"/>
            <a:ext cx="73898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400" b="1">
                <a:latin typeface="Arial" charset="0"/>
              </a:rPr>
              <a:t>Polštář</a:t>
            </a:r>
            <a:endParaRPr lang="cs-CZ" altLang="cs-CZ" sz="1400">
              <a:latin typeface="Arial" charset="0"/>
            </a:endParaRPr>
          </a:p>
          <a:p>
            <a:pPr eaLnBrk="1" hangingPunct="1">
              <a:spcBef>
                <a:spcPct val="0"/>
              </a:spcBef>
              <a:buFontTx/>
              <a:buNone/>
            </a:pPr>
            <a:r>
              <a:rPr lang="cs-CZ" altLang="cs-CZ" sz="1400">
                <a:latin typeface="Arial" charset="0"/>
              </a:rPr>
              <a:t>Marie Teinitzerová, kolem r. 1920</a:t>
            </a:r>
          </a:p>
          <a:p>
            <a:pPr eaLnBrk="1" hangingPunct="1">
              <a:spcBef>
                <a:spcPct val="0"/>
              </a:spcBef>
              <a:buFontTx/>
              <a:buNone/>
            </a:pPr>
            <a:r>
              <a:rPr lang="cs-CZ" altLang="cs-CZ" sz="1400">
                <a:latin typeface="Arial" charset="0"/>
              </a:rPr>
              <a:t>realizace dílna Marie Teinitzerové v Jindřichově Hradci</a:t>
            </a:r>
          </a:p>
          <a:p>
            <a:pPr eaLnBrk="1" hangingPunct="1">
              <a:spcBef>
                <a:spcPct val="0"/>
              </a:spcBef>
              <a:buFontTx/>
              <a:buNone/>
            </a:pPr>
            <a:r>
              <a:rPr lang="cs-CZ" altLang="cs-CZ" sz="1400">
                <a:latin typeface="Arial" charset="0"/>
              </a:rPr>
              <a:t>bavlna, hedvábí, zlatí nit, ruční tkaní, zlatožlutý se stylizovaným červeným rostlinným motivem</a:t>
            </a:r>
          </a:p>
          <a:p>
            <a:pPr eaLnBrk="1" hangingPunct="1">
              <a:spcBef>
                <a:spcPct val="0"/>
              </a:spcBef>
              <a:buFontTx/>
              <a:buNone/>
            </a:pPr>
            <a:r>
              <a:rPr lang="cs-CZ" altLang="cs-CZ" sz="1400">
                <a:latin typeface="Arial" charset="0"/>
              </a:rPr>
              <a:t>Uměleckoprůmyslové museum v Praze</a:t>
            </a:r>
          </a:p>
        </p:txBody>
      </p:sp>
    </p:spTree>
    <p:extLst>
      <p:ext uri="{BB962C8B-B14F-4D97-AF65-F5344CB8AC3E}">
        <p14:creationId xmlns:p14="http://schemas.microsoft.com/office/powerpoint/2010/main" val="2352821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p:txBody>
          <a:bodyPr/>
          <a:lstStyle/>
          <a:p>
            <a:pPr eaLnBrk="1" hangingPunct="1"/>
            <a:endParaRPr lang="cs-CZ" altLang="cs-CZ" smtClean="0"/>
          </a:p>
        </p:txBody>
      </p:sp>
      <p:pic>
        <p:nvPicPr>
          <p:cNvPr id="36868" name="Picture 2" descr="C:\Users\hubatova\Pictures\Lada 31072013\VŠUP\Antologie design\Antologie výběr foto na přepis\přepis dodatek\Šalda Artěl\P1300294.JPG"/>
          <p:cNvPicPr>
            <a:picLocks noChangeAspect="1" noChangeArrowheads="1"/>
          </p:cNvPicPr>
          <p:nvPr/>
        </p:nvPicPr>
        <p:blipFill rotWithShape="1">
          <a:blip r:embed="rId2">
            <a:extLst>
              <a:ext uri="{28A0092B-C50C-407E-A947-70E740481C1C}">
                <a14:useLocalDpi xmlns:a14="http://schemas.microsoft.com/office/drawing/2010/main" val="0"/>
              </a:ext>
            </a:extLst>
          </a:blip>
          <a:srcRect l="14818" t="11729" r="42746" b="75304"/>
          <a:stretch/>
        </p:blipFill>
        <p:spPr bwMode="auto">
          <a:xfrm>
            <a:off x="3995936" y="116632"/>
            <a:ext cx="494891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descr="C:\Users\hubatova\Pictures\Lada 31072013\VŠUP\Antologie design\Antologie výběr foto na přepis\přepis dodatek\Šalda Artěl\P1300293.JPG"/>
          <p:cNvPicPr>
            <a:picLocks noChangeAspect="1" noChangeArrowheads="1"/>
          </p:cNvPicPr>
          <p:nvPr/>
        </p:nvPicPr>
        <p:blipFill rotWithShape="1">
          <a:blip r:embed="rId3">
            <a:extLst>
              <a:ext uri="{28A0092B-C50C-407E-A947-70E740481C1C}">
                <a14:useLocalDpi xmlns:a14="http://schemas.microsoft.com/office/drawing/2010/main" val="0"/>
              </a:ext>
            </a:extLst>
          </a:blip>
          <a:srcRect l="45814" t="47500" r="10860" b="11250"/>
          <a:stretch/>
        </p:blipFill>
        <p:spPr bwMode="auto">
          <a:xfrm>
            <a:off x="92713" y="116632"/>
            <a:ext cx="4449755" cy="564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23528" y="6416143"/>
            <a:ext cx="6918882" cy="369332"/>
          </a:xfrm>
          <a:prstGeom prst="rect">
            <a:avLst/>
          </a:prstGeom>
          <a:noFill/>
        </p:spPr>
        <p:txBody>
          <a:bodyPr wrap="none" rtlCol="0">
            <a:spAutoFit/>
          </a:bodyPr>
          <a:lstStyle/>
          <a:p>
            <a:r>
              <a:rPr lang="cs-CZ" dirty="0" smtClean="0"/>
              <a:t>F. X. Šalda, Artěl, in: </a:t>
            </a:r>
            <a:r>
              <a:rPr lang="cs-CZ" i="1" dirty="0" smtClean="0"/>
              <a:t>Novina, list duševní obrody české </a:t>
            </a:r>
            <a:r>
              <a:rPr lang="cs-CZ" dirty="0" smtClean="0"/>
              <a:t>I. 1908, s. 607-608</a:t>
            </a:r>
            <a:endParaRPr lang="cs-CZ" dirty="0"/>
          </a:p>
        </p:txBody>
      </p:sp>
      <p:pic>
        <p:nvPicPr>
          <p:cNvPr id="7" name="Zástupný symbol pro obsah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620845" y="2642969"/>
            <a:ext cx="4468091" cy="3121429"/>
          </a:xfrm>
          <a:prstGeom prst="rect">
            <a:avLst/>
          </a:prstGeom>
        </p:spPr>
      </p:pic>
    </p:spTree>
    <p:extLst>
      <p:ext uri="{BB962C8B-B14F-4D97-AF65-F5344CB8AC3E}">
        <p14:creationId xmlns:p14="http://schemas.microsoft.com/office/powerpoint/2010/main" val="3305147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2135844" y="1060007"/>
            <a:ext cx="1898402" cy="2378528"/>
          </a:xfrm>
          <a:prstGeom prst="rect">
            <a:avLst/>
          </a:prstGeom>
        </p:spPr>
      </p:pic>
      <p:pic>
        <p:nvPicPr>
          <p:cNvPr id="4" name="Obrázek 3"/>
          <p:cNvPicPr>
            <a:picLocks noChangeAspect="1"/>
          </p:cNvPicPr>
          <p:nvPr/>
        </p:nvPicPr>
        <p:blipFill>
          <a:blip r:embed="rId3"/>
          <a:stretch>
            <a:fillRect/>
          </a:stretch>
        </p:blipFill>
        <p:spPr>
          <a:xfrm>
            <a:off x="166978" y="1060007"/>
            <a:ext cx="1877033" cy="2378528"/>
          </a:xfrm>
          <a:prstGeom prst="rect">
            <a:avLst/>
          </a:prstGeom>
        </p:spPr>
      </p:pic>
      <p:pic>
        <p:nvPicPr>
          <p:cNvPr id="6" name="Obrázek 5"/>
          <p:cNvPicPr>
            <a:picLocks noChangeAspect="1"/>
          </p:cNvPicPr>
          <p:nvPr/>
        </p:nvPicPr>
        <p:blipFill>
          <a:blip r:embed="rId4"/>
          <a:stretch>
            <a:fillRect/>
          </a:stretch>
        </p:blipFill>
        <p:spPr>
          <a:xfrm>
            <a:off x="5132886" y="1034298"/>
            <a:ext cx="1848484" cy="2350577"/>
          </a:xfrm>
          <a:prstGeom prst="rect">
            <a:avLst/>
          </a:prstGeom>
        </p:spPr>
      </p:pic>
      <p:sp>
        <p:nvSpPr>
          <p:cNvPr id="7" name="TextovéPole 6"/>
          <p:cNvSpPr txBox="1"/>
          <p:nvPr/>
        </p:nvSpPr>
        <p:spPr>
          <a:xfrm>
            <a:off x="5117928" y="3630297"/>
            <a:ext cx="986167" cy="461665"/>
          </a:xfrm>
          <a:prstGeom prst="rect">
            <a:avLst/>
          </a:prstGeom>
          <a:noFill/>
        </p:spPr>
        <p:txBody>
          <a:bodyPr wrap="none" rtlCol="0">
            <a:spAutoFit/>
          </a:bodyPr>
          <a:lstStyle/>
          <a:p>
            <a:r>
              <a:rPr lang="cs-CZ" sz="1200" dirty="0">
                <a:latin typeface="Times New Roman" panose="02020603050405020304" pitchFamily="18" charset="0"/>
                <a:cs typeface="Times New Roman" panose="02020603050405020304" pitchFamily="18" charset="0"/>
              </a:rPr>
              <a:t>Karel </a:t>
            </a:r>
            <a:r>
              <a:rPr lang="cs-CZ" sz="1200" dirty="0" err="1">
                <a:latin typeface="Times New Roman" panose="02020603050405020304" pitchFamily="18" charset="0"/>
                <a:cs typeface="Times New Roman" panose="02020603050405020304" pitchFamily="18" charset="0"/>
              </a:rPr>
              <a:t>Herain</a:t>
            </a:r>
            <a:endParaRPr lang="cs-CZ" sz="1200" dirty="0">
              <a:latin typeface="Times New Roman" panose="02020603050405020304" pitchFamily="18" charset="0"/>
              <a:cs typeface="Times New Roman" panose="02020603050405020304" pitchFamily="18" charset="0"/>
            </a:endParaRPr>
          </a:p>
          <a:p>
            <a:r>
              <a:rPr lang="fi-FI" sz="1200" dirty="0">
                <a:latin typeface="Times New Roman" panose="02020603050405020304" pitchFamily="18" charset="0"/>
                <a:cs typeface="Times New Roman" panose="02020603050405020304" pitchFamily="18" charset="0"/>
              </a:rPr>
              <a:t>1890–1953</a:t>
            </a:r>
            <a:endParaRPr lang="cs-CZ" sz="12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214685" y="3703957"/>
            <a:ext cx="1070934" cy="461665"/>
          </a:xfrm>
          <a:prstGeom prst="rect">
            <a:avLst/>
          </a:prstGeom>
          <a:noFill/>
        </p:spPr>
        <p:txBody>
          <a:bodyPr wrap="none" rtlCol="0">
            <a:spAutoFit/>
          </a:bodyPr>
          <a:lstStyle/>
          <a:p>
            <a:r>
              <a:rPr lang="cs-CZ" sz="1200" dirty="0">
                <a:latin typeface="Times New Roman" panose="02020603050405020304" pitchFamily="18" charset="0"/>
                <a:cs typeface="Times New Roman" panose="02020603050405020304" pitchFamily="18" charset="0"/>
              </a:rPr>
              <a:t>T. G. Masaryk</a:t>
            </a:r>
          </a:p>
          <a:p>
            <a:r>
              <a:rPr lang="cs-CZ" sz="1200" dirty="0">
                <a:latin typeface="Times New Roman" panose="02020603050405020304" pitchFamily="18" charset="0"/>
                <a:cs typeface="Times New Roman" panose="02020603050405020304" pitchFamily="18" charset="0"/>
              </a:rPr>
              <a:t>(1850–1937)</a:t>
            </a:r>
          </a:p>
        </p:txBody>
      </p:sp>
      <p:sp>
        <p:nvSpPr>
          <p:cNvPr id="11" name="TextovéPole 10"/>
          <p:cNvSpPr txBox="1"/>
          <p:nvPr/>
        </p:nvSpPr>
        <p:spPr>
          <a:xfrm>
            <a:off x="2113285" y="3709255"/>
            <a:ext cx="877163" cy="461665"/>
          </a:xfrm>
          <a:prstGeom prst="rect">
            <a:avLst/>
          </a:prstGeom>
          <a:noFill/>
        </p:spPr>
        <p:txBody>
          <a:bodyPr wrap="none" rtlCol="0">
            <a:spAutoFit/>
          </a:bodyPr>
          <a:lstStyle/>
          <a:p>
            <a:r>
              <a:rPr lang="cs-CZ" sz="1200" dirty="0">
                <a:latin typeface="Times New Roman" panose="02020603050405020304" pitchFamily="18" charset="0"/>
                <a:cs typeface="Times New Roman" panose="02020603050405020304" pitchFamily="18" charset="0"/>
              </a:rPr>
              <a:t>F. X. Šalda</a:t>
            </a:r>
          </a:p>
          <a:p>
            <a:r>
              <a:rPr lang="cs-CZ" sz="1200" dirty="0">
                <a:latin typeface="Times New Roman" panose="02020603050405020304" pitchFamily="18" charset="0"/>
                <a:cs typeface="Times New Roman" panose="02020603050405020304" pitchFamily="18" charset="0"/>
              </a:rPr>
              <a:t>1867–1937</a:t>
            </a:r>
          </a:p>
        </p:txBody>
      </p:sp>
      <p:sp>
        <p:nvSpPr>
          <p:cNvPr id="14" name="TextovéPole 13"/>
          <p:cNvSpPr txBox="1"/>
          <p:nvPr/>
        </p:nvSpPr>
        <p:spPr>
          <a:xfrm>
            <a:off x="7093480" y="3605166"/>
            <a:ext cx="976549" cy="461665"/>
          </a:xfrm>
          <a:prstGeom prst="rect">
            <a:avLst/>
          </a:prstGeom>
          <a:noFill/>
        </p:spPr>
        <p:txBody>
          <a:bodyPr wrap="none" rtlCol="0">
            <a:spAutoFit/>
          </a:bodyPr>
          <a:lstStyle/>
          <a:p>
            <a:r>
              <a:rPr lang="cs-CZ" sz="1200" dirty="0">
                <a:latin typeface="Times New Roman" panose="02020603050405020304" pitchFamily="18" charset="0"/>
                <a:cs typeface="Times New Roman" panose="02020603050405020304" pitchFamily="18" charset="0"/>
              </a:rPr>
              <a:t>Jan E. Koula</a:t>
            </a:r>
          </a:p>
          <a:p>
            <a:r>
              <a:rPr lang="fi-FI" sz="1200" dirty="0">
                <a:latin typeface="Times New Roman" panose="02020603050405020304" pitchFamily="18" charset="0"/>
                <a:cs typeface="Times New Roman" panose="02020603050405020304" pitchFamily="18" charset="0"/>
              </a:rPr>
              <a:t>1896–1975 </a:t>
            </a:r>
            <a:r>
              <a:rPr lang="cs-CZ" sz="1200" i="1" dirty="0">
                <a:latin typeface="Times New Roman" panose="02020603050405020304" pitchFamily="18" charset="0"/>
                <a:cs typeface="Times New Roman" panose="02020603050405020304" pitchFamily="18" charset="0"/>
              </a:rPr>
              <a:t> </a:t>
            </a:r>
            <a:endParaRPr lang="cs-CZ" sz="1200" dirty="0">
              <a:latin typeface="Times New Roman" panose="02020603050405020304" pitchFamily="18" charset="0"/>
              <a:cs typeface="Times New Roman" panose="02020603050405020304" pitchFamily="18" charset="0"/>
            </a:endParaRPr>
          </a:p>
        </p:txBody>
      </p:sp>
      <p:pic>
        <p:nvPicPr>
          <p:cNvPr id="16" name="Picture 2" descr="C:\Users\hubatova\Desktop\MASARYK\P12703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035" y="4141293"/>
            <a:ext cx="1324270" cy="176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hubatova\Pictures\Lada 21032012\VŠUP\Antologie design\Antologie výběr foto na přepis\přepis\Antologie (2)\Šalda Ethika dnešní obrody applikovaného umění 1905\P12607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184455" y="4147836"/>
            <a:ext cx="1299302" cy="1732402"/>
          </a:xfrm>
          <a:prstGeom prst="rect">
            <a:avLst/>
          </a:prstGeom>
          <a:noFill/>
        </p:spPr>
      </p:pic>
      <p:pic>
        <p:nvPicPr>
          <p:cNvPr id="18" name="Obrázek 17"/>
          <p:cNvPicPr>
            <a:picLocks noChangeAspect="1"/>
          </p:cNvPicPr>
          <p:nvPr/>
        </p:nvPicPr>
        <p:blipFill rotWithShape="1">
          <a:blip r:embed="rId7" cstate="print">
            <a:extLst>
              <a:ext uri="{28A0092B-C50C-407E-A947-70E740481C1C}">
                <a14:useLocalDpi xmlns:a14="http://schemas.microsoft.com/office/drawing/2010/main" val="0"/>
              </a:ext>
            </a:extLst>
          </a:blip>
          <a:srcRect l="10666" t="10682" r="10377" b="16350"/>
          <a:stretch/>
        </p:blipFill>
        <p:spPr>
          <a:xfrm rot="5400000">
            <a:off x="1289016" y="4432282"/>
            <a:ext cx="1724612" cy="1195326"/>
          </a:xfrm>
          <a:prstGeom prst="rect">
            <a:avLst/>
          </a:prstGeom>
        </p:spPr>
      </p:pic>
      <p:pic>
        <p:nvPicPr>
          <p:cNvPr id="19" name="Obrázek 18"/>
          <p:cNvPicPr>
            <a:picLocks noChangeAspect="1"/>
          </p:cNvPicPr>
          <p:nvPr/>
        </p:nvPicPr>
        <p:blipFill>
          <a:blip r:embed="rId8"/>
          <a:stretch>
            <a:fillRect/>
          </a:stretch>
        </p:blipFill>
        <p:spPr>
          <a:xfrm>
            <a:off x="7093480" y="1026478"/>
            <a:ext cx="1883543" cy="2366219"/>
          </a:xfrm>
          <a:prstGeom prst="rect">
            <a:avLst/>
          </a:prstGeom>
        </p:spPr>
      </p:pic>
      <p:pic>
        <p:nvPicPr>
          <p:cNvPr id="20" name="Picture 4" descr="C:\Users\hubatova\Pictures\Lada 31072013\VŠUP\Katedra\NAKI\NAKI 2012\folklor Lada\Centropa\CENTROPA\0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82595" y="4068878"/>
            <a:ext cx="2599375" cy="180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hubatova\Pictures\Lada 21032012\VŠUP\Antologie design\Antologie výběr foto na přepis\přepis\Antologie (2)\Šalda Ethika dnešní obrody applikovaného umění 1905\P126072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03611" y="4147836"/>
            <a:ext cx="1304352" cy="173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735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pPr eaLnBrk="1" hangingPunct="1"/>
            <a:endParaRPr lang="cs-CZ" altLang="cs-CZ" smtClean="0"/>
          </a:p>
        </p:txBody>
      </p:sp>
      <p:pic>
        <p:nvPicPr>
          <p:cNvPr id="26627" name="Picture 2" descr="C:\Users\hubatova\Pictures\Lada 21032012\VŠUP\Antologie design\Antologie výběr foto na přepis\přepis\Antologie (2)\Šalda Ethika dnešní obrody applikovaného umění 1905\P1260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41052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C:\Users\hubatova\Pictures\Lada 21032012\VŠUP\Antologie design\Antologie výběr foto na přepis\přepis\Antologie (2)\Šalda Ethika dnešní obrody applikovaného umění 1905\P126072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27538" y="115888"/>
            <a:ext cx="4105275" cy="5473700"/>
          </a:xfrm>
          <a:noFill/>
        </p:spPr>
      </p:pic>
      <p:sp>
        <p:nvSpPr>
          <p:cNvPr id="26629" name="TextovéPole 3"/>
          <p:cNvSpPr txBox="1">
            <a:spLocks noChangeArrowheads="1"/>
          </p:cNvSpPr>
          <p:nvPr/>
        </p:nvSpPr>
        <p:spPr bwMode="auto">
          <a:xfrm>
            <a:off x="250825" y="6165850"/>
            <a:ext cx="6492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cs-CZ" altLang="cs-CZ"/>
              <a:t>Fˇ. X. Šalda, Ethika dnešní obrody applikovaného umění, Praha 1905</a:t>
            </a:r>
          </a:p>
        </p:txBody>
      </p:sp>
    </p:spTree>
    <p:extLst>
      <p:ext uri="{BB962C8B-B14F-4D97-AF65-F5344CB8AC3E}">
        <p14:creationId xmlns:p14="http://schemas.microsoft.com/office/powerpoint/2010/main" val="3026587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pPr eaLnBrk="1" hangingPunct="1"/>
            <a:endParaRPr lang="cs-CZ" altLang="cs-CZ" smtClean="0"/>
          </a:p>
        </p:txBody>
      </p:sp>
      <p:sp>
        <p:nvSpPr>
          <p:cNvPr id="27651" name="Zástupný symbol pro obsah 2"/>
          <p:cNvSpPr>
            <a:spLocks noGrp="1"/>
          </p:cNvSpPr>
          <p:nvPr>
            <p:ph idx="1"/>
          </p:nvPr>
        </p:nvSpPr>
        <p:spPr/>
        <p:txBody>
          <a:bodyPr/>
          <a:lstStyle/>
          <a:p>
            <a:pPr eaLnBrk="1" hangingPunct="1"/>
            <a:endParaRPr lang="cs-CZ" altLang="cs-CZ" smtClean="0"/>
          </a:p>
        </p:txBody>
      </p:sp>
      <p:pic>
        <p:nvPicPr>
          <p:cNvPr id="27652" name="Picture 2" descr="C:\Users\hubatova\Pictures\Lada 31072013\VŠUP\Antologie design\Antologie výběr foto na přepis\přepis\Šalda Ethika dnešní obrody applikovaného umění 1905\P12607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103188"/>
            <a:ext cx="459105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3" descr="C:\Users\hubatova\Pictures\Lada 31072013\VŠUP\Antologie design\Antologie výběr foto na přepis\přepis\Šalda Ethika dnešní obrody applikovaného umění 1905\P12607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188913"/>
            <a:ext cx="4462462"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59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p:txBody>
          <a:bodyPr/>
          <a:lstStyle/>
          <a:p>
            <a:pPr eaLnBrk="1" hangingPunct="1"/>
            <a:endParaRPr lang="cs-CZ" altLang="cs-CZ" smtClean="0"/>
          </a:p>
        </p:txBody>
      </p:sp>
      <p:sp>
        <p:nvSpPr>
          <p:cNvPr id="28675" name="Zástupný symbol pro obsah 2"/>
          <p:cNvSpPr>
            <a:spLocks noGrp="1"/>
          </p:cNvSpPr>
          <p:nvPr>
            <p:ph idx="1"/>
          </p:nvPr>
        </p:nvSpPr>
        <p:spPr/>
        <p:txBody>
          <a:bodyPr/>
          <a:lstStyle/>
          <a:p>
            <a:pPr eaLnBrk="1" hangingPunct="1"/>
            <a:endParaRPr lang="cs-CZ" altLang="cs-CZ" smtClean="0"/>
          </a:p>
        </p:txBody>
      </p:sp>
      <p:pic>
        <p:nvPicPr>
          <p:cNvPr id="28676" name="Picture 2" descr="C:\Users\hubatova\Pictures\Lada 31072013\VŠUP\Antologie design\Antologie výběr foto na přepis\přepis\Šalda Ethika dnešní obrody applikovaného umění 1905\P12607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88913"/>
            <a:ext cx="478631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491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pPr eaLnBrk="1" hangingPunct="1"/>
            <a:endParaRPr lang="cs-CZ" altLang="cs-CZ" smtClean="0"/>
          </a:p>
        </p:txBody>
      </p:sp>
      <p:pic>
        <p:nvPicPr>
          <p:cNvPr id="30723" name="Picture 2" descr="C:\Users\hubatova\Desktop\MASARYK\P12703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41910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C:\Users\hubatova\Desktop\MASARYK\P1270376 – kopi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43438" y="4862513"/>
            <a:ext cx="4179887" cy="987425"/>
          </a:xfrm>
          <a:noFill/>
        </p:spPr>
      </p:pic>
      <p:sp>
        <p:nvSpPr>
          <p:cNvPr id="2" name="TextovéPole 1"/>
          <p:cNvSpPr txBox="1"/>
          <p:nvPr/>
        </p:nvSpPr>
        <p:spPr>
          <a:xfrm>
            <a:off x="395536" y="6309320"/>
            <a:ext cx="4110805" cy="369332"/>
          </a:xfrm>
          <a:prstGeom prst="rect">
            <a:avLst/>
          </a:prstGeom>
          <a:noFill/>
        </p:spPr>
        <p:txBody>
          <a:bodyPr wrap="none" rtlCol="0">
            <a:spAutoFit/>
          </a:bodyPr>
          <a:lstStyle/>
          <a:p>
            <a:r>
              <a:rPr lang="cs-CZ" dirty="0" smtClean="0"/>
              <a:t>T. G. Masaryk, </a:t>
            </a:r>
            <a:r>
              <a:rPr lang="cs-CZ" i="1" dirty="0" smtClean="0"/>
              <a:t>Otázka sociální</a:t>
            </a:r>
            <a:r>
              <a:rPr lang="cs-CZ" dirty="0" smtClean="0"/>
              <a:t>, Praha 1898</a:t>
            </a:r>
            <a:endParaRPr lang="cs-CZ" dirty="0"/>
          </a:p>
        </p:txBody>
      </p:sp>
    </p:spTree>
    <p:extLst>
      <p:ext uri="{BB962C8B-B14F-4D97-AF65-F5344CB8AC3E}">
        <p14:creationId xmlns:p14="http://schemas.microsoft.com/office/powerpoint/2010/main" val="2951832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pPr eaLnBrk="1" hangingPunct="1"/>
            <a:endParaRPr lang="cs-CZ" altLang="cs-CZ" smtClean="0"/>
          </a:p>
        </p:txBody>
      </p:sp>
      <p:pic>
        <p:nvPicPr>
          <p:cNvPr id="32771" name="Picture 4" descr="C:\Users\hubatova\Pictures\Lada15042011\Grant GAČR plocha2\Ruční práce a věci víry\Sezam a lilie\P11809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88913"/>
            <a:ext cx="4084267" cy="544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Sézam a lilie (Ottova Světová knihovna) - Antikvariát Valentinská"/>
          <p:cNvPicPr>
            <a:picLocks noChangeAspect="1" noChangeArrowheads="1"/>
          </p:cNvPicPr>
          <p:nvPr/>
        </p:nvPicPr>
        <p:blipFill rotWithShape="1">
          <a:blip r:embed="rId3">
            <a:extLst>
              <a:ext uri="{28A0092B-C50C-407E-A947-70E740481C1C}">
                <a14:useLocalDpi xmlns:a14="http://schemas.microsoft.com/office/drawing/2010/main" val="0"/>
              </a:ext>
            </a:extLst>
          </a:blip>
          <a:srcRect l="15526" t="-146" r="20148" b="7306"/>
          <a:stretch/>
        </p:blipFill>
        <p:spPr bwMode="auto">
          <a:xfrm>
            <a:off x="4909479" y="195927"/>
            <a:ext cx="3777321" cy="545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904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pPr eaLnBrk="1" hangingPunct="1"/>
            <a:endParaRPr lang="cs-CZ" altLang="cs-CZ" smtClean="0"/>
          </a:p>
        </p:txBody>
      </p:sp>
      <p:pic>
        <p:nvPicPr>
          <p:cNvPr id="33795" name="Picture 2" descr="C:\Users\hubatova\Pictures\Lada15042011\Grant GAČR plocha2\Ruční práce a věci víry\Sezam a lilie\P118093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88913"/>
            <a:ext cx="8351838" cy="6264275"/>
          </a:xfrm>
        </p:spPr>
      </p:pic>
    </p:spTree>
    <p:extLst>
      <p:ext uri="{BB962C8B-B14F-4D97-AF65-F5344CB8AC3E}">
        <p14:creationId xmlns:p14="http://schemas.microsoft.com/office/powerpoint/2010/main" val="672895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p:txBody>
          <a:bodyPr/>
          <a:lstStyle/>
          <a:p>
            <a:pPr eaLnBrk="1" hangingPunct="1"/>
            <a:endParaRPr lang="cs-CZ" altLang="cs-CZ" smtClean="0"/>
          </a:p>
        </p:txBody>
      </p:sp>
      <p:sp>
        <p:nvSpPr>
          <p:cNvPr id="34819" name="Zástupný symbol pro obsah 2"/>
          <p:cNvSpPr>
            <a:spLocks noGrp="1"/>
          </p:cNvSpPr>
          <p:nvPr>
            <p:ph idx="1"/>
          </p:nvPr>
        </p:nvSpPr>
        <p:spPr/>
        <p:txBody>
          <a:bodyPr/>
          <a:lstStyle/>
          <a:p>
            <a:pPr eaLnBrk="1" hangingPunct="1"/>
            <a:endParaRPr lang="cs-CZ" altLang="cs-CZ" smtClean="0"/>
          </a:p>
        </p:txBody>
      </p:sp>
      <p:pic>
        <p:nvPicPr>
          <p:cNvPr id="34820" name="Picture 2" descr="C:\Users\hubatova\Pictures\Lada15042011\Grant GAČR plocha2\Ruční práce a věci víry\Sezam a lilie\P11809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8424863"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12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cs-CZ" altLang="cs-CZ" smtClean="0"/>
          </a:p>
        </p:txBody>
      </p:sp>
      <p:sp>
        <p:nvSpPr>
          <p:cNvPr id="21507" name="Rectangle 3"/>
          <p:cNvSpPr>
            <a:spLocks noGrp="1" noChangeArrowheads="1"/>
          </p:cNvSpPr>
          <p:nvPr>
            <p:ph type="body" idx="1"/>
          </p:nvPr>
        </p:nvSpPr>
        <p:spPr/>
        <p:txBody>
          <a:bodyPr/>
          <a:lstStyle/>
          <a:p>
            <a:endParaRPr lang="cs-CZ" altLang="cs-CZ" smtClean="0"/>
          </a:p>
        </p:txBody>
      </p:sp>
      <p:pic>
        <p:nvPicPr>
          <p:cNvPr id="21508" name="Picture 4" descr="skenovat0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544512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ovéPole 1"/>
          <p:cNvSpPr txBox="1">
            <a:spLocks noChangeArrowheads="1"/>
          </p:cNvSpPr>
          <p:nvPr/>
        </p:nvSpPr>
        <p:spPr bwMode="auto">
          <a:xfrm>
            <a:off x="6011863" y="5516563"/>
            <a:ext cx="2613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a:latin typeface="Arial" charset="0"/>
              </a:rPr>
              <a:t>Koloman Moser  a</a:t>
            </a:r>
          </a:p>
          <a:p>
            <a:pPr eaLnBrk="1" hangingPunct="1">
              <a:spcBef>
                <a:spcPct val="0"/>
              </a:spcBef>
              <a:buFontTx/>
              <a:buNone/>
            </a:pPr>
            <a:r>
              <a:rPr lang="cs-CZ" altLang="cs-CZ" sz="1800">
                <a:latin typeface="Arial" charset="0"/>
              </a:rPr>
              <a:t>bankéř Fritz Warndorfer</a:t>
            </a:r>
          </a:p>
        </p:txBody>
      </p:sp>
    </p:spTree>
    <p:extLst>
      <p:ext uri="{BB962C8B-B14F-4D97-AF65-F5344CB8AC3E}">
        <p14:creationId xmlns:p14="http://schemas.microsoft.com/office/powerpoint/2010/main" val="1705783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51520" y="260648"/>
            <a:ext cx="6840538" cy="3527425"/>
          </a:xfrm>
        </p:spPr>
        <p:txBody>
          <a:bodyPr rtlCol="0">
            <a:normAutofit/>
          </a:bodyPr>
          <a:lstStyle/>
          <a:p>
            <a:pPr algn="l" eaLnBrk="1" fontAlgn="auto" hangingPunct="1">
              <a:spcAft>
                <a:spcPts val="0"/>
              </a:spcAft>
              <a:defRPr/>
            </a:pPr>
            <a:r>
              <a:rPr lang="cs-CZ" sz="1600" b="1" dirty="0" smtClean="0">
                <a:solidFill>
                  <a:schemeClr val="tx1"/>
                </a:solidFill>
                <a:latin typeface="Times New Roman" panose="02020603050405020304" pitchFamily="18" charset="0"/>
                <a:cs typeface="Times New Roman" panose="02020603050405020304" pitchFamily="18" charset="0"/>
              </a:rPr>
              <a:t>Hnutí Artěl a Marie </a:t>
            </a:r>
            <a:r>
              <a:rPr lang="cs-CZ" sz="1600" b="1" dirty="0" err="1" smtClean="0">
                <a:solidFill>
                  <a:schemeClr val="tx1"/>
                </a:solidFill>
                <a:latin typeface="Times New Roman" panose="02020603050405020304" pitchFamily="18" charset="0"/>
                <a:cs typeface="Times New Roman" panose="02020603050405020304" pitchFamily="18" charset="0"/>
              </a:rPr>
              <a:t>Hoppe</a:t>
            </a:r>
            <a:r>
              <a:rPr lang="cs-CZ" sz="1600" b="1" dirty="0" smtClean="0">
                <a:solidFill>
                  <a:schemeClr val="tx1"/>
                </a:solidFill>
                <a:latin typeface="Times New Roman" panose="02020603050405020304" pitchFamily="18" charset="0"/>
                <a:cs typeface="Times New Roman" panose="02020603050405020304" pitchFamily="18" charset="0"/>
              </a:rPr>
              <a:t>-Teinitzerová  </a:t>
            </a:r>
            <a:r>
              <a:rPr lang="cs-CZ" sz="1600" b="1" dirty="0">
                <a:solidFill>
                  <a:schemeClr val="tx1"/>
                </a:solidFill>
                <a:latin typeface="Times New Roman" panose="02020603050405020304" pitchFamily="18" charset="0"/>
                <a:cs typeface="Times New Roman" panose="02020603050405020304" pitchFamily="18" charset="0"/>
              </a:rPr>
              <a:t>(1879-1960</a:t>
            </a:r>
            <a:r>
              <a:rPr lang="cs-CZ" sz="1600" b="1" dirty="0" smtClean="0">
                <a:solidFill>
                  <a:schemeClr val="tx1"/>
                </a:solidFill>
                <a:latin typeface="Times New Roman" panose="02020603050405020304" pitchFamily="18" charset="0"/>
                <a:cs typeface="Times New Roman" panose="02020603050405020304" pitchFamily="18" charset="0"/>
              </a:rPr>
              <a:t>)  </a:t>
            </a:r>
            <a:r>
              <a:rPr lang="cs-CZ" sz="1600" b="1" dirty="0">
                <a:solidFill>
                  <a:schemeClr val="tx1"/>
                </a:solidFill>
                <a:latin typeface="Times New Roman" panose="02020603050405020304" pitchFamily="18" charset="0"/>
                <a:cs typeface="Times New Roman" panose="02020603050405020304" pitchFamily="18" charset="0"/>
              </a:rPr>
              <a:t> </a:t>
            </a:r>
            <a:endParaRPr lang="cs-CZ" dirty="0">
              <a:solidFill>
                <a:schemeClr val="tx1"/>
              </a:solidFill>
              <a:latin typeface="Times New Roman" panose="02020603050405020304" pitchFamily="18" charset="0"/>
              <a:cs typeface="Times New Roman" panose="02020603050405020304" pitchFamily="18" charset="0"/>
            </a:endParaRPr>
          </a:p>
          <a:p>
            <a:pPr algn="l" eaLnBrk="1" fontAlgn="auto" hangingPunct="1">
              <a:spcAft>
                <a:spcPts val="0"/>
              </a:spcAft>
              <a:defRPr/>
            </a:pPr>
            <a:r>
              <a:rPr lang="cs-CZ" sz="1600" i="1" dirty="0" smtClean="0">
                <a:solidFill>
                  <a:schemeClr val="tx1"/>
                </a:solidFill>
                <a:latin typeface="Times New Roman" panose="02020603050405020304" pitchFamily="18" charset="0"/>
                <a:cs typeface="Times New Roman" panose="02020603050405020304" pitchFamily="18" charset="0"/>
              </a:rPr>
              <a:t>"...Pracovat </a:t>
            </a:r>
            <a:r>
              <a:rPr lang="cs-CZ" sz="1600" i="1" dirty="0">
                <a:solidFill>
                  <a:schemeClr val="tx1"/>
                </a:solidFill>
                <a:latin typeface="Times New Roman" panose="02020603050405020304" pitchFamily="18" charset="0"/>
                <a:cs typeface="Times New Roman" panose="02020603050405020304" pitchFamily="18" charset="0"/>
              </a:rPr>
              <a:t>a prací se živit, s přírodou být ve styku a robit ozdoby, </a:t>
            </a:r>
            <a:r>
              <a:rPr lang="cs-CZ" sz="1600" i="1" dirty="0" err="1">
                <a:solidFill>
                  <a:schemeClr val="tx1"/>
                </a:solidFill>
                <a:latin typeface="Times New Roman" panose="02020603050405020304" pitchFamily="18" charset="0"/>
                <a:cs typeface="Times New Roman" panose="02020603050405020304" pitchFamily="18" charset="0"/>
              </a:rPr>
              <a:t>pěkno</a:t>
            </a:r>
            <a:r>
              <a:rPr lang="cs-CZ" sz="1600" i="1" dirty="0">
                <a:solidFill>
                  <a:schemeClr val="tx1"/>
                </a:solidFill>
                <a:latin typeface="Times New Roman" panose="02020603050405020304" pitchFamily="18" charset="0"/>
                <a:cs typeface="Times New Roman" panose="02020603050405020304" pitchFamily="18" charset="0"/>
              </a:rPr>
              <a:t> pro obydlí</a:t>
            </a:r>
            <a:r>
              <a:rPr lang="cs-CZ" sz="1600" i="1" dirty="0" smtClean="0">
                <a:solidFill>
                  <a:schemeClr val="tx1"/>
                </a:solidFill>
                <a:latin typeface="Times New Roman" panose="02020603050405020304" pitchFamily="18" charset="0"/>
                <a:cs typeface="Times New Roman" panose="02020603050405020304" pitchFamily="18" charset="0"/>
              </a:rPr>
              <a:t>, šaty lidí. Učit a rozšiřovat vkus. Aby se duše šlechtila, abych sama širší svět měla myslíc na mnoho lidí (…)" </a:t>
            </a:r>
            <a:r>
              <a:rPr lang="cs-CZ" sz="1600" dirty="0" smtClean="0">
                <a:solidFill>
                  <a:schemeClr val="tx1"/>
                </a:solidFill>
                <a:latin typeface="Times New Roman" panose="02020603050405020304" pitchFamily="18" charset="0"/>
                <a:cs typeface="Times New Roman" panose="02020603050405020304" pitchFamily="18" charset="0"/>
              </a:rPr>
              <a:t>Deník MT, 1902</a:t>
            </a:r>
          </a:p>
          <a:p>
            <a:pPr algn="l" eaLnBrk="1" fontAlgn="auto" hangingPunct="1">
              <a:spcAft>
                <a:spcPts val="0"/>
              </a:spcAft>
              <a:defRPr/>
            </a:pPr>
            <a:r>
              <a:rPr lang="cs-CZ" dirty="0" smtClean="0">
                <a:solidFill>
                  <a:schemeClr val="tx1"/>
                </a:solidFill>
                <a:latin typeface="Times New Roman" panose="02020603050405020304" pitchFamily="18" charset="0"/>
                <a:cs typeface="Times New Roman" panose="02020603050405020304" pitchFamily="18" charset="0"/>
              </a:rPr>
              <a:t> </a:t>
            </a:r>
            <a:endParaRPr lang="cs-CZ" b="1" dirty="0">
              <a:solidFill>
                <a:schemeClr val="tx1"/>
              </a:solidFill>
              <a:latin typeface="Times New Roman" panose="02020603050405020304" pitchFamily="18" charset="0"/>
              <a:cs typeface="Times New Roman" panose="02020603050405020304" pitchFamily="18" charset="0"/>
            </a:endParaRPr>
          </a:p>
          <a:p>
            <a:pPr algn="l" eaLnBrk="1" fontAlgn="auto" hangingPunct="1">
              <a:spcAft>
                <a:spcPts val="0"/>
              </a:spcAft>
              <a:defRPr/>
            </a:pPr>
            <a:endParaRPr lang="cs-CZ" dirty="0"/>
          </a:p>
        </p:txBody>
      </p:sp>
      <p:pic>
        <p:nvPicPr>
          <p:cNvPr id="4" name="Picture 2" descr="C:\Users\hubatova\Desktop\Marie_Teinitzerová_Žofín_1906©archiv Dům gobelínů_80x120cm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55" b="6817"/>
          <a:stretch/>
        </p:blipFill>
        <p:spPr bwMode="auto">
          <a:xfrm>
            <a:off x="4860032" y="1052736"/>
            <a:ext cx="3932906"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263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cs-CZ" altLang="cs-CZ" smtClean="0"/>
          </a:p>
        </p:txBody>
      </p:sp>
      <p:sp>
        <p:nvSpPr>
          <p:cNvPr id="29699" name="Rectangle 3"/>
          <p:cNvSpPr>
            <a:spLocks noGrp="1" noChangeArrowheads="1"/>
          </p:cNvSpPr>
          <p:nvPr>
            <p:ph type="body" idx="1"/>
          </p:nvPr>
        </p:nvSpPr>
        <p:spPr/>
        <p:txBody>
          <a:bodyPr/>
          <a:lstStyle/>
          <a:p>
            <a:pPr eaLnBrk="1" hangingPunct="1"/>
            <a:endParaRPr lang="cs-CZ" altLang="cs-CZ" smtClean="0"/>
          </a:p>
        </p:txBody>
      </p:sp>
      <p:pic>
        <p:nvPicPr>
          <p:cNvPr id="29700" name="Picture 4" descr="P10100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4751388"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707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pPr eaLnBrk="1" hangingPunct="1"/>
            <a:endParaRPr lang="cs-CZ" altLang="cs-CZ" smtClean="0"/>
          </a:p>
        </p:txBody>
      </p:sp>
      <p:pic>
        <p:nvPicPr>
          <p:cNvPr id="32772" name="Picture 2" descr="C:\Users\hubatova\Pictures\Lada15042011\Grant GAČR plocha2\Tomáš Brousil\DRTINA BROUSIL\Ornament obrázky\8 Teinitzerová\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74638"/>
            <a:ext cx="6211440" cy="446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hubatova\Pictures\Lada 21032012\Grant GAČR plocha2\Ruční práce a věci víry\Teinitzerová Jindřichův Hradec\P113048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32240" y="2636912"/>
            <a:ext cx="2172090" cy="2102768"/>
          </a:xfrm>
          <a:noFill/>
        </p:spPr>
      </p:pic>
    </p:spTree>
    <p:extLst>
      <p:ext uri="{BB962C8B-B14F-4D97-AF65-F5344CB8AC3E}">
        <p14:creationId xmlns:p14="http://schemas.microsoft.com/office/powerpoint/2010/main" val="3178857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pPr eaLnBrk="1" hangingPunct="1"/>
            <a:endParaRPr lang="cs-CZ" altLang="cs-CZ" smtClean="0"/>
          </a:p>
        </p:txBody>
      </p:sp>
      <p:pic>
        <p:nvPicPr>
          <p:cNvPr id="33795" name="Picture 2" descr="C:\Users\hubatova\Pictures\Lada 21032012\VŠUP\Antologie design\Antologie výběr foto na přepis\přepis\Antologie (2)\Šalda Ethika dnešní obrody applikovaného umění 1905\P1260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41052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C:\Users\hubatova\Pictures\Lada 21032012\VŠUP\Antologie design\Antologie výběr foto na přepis\přepis\Antologie (2)\Šalda Ethika dnešní obrody applikovaného umění 1905\P126072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27538" y="115888"/>
            <a:ext cx="4105275" cy="5473700"/>
          </a:xfrm>
          <a:noFill/>
        </p:spPr>
      </p:pic>
      <p:sp>
        <p:nvSpPr>
          <p:cNvPr id="33797" name="TextovéPole 3"/>
          <p:cNvSpPr txBox="1">
            <a:spLocks noChangeArrowheads="1"/>
          </p:cNvSpPr>
          <p:nvPr/>
        </p:nvSpPr>
        <p:spPr bwMode="auto">
          <a:xfrm>
            <a:off x="250825" y="6165850"/>
            <a:ext cx="6492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cs-CZ" altLang="cs-CZ"/>
              <a:t>Fˇ. X. Šalda, Ethika dnešní obrody applikovaného umění, Praha 1905</a:t>
            </a:r>
          </a:p>
        </p:txBody>
      </p:sp>
    </p:spTree>
    <p:extLst>
      <p:ext uri="{BB962C8B-B14F-4D97-AF65-F5344CB8AC3E}">
        <p14:creationId xmlns:p14="http://schemas.microsoft.com/office/powerpoint/2010/main" val="1539180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pPr eaLnBrk="1" hangingPunct="1"/>
            <a:endParaRPr lang="cs-CZ" altLang="cs-CZ" smtClean="0"/>
          </a:p>
        </p:txBody>
      </p:sp>
      <p:pic>
        <p:nvPicPr>
          <p:cNvPr id="43011" name="Picture 2" descr="C:\Users\hubatova\Pictures\Lada15042011\Grant GAČR plocha2\Tomáš Brousil\DRTINA BROUSIL\Ornament obrázky\8 Teinitzerová\2.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260350"/>
            <a:ext cx="8201025" cy="6048375"/>
          </a:xfrm>
        </p:spPr>
      </p:pic>
      <p:sp>
        <p:nvSpPr>
          <p:cNvPr id="2" name="TextovéPole 1"/>
          <p:cNvSpPr txBox="1"/>
          <p:nvPr/>
        </p:nvSpPr>
        <p:spPr>
          <a:xfrm>
            <a:off x="249662" y="6323013"/>
            <a:ext cx="5026441" cy="369332"/>
          </a:xfrm>
          <a:prstGeom prst="rect">
            <a:avLst/>
          </a:prstGeom>
          <a:noFill/>
        </p:spPr>
        <p:txBody>
          <a:bodyPr wrap="none" rtlCol="0">
            <a:spAutoFit/>
          </a:bodyPr>
          <a:lstStyle/>
          <a:p>
            <a:r>
              <a:rPr lang="cs-CZ" dirty="0" smtClean="0"/>
              <a:t>Textilní dílny Marie Teinitzerové – Jindřichův Hradec</a:t>
            </a:r>
            <a:endParaRPr lang="cs-CZ" dirty="0"/>
          </a:p>
        </p:txBody>
      </p:sp>
    </p:spTree>
    <p:extLst>
      <p:ext uri="{BB962C8B-B14F-4D97-AF65-F5344CB8AC3E}">
        <p14:creationId xmlns:p14="http://schemas.microsoft.com/office/powerpoint/2010/main" val="920648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p:txBody>
          <a:bodyPr/>
          <a:lstStyle/>
          <a:p>
            <a:endParaRPr lang="cs-CZ" altLang="cs-CZ" smtClean="0"/>
          </a:p>
        </p:txBody>
      </p:sp>
      <p:pic>
        <p:nvPicPr>
          <p:cNvPr id="44035" name="Picture 2" descr="C:\Users\hubatova\Desktop\Open Sandwich\hopp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168" y="158899"/>
            <a:ext cx="2210275" cy="2662982"/>
          </a:xfrm>
          <a:noFill/>
        </p:spPr>
      </p:pic>
      <p:sp>
        <p:nvSpPr>
          <p:cNvPr id="44036" name="TextovéPole 3"/>
          <p:cNvSpPr txBox="1">
            <a:spLocks noChangeArrowheads="1"/>
          </p:cNvSpPr>
          <p:nvPr/>
        </p:nvSpPr>
        <p:spPr bwMode="auto">
          <a:xfrm>
            <a:off x="395288" y="5876925"/>
            <a:ext cx="2850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cs-CZ" altLang="cs-CZ" dirty="0"/>
              <a:t>Vladimír </a:t>
            </a:r>
            <a:r>
              <a:rPr lang="cs-CZ" altLang="cs-CZ" dirty="0" err="1" smtClean="0"/>
              <a:t>Hoppe</a:t>
            </a:r>
            <a:r>
              <a:rPr lang="cs-CZ" altLang="cs-CZ" dirty="0" smtClean="0"/>
              <a:t> (1882-1931)</a:t>
            </a:r>
            <a:endParaRPr lang="cs-CZ" altLang="cs-CZ" dirty="0"/>
          </a:p>
        </p:txBody>
      </p:sp>
      <p:pic>
        <p:nvPicPr>
          <p:cNvPr id="44037" name="Picture 2" descr="C:\Users\hubatova\Pictures\Lada 31072013\VŠUP\Teinitzerová 2015\Teinitzerová JH 2015\HOPPE\P14104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790825"/>
            <a:ext cx="3036888"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3" descr="C:\Users\hubatova\Pictures\Lada 31072013\VŠUP\Teinitzerová 2015\Teinitzerová JH 2015\HOPPE\P14104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661" y="3501008"/>
            <a:ext cx="303688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 Přirozené a duchovní základy světa a života : od života sub specie  temporis k životu sub specie aeternitatis | Vladimír Hoppe 19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158899"/>
            <a:ext cx="4209395" cy="3086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32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p:txBody>
          <a:bodyPr/>
          <a:lstStyle/>
          <a:p>
            <a:pPr eaLnBrk="1" hangingPunct="1"/>
            <a:endParaRPr lang="cs-CZ" altLang="cs-CZ" smtClean="0"/>
          </a:p>
        </p:txBody>
      </p:sp>
      <p:pic>
        <p:nvPicPr>
          <p:cNvPr id="4505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15888"/>
            <a:ext cx="9120188" cy="6842125"/>
          </a:xfrm>
        </p:spPr>
      </p:pic>
    </p:spTree>
    <p:extLst>
      <p:ext uri="{BB962C8B-B14F-4D97-AF65-F5344CB8AC3E}">
        <p14:creationId xmlns:p14="http://schemas.microsoft.com/office/powerpoint/2010/main" val="3642580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p:cNvSpPr>
          <p:nvPr>
            <p:ph type="title"/>
          </p:nvPr>
        </p:nvSpPr>
        <p:spPr/>
        <p:txBody>
          <a:bodyPr/>
          <a:lstStyle/>
          <a:p>
            <a:pPr eaLnBrk="1" hangingPunct="1"/>
            <a:endParaRPr lang="cs-CZ" altLang="cs-CZ" smtClean="0"/>
          </a:p>
        </p:txBody>
      </p:sp>
      <p:pic>
        <p:nvPicPr>
          <p:cNvPr id="46083"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525" y="3175"/>
            <a:ext cx="9958388" cy="6958013"/>
          </a:xfrm>
        </p:spPr>
      </p:pic>
    </p:spTree>
    <p:extLst>
      <p:ext uri="{BB962C8B-B14F-4D97-AF65-F5344CB8AC3E}">
        <p14:creationId xmlns:p14="http://schemas.microsoft.com/office/powerpoint/2010/main" val="3946186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p:cNvSpPr>
            <a:spLocks noGrp="1"/>
          </p:cNvSpPr>
          <p:nvPr>
            <p:ph type="title"/>
          </p:nvPr>
        </p:nvSpPr>
        <p:spPr/>
        <p:txBody>
          <a:bodyPr/>
          <a:lstStyle/>
          <a:p>
            <a:pPr eaLnBrk="1" hangingPunct="1"/>
            <a:endParaRPr lang="cs-CZ" altLang="cs-CZ" smtClean="0"/>
          </a:p>
        </p:txBody>
      </p:sp>
      <p:pic>
        <p:nvPicPr>
          <p:cNvPr id="4710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9550" y="404813"/>
            <a:ext cx="8909050" cy="5967412"/>
          </a:xfrm>
        </p:spPr>
      </p:pic>
    </p:spTree>
    <p:extLst>
      <p:ext uri="{BB962C8B-B14F-4D97-AF65-F5344CB8AC3E}">
        <p14:creationId xmlns:p14="http://schemas.microsoft.com/office/powerpoint/2010/main" val="1200743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dpis 1"/>
          <p:cNvSpPr>
            <a:spLocks noGrp="1"/>
          </p:cNvSpPr>
          <p:nvPr>
            <p:ph type="title"/>
          </p:nvPr>
        </p:nvSpPr>
        <p:spPr/>
        <p:txBody>
          <a:bodyPr/>
          <a:lstStyle/>
          <a:p>
            <a:pPr eaLnBrk="1" hangingPunct="1"/>
            <a:endParaRPr lang="cs-CZ" altLang="cs-CZ" smtClean="0"/>
          </a:p>
        </p:txBody>
      </p:sp>
      <p:pic>
        <p:nvPicPr>
          <p:cNvPr id="48131"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75" y="115888"/>
            <a:ext cx="8947150" cy="5992812"/>
          </a:xfrm>
        </p:spPr>
      </p:pic>
    </p:spTree>
    <p:extLst>
      <p:ext uri="{BB962C8B-B14F-4D97-AF65-F5344CB8AC3E}">
        <p14:creationId xmlns:p14="http://schemas.microsoft.com/office/powerpoint/2010/main" val="224919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cs-CZ" altLang="cs-CZ" smtClean="0"/>
          </a:p>
        </p:txBody>
      </p:sp>
      <p:sp>
        <p:nvSpPr>
          <p:cNvPr id="22531" name="Rectangle 3"/>
          <p:cNvSpPr>
            <a:spLocks noGrp="1" noChangeArrowheads="1"/>
          </p:cNvSpPr>
          <p:nvPr>
            <p:ph type="body" idx="1"/>
          </p:nvPr>
        </p:nvSpPr>
        <p:spPr/>
        <p:txBody>
          <a:bodyPr/>
          <a:lstStyle/>
          <a:p>
            <a:endParaRPr lang="cs-CZ" altLang="cs-CZ" dirty="0" smtClean="0"/>
          </a:p>
        </p:txBody>
      </p:sp>
      <p:pic>
        <p:nvPicPr>
          <p:cNvPr id="22532" name="Picture 4" descr="05 Hoffmann Purkersdorf Sanatorium, 190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74638"/>
            <a:ext cx="3852225"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06 Východní fasáda, Purkerdo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424" y="274638"/>
            <a:ext cx="4593701" cy="19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ovéPole 1"/>
          <p:cNvSpPr txBox="1">
            <a:spLocks noChangeArrowheads="1"/>
          </p:cNvSpPr>
          <p:nvPr/>
        </p:nvSpPr>
        <p:spPr bwMode="auto">
          <a:xfrm>
            <a:off x="145264" y="6039885"/>
            <a:ext cx="6408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cs-CZ" altLang="cs-CZ" sz="1800" dirty="0">
                <a:latin typeface="Arial" charset="0"/>
              </a:rPr>
              <a:t>Josef </a:t>
            </a:r>
            <a:r>
              <a:rPr lang="cs-CZ" altLang="cs-CZ" sz="1800" dirty="0" smtClean="0">
                <a:latin typeface="Arial" charset="0"/>
              </a:rPr>
              <a:t>Hoffmann (1870-1956)</a:t>
            </a:r>
            <a:endParaRPr lang="cs-CZ" altLang="cs-CZ" sz="1800" dirty="0">
              <a:latin typeface="Arial" charset="0"/>
            </a:endParaRPr>
          </a:p>
          <a:p>
            <a:pPr eaLnBrk="1" hangingPunct="1">
              <a:spcBef>
                <a:spcPct val="0"/>
              </a:spcBef>
              <a:buFontTx/>
              <a:buNone/>
            </a:pPr>
            <a:r>
              <a:rPr lang="cs-CZ" altLang="cs-CZ" sz="1800" dirty="0" smtClean="0">
                <a:latin typeface="Arial" charset="0"/>
              </a:rPr>
              <a:t>Sanatorium </a:t>
            </a:r>
            <a:r>
              <a:rPr lang="cs-CZ" altLang="cs-CZ" sz="1800" dirty="0" err="1">
                <a:latin typeface="Arial" charset="0"/>
              </a:rPr>
              <a:t>Purkersdorf</a:t>
            </a:r>
            <a:r>
              <a:rPr lang="cs-CZ" altLang="cs-CZ" sz="1800" dirty="0">
                <a:latin typeface="Arial" charset="0"/>
              </a:rPr>
              <a:t> </a:t>
            </a:r>
            <a:r>
              <a:rPr lang="cs-CZ" altLang="cs-CZ" sz="1800" dirty="0" smtClean="0">
                <a:latin typeface="Arial" charset="0"/>
              </a:rPr>
              <a:t>1904-1905 </a:t>
            </a:r>
            <a:endParaRPr lang="cs-CZ" altLang="cs-CZ" sz="1800" dirty="0">
              <a:latin typeface="Arial" charset="0"/>
            </a:endParaRPr>
          </a:p>
        </p:txBody>
      </p:sp>
      <p:pic>
        <p:nvPicPr>
          <p:cNvPr id="7" name="Picture 5" descr="17 Moser 19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6963" y="2353062"/>
            <a:ext cx="4576162" cy="398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0233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p:cNvSpPr>
            <a:spLocks noGrp="1"/>
          </p:cNvSpPr>
          <p:nvPr>
            <p:ph type="title"/>
          </p:nvPr>
        </p:nvSpPr>
        <p:spPr/>
        <p:txBody>
          <a:bodyPr/>
          <a:lstStyle/>
          <a:p>
            <a:pPr eaLnBrk="1" hangingPunct="1"/>
            <a:endParaRPr lang="cs-CZ" altLang="cs-CZ" smtClean="0"/>
          </a:p>
        </p:txBody>
      </p:sp>
      <p:pic>
        <p:nvPicPr>
          <p:cNvPr id="49155" name="Picture 2" descr="C:\Users\hubatova\Pictures\Lada 21032012\Grant GAČR plocha2\Tomáš Brousil\DRTINA BROUSIL\Ornament obrázky\8 Teinitzerová\24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260350"/>
            <a:ext cx="3954462" cy="5905500"/>
          </a:xfrm>
          <a:noFill/>
        </p:spPr>
      </p:pic>
      <p:pic>
        <p:nvPicPr>
          <p:cNvPr id="49156" name="Picture 3" descr="C:\Users\hubatova\Pictures\Lada 21032012\Grant GAČR plocha2\Tomáš Brousil\DRTINA BROUSIL\Ornament obrázky\8 Teinitzerová\24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60350"/>
            <a:ext cx="40036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ovéPole 2"/>
          <p:cNvSpPr txBox="1">
            <a:spLocks noChangeArrowheads="1"/>
          </p:cNvSpPr>
          <p:nvPr/>
        </p:nvSpPr>
        <p:spPr bwMode="auto">
          <a:xfrm>
            <a:off x="395288" y="6348413"/>
            <a:ext cx="384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cs-CZ" altLang="cs-CZ"/>
              <a:t>Vzorky tkanin,  dílny Marie Teinitzerové</a:t>
            </a:r>
          </a:p>
        </p:txBody>
      </p:sp>
    </p:spTree>
    <p:extLst>
      <p:ext uri="{BB962C8B-B14F-4D97-AF65-F5344CB8AC3E}">
        <p14:creationId xmlns:p14="http://schemas.microsoft.com/office/powerpoint/2010/main" val="3962500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p:cNvSpPr>
            <a:spLocks noGrp="1"/>
          </p:cNvSpPr>
          <p:nvPr>
            <p:ph type="title"/>
          </p:nvPr>
        </p:nvSpPr>
        <p:spPr/>
        <p:txBody>
          <a:bodyPr/>
          <a:lstStyle/>
          <a:p>
            <a:pPr eaLnBrk="1" hangingPunct="1"/>
            <a:endParaRPr lang="cs-CZ" altLang="cs-CZ" smtClean="0"/>
          </a:p>
        </p:txBody>
      </p:sp>
      <p:sp>
        <p:nvSpPr>
          <p:cNvPr id="50179" name="Zástupný symbol pro obsah 2"/>
          <p:cNvSpPr>
            <a:spLocks noGrp="1"/>
          </p:cNvSpPr>
          <p:nvPr>
            <p:ph idx="1"/>
          </p:nvPr>
        </p:nvSpPr>
        <p:spPr/>
        <p:txBody>
          <a:bodyPr/>
          <a:lstStyle/>
          <a:p>
            <a:pPr eaLnBrk="1" hangingPunct="1"/>
            <a:endParaRPr lang="cs-CZ" altLang="cs-CZ" smtClean="0"/>
          </a:p>
        </p:txBody>
      </p:sp>
      <p:pic>
        <p:nvPicPr>
          <p:cNvPr id="50180"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71450"/>
            <a:ext cx="10225088" cy="76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076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cs-CZ" altLang="cs-CZ" smtClean="0"/>
          </a:p>
        </p:txBody>
      </p:sp>
      <p:pic>
        <p:nvPicPr>
          <p:cNvPr id="23555" name="Picture 4" descr="08 hoffmann židle Purkerdorf jídel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573463"/>
            <a:ext cx="3981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07 jídelna, 19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3375"/>
            <a:ext cx="467677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12 Hoffmann sanatorium 190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867400" y="346075"/>
            <a:ext cx="3097213" cy="2987675"/>
          </a:xfrm>
          <a:noFill/>
        </p:spPr>
      </p:pic>
    </p:spTree>
    <p:extLst>
      <p:ext uri="{BB962C8B-B14F-4D97-AF65-F5344CB8AC3E}">
        <p14:creationId xmlns:p14="http://schemas.microsoft.com/office/powerpoint/2010/main" val="3031318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cs-CZ" altLang="cs-CZ" smtClean="0"/>
          </a:p>
        </p:txBody>
      </p:sp>
      <p:sp>
        <p:nvSpPr>
          <p:cNvPr id="30723" name="Rectangle 3"/>
          <p:cNvSpPr>
            <a:spLocks noGrp="1" noChangeArrowheads="1"/>
          </p:cNvSpPr>
          <p:nvPr>
            <p:ph type="body" idx="1"/>
          </p:nvPr>
        </p:nvSpPr>
        <p:spPr/>
        <p:txBody>
          <a:bodyPr/>
          <a:lstStyle/>
          <a:p>
            <a:endParaRPr lang="cs-CZ" altLang="cs-CZ" smtClean="0"/>
          </a:p>
        </p:txBody>
      </p:sp>
      <p:pic>
        <p:nvPicPr>
          <p:cNvPr id="30724" name="Picture 4" descr="20 Josef Hoffmann příbor, 19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48069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14 Hoffmann set, 19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716338"/>
            <a:ext cx="352901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46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hubatova\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69" y="143086"/>
            <a:ext cx="2924004" cy="219018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hubatova\Desktop\images8DET4SQ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422" y="2497990"/>
            <a:ext cx="2664296" cy="199565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28418" y="5805264"/>
            <a:ext cx="8836070" cy="646331"/>
          </a:xfrm>
          <a:prstGeom prst="rect">
            <a:avLst/>
          </a:prstGeom>
        </p:spPr>
        <p:txBody>
          <a:bodyPr wrap="square">
            <a:spAutoFit/>
          </a:bodyPr>
          <a:lstStyle/>
          <a:p>
            <a:r>
              <a:rPr lang="cs-CZ" dirty="0">
                <a:hlinkClick r:id="rId4"/>
              </a:rPr>
              <a:t>https://www.google.cz/</a:t>
            </a:r>
            <a:r>
              <a:rPr lang="cs-CZ" dirty="0" err="1">
                <a:hlinkClick r:id="rId4"/>
              </a:rPr>
              <a:t>search?q</a:t>
            </a:r>
            <a:r>
              <a:rPr lang="cs-CZ" dirty="0">
                <a:hlinkClick r:id="rId4"/>
              </a:rPr>
              <a:t>=</a:t>
            </a:r>
            <a:r>
              <a:rPr lang="cs-CZ" dirty="0" err="1">
                <a:hlinkClick r:id="rId4"/>
              </a:rPr>
              <a:t>Brtnice+Hoffmann&amp;oq</a:t>
            </a:r>
            <a:r>
              <a:rPr lang="cs-CZ" dirty="0">
                <a:hlinkClick r:id="rId4"/>
              </a:rPr>
              <a:t>=</a:t>
            </a:r>
            <a:r>
              <a:rPr lang="cs-CZ" dirty="0" err="1">
                <a:hlinkClick r:id="rId4"/>
              </a:rPr>
              <a:t>Brtnice+Hoffmann&amp;aqs</a:t>
            </a:r>
            <a:r>
              <a:rPr lang="cs-CZ" dirty="0">
                <a:hlinkClick r:id="rId4"/>
              </a:rPr>
              <a:t>=chrome..</a:t>
            </a:r>
            <a:r>
              <a:rPr lang="cs-CZ" dirty="0" smtClean="0">
                <a:hlinkClick r:id="rId4"/>
              </a:rPr>
              <a:t>69i57j0.5175j0j8&amp;sourceid=</a:t>
            </a:r>
            <a:r>
              <a:rPr lang="cs-CZ" dirty="0" err="1" smtClean="0">
                <a:hlinkClick r:id="rId4"/>
              </a:rPr>
              <a:t>chrome&amp;ie</a:t>
            </a:r>
            <a:r>
              <a:rPr lang="cs-CZ" dirty="0" smtClean="0">
                <a:hlinkClick r:id="rId4"/>
              </a:rPr>
              <a:t>=UTF-8</a:t>
            </a:r>
            <a:r>
              <a:rPr lang="cs-CZ" dirty="0" smtClean="0"/>
              <a:t> </a:t>
            </a:r>
            <a:endParaRPr lang="cs-CZ" dirty="0"/>
          </a:p>
        </p:txBody>
      </p:sp>
      <p:pic>
        <p:nvPicPr>
          <p:cNvPr id="2050" name="Picture 2" descr="VÃ½sledek obrÃ¡zku pro Brtnice Hoffma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321" y="143086"/>
            <a:ext cx="3388920" cy="2267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Brtnice Hoffman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19" y="2479694"/>
            <a:ext cx="3033305" cy="20145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Ã½sledek obrÃ¡zku pro Brtnice Hoffman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1411" y="2523176"/>
            <a:ext cx="2896412" cy="197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522743"/>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1454</TotalTime>
  <Words>929</Words>
  <Application>Microsoft Office PowerPoint</Application>
  <PresentationFormat>Předvádění na obrazovce (4:3)</PresentationFormat>
  <Paragraphs>131</Paragraphs>
  <Slides>61</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61</vt:i4>
      </vt:variant>
    </vt:vector>
  </HeadingPairs>
  <TitlesOfParts>
    <vt:vector size="66" baseType="lpstr">
      <vt:lpstr>Arial</vt:lpstr>
      <vt:lpstr>Calibri</vt:lpstr>
      <vt:lpstr>Ropa Sans</vt:lpstr>
      <vt:lpstr>Times New Roman</vt: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Hubatová - Vacková Lada</dc:creator>
  <cp:lastModifiedBy>Lada Hubatová-Vacková</cp:lastModifiedBy>
  <cp:revision>101</cp:revision>
  <dcterms:created xsi:type="dcterms:W3CDTF">2012-12-12T13:05:19Z</dcterms:created>
  <dcterms:modified xsi:type="dcterms:W3CDTF">2022-01-18T10:15:23Z</dcterms:modified>
</cp:coreProperties>
</file>