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8"/>
  </p:notesMasterIdLst>
  <p:sldIdLst>
    <p:sldId id="256" r:id="rId2"/>
    <p:sldId id="277" r:id="rId3"/>
    <p:sldId id="275" r:id="rId4"/>
    <p:sldId id="279" r:id="rId5"/>
    <p:sldId id="282" r:id="rId6"/>
    <p:sldId id="284" r:id="rId7"/>
    <p:sldId id="286" r:id="rId8"/>
    <p:sldId id="285" r:id="rId9"/>
    <p:sldId id="288" r:id="rId10"/>
    <p:sldId id="289" r:id="rId11"/>
    <p:sldId id="290" r:id="rId12"/>
    <p:sldId id="291" r:id="rId13"/>
    <p:sldId id="262" r:id="rId14"/>
    <p:sldId id="292" r:id="rId15"/>
    <p:sldId id="310" r:id="rId16"/>
    <p:sldId id="293" r:id="rId17"/>
    <p:sldId id="287" r:id="rId18"/>
    <p:sldId id="265" r:id="rId19"/>
    <p:sldId id="294" r:id="rId20"/>
    <p:sldId id="295" r:id="rId21"/>
    <p:sldId id="307" r:id="rId22"/>
    <p:sldId id="296" r:id="rId23"/>
    <p:sldId id="297" r:id="rId24"/>
    <p:sldId id="298" r:id="rId25"/>
    <p:sldId id="301" r:id="rId26"/>
    <p:sldId id="300" r:id="rId27"/>
    <p:sldId id="302" r:id="rId28"/>
    <p:sldId id="304" r:id="rId29"/>
    <p:sldId id="303" r:id="rId30"/>
    <p:sldId id="305" r:id="rId31"/>
    <p:sldId id="306" r:id="rId32"/>
    <p:sldId id="308" r:id="rId33"/>
    <p:sldId id="309" r:id="rId34"/>
    <p:sldId id="311" r:id="rId35"/>
    <p:sldId id="312" r:id="rId36"/>
    <p:sldId id="274" r:id="rId37"/>
  </p:sldIdLst>
  <p:sldSz cx="9144000" cy="6858000" type="screen4x3"/>
  <p:notesSz cx="6858000" cy="9144000"/>
  <p:embeddedFontLst>
    <p:embeddedFont>
      <p:font typeface="Arial Black" panose="020B0A04020102020204" pitchFamily="34" charset="0"/>
      <p:regular r:id="rId39"/>
      <p:bold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3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93589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40434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420141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82777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21389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03735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79398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33333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944248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0476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82553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7397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51965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10385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7235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8717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14985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 type="obj">
  <p:cSld name="OBJEC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oddílu" type="secHead">
  <p:cSld name="SECTION_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0.wmf"/><Relationship Id="rId4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image" Target="../media/image1.png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image" Target="../media/image1.png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hyperlink" Target="http://projekty.osu.cz/vedtym/dok/publikace/manual_prac_postupu-gis.pdf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image" Target="../media/image8.w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0.wmf"/><Relationship Id="rId4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ctrTitle"/>
          </p:nvPr>
        </p:nvSpPr>
        <p:spPr>
          <a:xfrm>
            <a:off x="601249" y="1122363"/>
            <a:ext cx="7866346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Arial Black"/>
              <a:buNone/>
            </a:pPr>
            <a:r>
              <a:rPr lang="cs-CZ" sz="4050" dirty="0">
                <a:latin typeface="Arial Black"/>
                <a:ea typeface="Arial Black"/>
                <a:cs typeface="Arial Black"/>
                <a:sym typeface="Arial Black"/>
              </a:rPr>
              <a:t>Základy </a:t>
            </a:r>
            <a:r>
              <a:rPr lang="cs-CZ" sz="4050" dirty="0" err="1">
                <a:latin typeface="Arial Black"/>
                <a:ea typeface="Arial Black"/>
                <a:cs typeface="Arial Black"/>
                <a:sym typeface="Arial Black"/>
              </a:rPr>
              <a:t>etnokartografie</a:t>
            </a:r>
            <a:br>
              <a:rPr lang="cs-CZ" sz="4050" dirty="0">
                <a:latin typeface="Arial Black"/>
                <a:ea typeface="Arial Black"/>
                <a:cs typeface="Arial Black"/>
                <a:sym typeface="Arial Black"/>
              </a:rPr>
            </a:br>
            <a:br>
              <a:rPr lang="cs-CZ" sz="4050" dirty="0"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cs-CZ" sz="4050" dirty="0">
                <a:latin typeface="Arial Black"/>
                <a:ea typeface="Arial Black"/>
                <a:cs typeface="Arial Black"/>
                <a:sym typeface="Arial Black"/>
              </a:rPr>
              <a:t>poznámky k úkolu studentů</a:t>
            </a:r>
            <a:endParaRPr dirty="0"/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cs-CZ"/>
              <a:t>Roman Malach</a:t>
            </a:r>
            <a:br>
              <a:rPr lang="cs-CZ"/>
            </a:br>
            <a:r>
              <a:rPr lang="cs-CZ"/>
              <a:t>malachroman@gmail.com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E90B7F-6806-43E6-AEC7-1C31C3735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719706"/>
          </a:xfrm>
        </p:spPr>
        <p:txBody>
          <a:bodyPr/>
          <a:lstStyle/>
          <a:p>
            <a:r>
              <a:rPr lang="cs-CZ" dirty="0"/>
              <a:t>Je na památce vyobrazena Panna Marie?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9E4D0C4-6571-4972-B45F-7E24D3771A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481011"/>
            <a:ext cx="5078027" cy="5203253"/>
          </a:xfrm>
        </p:spPr>
        <p:txBody>
          <a:bodyPr/>
          <a:lstStyle/>
          <a:p>
            <a:pPr marL="11430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600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Očekávané odpovědi: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cs-CZ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 X ne</a:t>
            </a:r>
          </a:p>
          <a:p>
            <a:pPr marL="114300" indent="0">
              <a:lnSpc>
                <a:spcPct val="107000"/>
              </a:lnSpc>
              <a:spcAft>
                <a:spcPts val="800"/>
              </a:spcAft>
              <a:buNone/>
            </a:pPr>
            <a:endParaRPr lang="cs-CZ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600" u="sng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Skutečnost?</a:t>
            </a:r>
            <a:endParaRPr lang="cs-CZ" sz="1600" u="sng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rů</a:t>
            </a:r>
            <a:r>
              <a:rPr lang="cs-CZ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zných kategorií pro ANO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různé kategorie pro NE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kategorie úplně nejasné</a:t>
            </a:r>
            <a:endParaRPr lang="cs-CZ" sz="1600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C654B4B-DCC7-4E35-A2C7-497DDB296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18288"/>
          </a:xfrm>
          <a:prstGeom prst="rect">
            <a:avLst/>
          </a:prstGeom>
        </p:spPr>
      </p:pic>
      <p:sp>
        <p:nvSpPr>
          <p:cNvPr id="7" name="Google Shape;131;p18">
            <a:extLst>
              <a:ext uri="{FF2B5EF4-FFF2-40B4-BE49-F238E27FC236}">
                <a16:creationId xmlns:a16="http://schemas.microsoft.com/office/drawing/2014/main" id="{9DB127F6-518E-4D0C-85B1-5405C9C725F1}"/>
              </a:ext>
            </a:extLst>
          </p:cNvPr>
          <p:cNvSpPr txBox="1">
            <a:spLocks/>
          </p:cNvSpPr>
          <p:nvPr/>
        </p:nvSpPr>
        <p:spPr>
          <a:xfrm>
            <a:off x="5330953" y="1672728"/>
            <a:ext cx="3675888" cy="618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endParaRPr lang="cs-CZ" dirty="0"/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EDD853B6-7834-4FD6-A268-791E3CD2C7D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36997" y="2306385"/>
          <a:ext cx="3030454" cy="2780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4" r:id="rId4" imgW="2463480" imgH="2260080" progId="">
                  <p:embed/>
                </p:oleObj>
              </mc:Choice>
              <mc:Fallback>
                <p:oleObj r:id="rId4" imgW="2463480" imgH="2260080" progId="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EDD853B6-7834-4FD6-A268-791E3CD2C7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36997" y="2306385"/>
                        <a:ext cx="3030454" cy="27805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3861EA1D-B783-4185-985F-5A0F400FFF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708449"/>
              </p:ext>
            </p:extLst>
          </p:nvPr>
        </p:nvGraphicFramePr>
        <p:xfrm>
          <a:off x="5547033" y="2368549"/>
          <a:ext cx="3353796" cy="2887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5" r:id="rId6" imgW="2463480" imgH="2120400" progId="">
                  <p:embed/>
                </p:oleObj>
              </mc:Choice>
              <mc:Fallback>
                <p:oleObj r:id="rId6" imgW="2463480" imgH="21204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547033" y="2368549"/>
                        <a:ext cx="3353796" cy="28870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21588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E90B7F-6806-43E6-AEC7-1C31C3735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719706"/>
          </a:xfrm>
        </p:spPr>
        <p:txBody>
          <a:bodyPr/>
          <a:lstStyle/>
          <a:p>
            <a:r>
              <a:rPr lang="cs-CZ" dirty="0"/>
              <a:t>Datace vzniku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9E4D0C4-6571-4972-B45F-7E24D3771A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481011"/>
            <a:ext cx="3529584" cy="5203253"/>
          </a:xfrm>
        </p:spPr>
        <p:txBody>
          <a:bodyPr/>
          <a:lstStyle/>
          <a:p>
            <a:pPr marL="11430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600" u="sng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Očekávané odpovědi: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Konkrétní rok (4 číslice) nebo prázdné políčko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C654B4B-DCC7-4E35-A2C7-497DDB296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18288"/>
          </a:xfrm>
          <a:prstGeom prst="rect">
            <a:avLst/>
          </a:prstGeom>
        </p:spPr>
      </p:pic>
      <p:sp>
        <p:nvSpPr>
          <p:cNvPr id="7" name="Google Shape;131;p18">
            <a:extLst>
              <a:ext uri="{FF2B5EF4-FFF2-40B4-BE49-F238E27FC236}">
                <a16:creationId xmlns:a16="http://schemas.microsoft.com/office/drawing/2014/main" id="{9DB127F6-518E-4D0C-85B1-5405C9C725F1}"/>
              </a:ext>
            </a:extLst>
          </p:cNvPr>
          <p:cNvSpPr txBox="1">
            <a:spLocks/>
          </p:cNvSpPr>
          <p:nvPr/>
        </p:nvSpPr>
        <p:spPr>
          <a:xfrm>
            <a:off x="5330953" y="1672728"/>
            <a:ext cx="3675888" cy="618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endParaRPr lang="cs-CZ" dirty="0"/>
          </a:p>
        </p:txBody>
      </p: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44EAE567-C61F-4048-9006-EB3D015305C2}"/>
              </a:ext>
            </a:extLst>
          </p:cNvPr>
          <p:cNvCxnSpPr>
            <a:cxnSpLocks/>
          </p:cNvCxnSpPr>
          <p:nvPr/>
        </p:nvCxnSpPr>
        <p:spPr>
          <a:xfrm flipH="1">
            <a:off x="4989250" y="239697"/>
            <a:ext cx="798992" cy="6186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0" name="Obrázek 9">
            <a:extLst>
              <a:ext uri="{FF2B5EF4-FFF2-40B4-BE49-F238E27FC236}">
                <a16:creationId xmlns:a16="http://schemas.microsoft.com/office/drawing/2014/main" id="{6C192EDD-922B-4284-B60F-AE8974042C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5924" y="887340"/>
            <a:ext cx="4800917" cy="981075"/>
          </a:xfrm>
          <a:prstGeom prst="rect">
            <a:avLst/>
          </a:prstGeom>
        </p:spPr>
      </p:pic>
      <p:graphicFrame>
        <p:nvGraphicFramePr>
          <p:cNvPr id="14" name="Objekt 13">
            <a:extLst>
              <a:ext uri="{FF2B5EF4-FFF2-40B4-BE49-F238E27FC236}">
                <a16:creationId xmlns:a16="http://schemas.microsoft.com/office/drawing/2014/main" id="{59B08C43-A72C-4295-A3B7-628BA88C44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0426681"/>
              </p:ext>
            </p:extLst>
          </p:nvPr>
        </p:nvGraphicFramePr>
        <p:xfrm>
          <a:off x="2235340" y="2947555"/>
          <a:ext cx="3095613" cy="3604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8" r:id="rId5" imgW="3542760" imgH="4126680" progId="">
                  <p:embed/>
                </p:oleObj>
              </mc:Choice>
              <mc:Fallback>
                <p:oleObj r:id="rId5" imgW="3542760" imgH="41266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35340" y="2947555"/>
                        <a:ext cx="3095613" cy="3604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kt 14">
            <a:extLst>
              <a:ext uri="{FF2B5EF4-FFF2-40B4-BE49-F238E27FC236}">
                <a16:creationId xmlns:a16="http://schemas.microsoft.com/office/drawing/2014/main" id="{72CAB163-867C-40BB-8A88-2B9AC4FBFB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76179"/>
              </p:ext>
            </p:extLst>
          </p:nvPr>
        </p:nvGraphicFramePr>
        <p:xfrm>
          <a:off x="5614418" y="2931888"/>
          <a:ext cx="3284890" cy="37590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9" r:id="rId7" imgW="3771360" imgH="4317120" progId="">
                  <p:embed/>
                </p:oleObj>
              </mc:Choice>
              <mc:Fallback>
                <p:oleObj r:id="rId7" imgW="3771360" imgH="43171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614418" y="2931888"/>
                        <a:ext cx="3284890" cy="37590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83A2062D-F492-4F29-917A-760BA1E12667}"/>
              </a:ext>
            </a:extLst>
          </p:cNvPr>
          <p:cNvCxnSpPr/>
          <p:nvPr/>
        </p:nvCxnSpPr>
        <p:spPr>
          <a:xfrm>
            <a:off x="4279037" y="1242874"/>
            <a:ext cx="2068497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2856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E90B7F-6806-43E6-AEC7-1C31C3735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719706"/>
          </a:xfrm>
        </p:spPr>
        <p:txBody>
          <a:bodyPr/>
          <a:lstStyle/>
          <a:p>
            <a:r>
              <a:rPr lang="cs-CZ" dirty="0"/>
              <a:t>Materiál převládající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9E4D0C4-6571-4972-B45F-7E24D3771A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481011"/>
            <a:ext cx="3529584" cy="5203253"/>
          </a:xfrm>
        </p:spPr>
        <p:txBody>
          <a:bodyPr/>
          <a:lstStyle/>
          <a:p>
            <a:pPr marL="11430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600" u="sng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Očekávané odpovědi: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ca. desítka kategorií</a:t>
            </a:r>
          </a:p>
          <a:p>
            <a:pPr marL="11430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600" u="sng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Skutečnosti: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32 různých kategorií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řada z nich se významově překrývajících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lnSpc>
                <a:spcPct val="107000"/>
              </a:lnSpc>
              <a:spcAft>
                <a:spcPts val="800"/>
              </a:spcAft>
              <a:buNone/>
            </a:pPr>
            <a:endParaRPr lang="cs-CZ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C654B4B-DCC7-4E35-A2C7-497DDB296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18288"/>
          </a:xfrm>
          <a:prstGeom prst="rect">
            <a:avLst/>
          </a:prstGeom>
        </p:spPr>
      </p:pic>
      <p:sp>
        <p:nvSpPr>
          <p:cNvPr id="7" name="Google Shape;131;p18">
            <a:extLst>
              <a:ext uri="{FF2B5EF4-FFF2-40B4-BE49-F238E27FC236}">
                <a16:creationId xmlns:a16="http://schemas.microsoft.com/office/drawing/2014/main" id="{9DB127F6-518E-4D0C-85B1-5405C9C725F1}"/>
              </a:ext>
            </a:extLst>
          </p:cNvPr>
          <p:cNvSpPr txBox="1">
            <a:spLocks/>
          </p:cNvSpPr>
          <p:nvPr/>
        </p:nvSpPr>
        <p:spPr>
          <a:xfrm>
            <a:off x="5330953" y="1672728"/>
            <a:ext cx="3675888" cy="618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endParaRPr lang="cs-CZ" dirty="0"/>
          </a:p>
        </p:txBody>
      </p: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44EAE567-C61F-4048-9006-EB3D015305C2}"/>
              </a:ext>
            </a:extLst>
          </p:cNvPr>
          <p:cNvCxnSpPr>
            <a:cxnSpLocks/>
          </p:cNvCxnSpPr>
          <p:nvPr/>
        </p:nvCxnSpPr>
        <p:spPr>
          <a:xfrm>
            <a:off x="6542843" y="276731"/>
            <a:ext cx="124287" cy="10981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4" name="Obrázek 3">
            <a:extLst>
              <a:ext uri="{FF2B5EF4-FFF2-40B4-BE49-F238E27FC236}">
                <a16:creationId xmlns:a16="http://schemas.microsoft.com/office/drawing/2014/main" id="{500FAB8E-D59A-4934-B8DE-2DA2EA0A3C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3438" y="1374837"/>
            <a:ext cx="3756237" cy="480596"/>
          </a:xfrm>
          <a:prstGeom prst="rect">
            <a:avLst/>
          </a:prstGeom>
        </p:spPr>
      </p:pic>
      <p:graphicFrame>
        <p:nvGraphicFramePr>
          <p:cNvPr id="12" name="Objekt 11">
            <a:extLst>
              <a:ext uri="{FF2B5EF4-FFF2-40B4-BE49-F238E27FC236}">
                <a16:creationId xmlns:a16="http://schemas.microsoft.com/office/drawing/2014/main" id="{A7F9B412-D07C-4C8F-93DD-BE225B3F8B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053869"/>
              </p:ext>
            </p:extLst>
          </p:nvPr>
        </p:nvGraphicFramePr>
        <p:xfrm>
          <a:off x="4305768" y="2663698"/>
          <a:ext cx="2108200" cy="344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7" r:id="rId5" imgW="2107800" imgH="3441240" progId="">
                  <p:embed/>
                </p:oleObj>
              </mc:Choice>
              <mc:Fallback>
                <p:oleObj r:id="rId5" imgW="2107800" imgH="34412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05768" y="2663698"/>
                        <a:ext cx="2108200" cy="3441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kt 12">
            <a:extLst>
              <a:ext uri="{FF2B5EF4-FFF2-40B4-BE49-F238E27FC236}">
                <a16:creationId xmlns:a16="http://schemas.microsoft.com/office/drawing/2014/main" id="{7881FAAB-5E23-4168-A22B-4E1EFAA378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7025821"/>
              </p:ext>
            </p:extLst>
          </p:nvPr>
        </p:nvGraphicFramePr>
        <p:xfrm>
          <a:off x="6804647" y="2678030"/>
          <a:ext cx="2108200" cy="326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8" r:id="rId7" imgW="2107800" imgH="3263400" progId="">
                  <p:embed/>
                </p:oleObj>
              </mc:Choice>
              <mc:Fallback>
                <p:oleObj r:id="rId7" imgW="2107800" imgH="32634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804647" y="2678030"/>
                        <a:ext cx="2108200" cy="326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94438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9"/>
          <p:cNvSpPr txBox="1">
            <a:spLocks noGrp="1"/>
          </p:cNvSpPr>
          <p:nvPr>
            <p:ph type="title"/>
          </p:nvPr>
        </p:nvSpPr>
        <p:spPr>
          <a:xfrm>
            <a:off x="629841" y="365127"/>
            <a:ext cx="7886700" cy="485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70"/>
              <a:buFont typeface="Calibri"/>
              <a:buNone/>
            </a:pPr>
            <a:r>
              <a:rPr lang="cs-CZ" sz="2970"/>
              <a:t>Nedostatky</a:t>
            </a:r>
            <a:endParaRPr/>
          </a:p>
        </p:txBody>
      </p:sp>
      <p:sp>
        <p:nvSpPr>
          <p:cNvPr id="140" name="Google Shape;140;p19"/>
          <p:cNvSpPr txBox="1">
            <a:spLocks noGrp="1"/>
          </p:cNvSpPr>
          <p:nvPr>
            <p:ph type="body" idx="1"/>
          </p:nvPr>
        </p:nvSpPr>
        <p:spPr>
          <a:xfrm>
            <a:off x="419529" y="995363"/>
            <a:ext cx="401531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cs-CZ"/>
              <a:t>JEDNOTNOST TERMINOLOGIE</a:t>
            </a:r>
            <a:endParaRPr/>
          </a:p>
        </p:txBody>
      </p:sp>
      <p:sp>
        <p:nvSpPr>
          <p:cNvPr id="141" name="Google Shape;141;p19"/>
          <p:cNvSpPr txBox="1">
            <a:spLocks noGrp="1"/>
          </p:cNvSpPr>
          <p:nvPr>
            <p:ph type="body" idx="2"/>
          </p:nvPr>
        </p:nvSpPr>
        <p:spPr>
          <a:xfrm>
            <a:off x="419530" y="1819275"/>
            <a:ext cx="3933014" cy="4261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cs-CZ" dirty="0"/>
              <a:t>např. u typu objektu – neměl být popsán objekt, ale použít kategorii která půjde snadno třídit, bez zdrobnělin a složitostí</a:t>
            </a:r>
            <a:br>
              <a:rPr lang="cs-CZ" dirty="0"/>
            </a:br>
            <a:endParaRPr dirty="0"/>
          </a:p>
          <a:p>
            <a:pPr marL="514350" lvl="1" indent="-171450"/>
            <a:r>
              <a:rPr lang="cs-CZ" dirty="0"/>
              <a:t>kříž</a:t>
            </a:r>
          </a:p>
          <a:p>
            <a:pPr marL="514350" lvl="1" indent="-171450"/>
            <a:r>
              <a:rPr lang="cs-CZ" dirty="0" err="1"/>
              <a:t>kríž</a:t>
            </a:r>
            <a:endParaRPr lang="cs-CZ" dirty="0"/>
          </a:p>
          <a:p>
            <a:pPr marL="514350" lvl="1" indent="-171450"/>
            <a:r>
              <a:rPr lang="cs-CZ" dirty="0" err="1"/>
              <a:t>kříz</a:t>
            </a:r>
            <a:endParaRPr lang="cs-CZ" dirty="0"/>
          </a:p>
          <a:p>
            <a:pPr marL="514350" lvl="1" indent="-171450"/>
            <a:r>
              <a:rPr lang="cs-CZ" dirty="0"/>
              <a:t>  kříž</a:t>
            </a:r>
            <a:endParaRPr dirty="0"/>
          </a:p>
        </p:txBody>
      </p:sp>
      <p:sp>
        <p:nvSpPr>
          <p:cNvPr id="142" name="Google Shape;142;p19"/>
          <p:cNvSpPr txBox="1"/>
          <p:nvPr/>
        </p:nvSpPr>
        <p:spPr>
          <a:xfrm>
            <a:off x="4732449" y="1001459"/>
            <a:ext cx="401531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cs-CZ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JAK PRACOVAT S NEJASNÝMI INFORMACEMI</a:t>
            </a:r>
            <a:endParaRPr/>
          </a:p>
        </p:txBody>
      </p:sp>
      <p:sp>
        <p:nvSpPr>
          <p:cNvPr id="143" name="Google Shape;143;p19"/>
          <p:cNvSpPr txBox="1"/>
          <p:nvPr/>
        </p:nvSpPr>
        <p:spPr>
          <a:xfrm>
            <a:off x="4732450" y="1825372"/>
            <a:ext cx="4015310" cy="1796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cs-CZ"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např u kategorie datace, za úkol zapsat pouze jednoznačný rok, není-li jisté napsat pouze do poznámky – důvod?</a:t>
            </a:r>
            <a:br>
              <a:rPr lang="cs-CZ"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19"/>
          <p:cNvSpPr txBox="1"/>
          <p:nvPr/>
        </p:nvSpPr>
        <p:spPr>
          <a:xfrm>
            <a:off x="4801724" y="3422044"/>
            <a:ext cx="401531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cs-CZ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NEBEZPEČÍ JAZYKOVÉ</a:t>
            </a:r>
            <a:endParaRPr dirty="0"/>
          </a:p>
        </p:txBody>
      </p:sp>
      <p:sp>
        <p:nvSpPr>
          <p:cNvPr id="145" name="Google Shape;145;p19"/>
          <p:cNvSpPr txBox="1"/>
          <p:nvPr/>
        </p:nvSpPr>
        <p:spPr>
          <a:xfrm>
            <a:off x="4801725" y="4245957"/>
            <a:ext cx="4015310" cy="1796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cs-CZ"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 většiny kategorií, např.:</a:t>
            </a:r>
            <a:endParaRPr/>
          </a:p>
          <a:p>
            <a:pPr marL="514350" marR="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kříž X kríž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zdivo X murivo</a:t>
            </a:r>
            <a:br>
              <a:rPr lang="cs-CZ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E90B7F-6806-43E6-AEC7-1C31C3735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827658"/>
          </a:xfrm>
        </p:spPr>
        <p:txBody>
          <a:bodyPr/>
          <a:lstStyle/>
          <a:p>
            <a:pPr algn="ctr"/>
            <a:r>
              <a:rPr lang="cs-CZ" dirty="0"/>
              <a:t>ZÍSKANÁ DATA A POSTPRODUKCE 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9E4D0C4-6571-4972-B45F-7E24D3771A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02167"/>
            <a:ext cx="7886700" cy="4820575"/>
          </a:xfrm>
        </p:spPr>
        <p:txBody>
          <a:bodyPr/>
          <a:lstStyle/>
          <a:p>
            <a:r>
              <a:rPr lang="cs-CZ" dirty="0"/>
              <a:t>získány záznamy o </a:t>
            </a:r>
            <a:r>
              <a:rPr lang="cs-CZ" b="1" dirty="0"/>
              <a:t>349 </a:t>
            </a:r>
            <a:r>
              <a:rPr lang="cs-CZ" dirty="0"/>
              <a:t>drobných sakrálních památkách</a:t>
            </a:r>
          </a:p>
          <a:p>
            <a:pPr lvl="1"/>
            <a:r>
              <a:rPr lang="cs-CZ" dirty="0"/>
              <a:t>tabulka (349 řádků; 15 sloupců, tj. </a:t>
            </a:r>
            <a:r>
              <a:rPr lang="cs-CZ" b="1" dirty="0"/>
              <a:t>5235</a:t>
            </a:r>
            <a:r>
              <a:rPr lang="cs-CZ" dirty="0"/>
              <a:t> vyplněných buněk)</a:t>
            </a:r>
          </a:p>
          <a:p>
            <a:pPr lvl="1"/>
            <a:endParaRPr lang="cs-CZ" dirty="0"/>
          </a:p>
          <a:p>
            <a:r>
              <a:rPr lang="cs-CZ" b="1" dirty="0">
                <a:solidFill>
                  <a:srgbClr val="FF0000"/>
                </a:solidFill>
              </a:rPr>
              <a:t>ca. 85% veškeré práce = sběr a sjednocení dat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311C376-EF07-4EE1-8E42-094A60F97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26761"/>
          </a:xfrm>
          <a:prstGeom prst="rect">
            <a:avLst/>
          </a:prstGeom>
        </p:spPr>
      </p:pic>
      <p:pic>
        <p:nvPicPr>
          <p:cNvPr id="6" name="Picture 2" descr="Migréna a aneurysma. Jaký je mezi nimi rozdíl a kdy jsou životu nebezpečné">
            <a:extLst>
              <a:ext uri="{FF2B5EF4-FFF2-40B4-BE49-F238E27FC236}">
                <a16:creationId xmlns:a16="http://schemas.microsoft.com/office/drawing/2014/main" id="{2C4881FA-48B1-4857-9B26-50DF618B7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472" y="3847837"/>
            <a:ext cx="4208015" cy="264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1913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E90B7F-6806-43E6-AEC7-1C31C3735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827658"/>
          </a:xfrm>
        </p:spPr>
        <p:txBody>
          <a:bodyPr/>
          <a:lstStyle/>
          <a:p>
            <a:pPr algn="ctr"/>
            <a:r>
              <a:rPr lang="cs-CZ" dirty="0"/>
              <a:t>ZÍSKANÁ DATA A POSTPRODUKCE 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9E4D0C4-6571-4972-B45F-7E24D3771A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02167"/>
            <a:ext cx="7886700" cy="4820575"/>
          </a:xfrm>
        </p:spPr>
        <p:txBody>
          <a:bodyPr/>
          <a:lstStyle/>
          <a:p>
            <a:r>
              <a:rPr lang="cs-CZ" dirty="0"/>
              <a:t>získány záznamy o </a:t>
            </a:r>
            <a:r>
              <a:rPr lang="cs-CZ" b="1" dirty="0"/>
              <a:t>349 </a:t>
            </a:r>
            <a:r>
              <a:rPr lang="cs-CZ" dirty="0"/>
              <a:t>drobných sakrálních památkách</a:t>
            </a:r>
          </a:p>
          <a:p>
            <a:pPr lvl="1"/>
            <a:r>
              <a:rPr lang="cs-CZ" dirty="0"/>
              <a:t>tabulka (349 řádků; 15 sloupců, tj. </a:t>
            </a:r>
            <a:r>
              <a:rPr lang="cs-CZ" b="1" dirty="0"/>
              <a:t>5235</a:t>
            </a:r>
            <a:r>
              <a:rPr lang="cs-CZ" dirty="0"/>
              <a:t> vyplněných buněk)</a:t>
            </a:r>
          </a:p>
          <a:p>
            <a:pPr lvl="1"/>
            <a:endParaRPr lang="cs-CZ" dirty="0"/>
          </a:p>
          <a:p>
            <a:r>
              <a:rPr lang="cs-CZ" b="1" dirty="0">
                <a:solidFill>
                  <a:srgbClr val="FF0000"/>
                </a:solidFill>
              </a:rPr>
              <a:t>ca. 85% veškeré práce = sběr a sjednocení dat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311C376-EF07-4EE1-8E42-094A60F97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26761"/>
          </a:xfrm>
          <a:prstGeom prst="rect">
            <a:avLst/>
          </a:prstGeom>
        </p:spPr>
      </p:pic>
      <p:pic>
        <p:nvPicPr>
          <p:cNvPr id="6" name="Picture 2" descr="Migréna a aneurysma. Jaký je mezi nimi rozdíl a kdy jsou životu nebezpečné">
            <a:extLst>
              <a:ext uri="{FF2B5EF4-FFF2-40B4-BE49-F238E27FC236}">
                <a16:creationId xmlns:a16="http://schemas.microsoft.com/office/drawing/2014/main" id="{2C4881FA-48B1-4857-9B26-50DF618B7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472" y="3847837"/>
            <a:ext cx="4208015" cy="264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8646526-5809-4438-9EAD-5159A4135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4" y="1"/>
            <a:ext cx="9143999" cy="649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421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AD5FEA-36CD-4515-8774-76670D78D6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Po náročných úpravách v excelu je čas na projekci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A088B2C-BFB9-45FD-B221-865FCB0F0D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Použit program </a:t>
            </a:r>
            <a:r>
              <a:rPr lang="cs-CZ" dirty="0" err="1"/>
              <a:t>Arc</a:t>
            </a:r>
            <a:r>
              <a:rPr lang="cs-CZ" dirty="0"/>
              <a:t> Map</a:t>
            </a:r>
          </a:p>
        </p:txBody>
      </p:sp>
    </p:spTree>
    <p:extLst>
      <p:ext uri="{BB962C8B-B14F-4D97-AF65-F5344CB8AC3E}">
        <p14:creationId xmlns:p14="http://schemas.microsoft.com/office/powerpoint/2010/main" val="28282960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7A051881-900E-4893-B08E-B380007D1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672" y="1011"/>
            <a:ext cx="8055863" cy="681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042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2"/>
          <p:cNvSpPr txBox="1">
            <a:spLocks noGrp="1"/>
          </p:cNvSpPr>
          <p:nvPr>
            <p:ph type="title"/>
          </p:nvPr>
        </p:nvSpPr>
        <p:spPr>
          <a:xfrm>
            <a:off x="0" y="26481"/>
            <a:ext cx="9144000" cy="436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70"/>
              <a:buFont typeface="Calibri"/>
              <a:buNone/>
            </a:pPr>
            <a:r>
              <a:rPr lang="cs-CZ" sz="2970"/>
              <a:t>ZKOUMANÉ LOKALITY</a:t>
            </a:r>
            <a:endParaRPr/>
          </a:p>
        </p:txBody>
      </p:sp>
      <p:sp>
        <p:nvSpPr>
          <p:cNvPr id="167" name="Google Shape;167;p22"/>
          <p:cNvSpPr txBox="1">
            <a:spLocks noGrp="1"/>
          </p:cNvSpPr>
          <p:nvPr>
            <p:ph type="body" idx="1"/>
          </p:nvPr>
        </p:nvSpPr>
        <p:spPr>
          <a:xfrm>
            <a:off x="419530" y="995363"/>
            <a:ext cx="477426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cs-CZ" dirty="0"/>
              <a:t>ZÁSADNÍ PROBLÉM - PŘESNOST ZÁPISU</a:t>
            </a:r>
            <a:endParaRPr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7D9C11F-2C2D-44F2-B502-0E8026C71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5866"/>
            <a:ext cx="9144000" cy="647031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2"/>
          <p:cNvSpPr txBox="1">
            <a:spLocks noGrp="1"/>
          </p:cNvSpPr>
          <p:nvPr>
            <p:ph type="title"/>
          </p:nvPr>
        </p:nvSpPr>
        <p:spPr>
          <a:xfrm>
            <a:off x="0" y="26481"/>
            <a:ext cx="9144000" cy="436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70"/>
              <a:buFont typeface="Calibri"/>
              <a:buNone/>
            </a:pPr>
            <a:r>
              <a:rPr lang="cs-CZ" sz="2970" dirty="0"/>
              <a:t>ZKOUMANÉ LOKALITY ZBARVENÍ DLE AUTORŮ ZÁZNAMU</a:t>
            </a:r>
            <a:endParaRPr dirty="0"/>
          </a:p>
        </p:txBody>
      </p:sp>
      <p:sp>
        <p:nvSpPr>
          <p:cNvPr id="167" name="Google Shape;167;p22"/>
          <p:cNvSpPr txBox="1">
            <a:spLocks noGrp="1"/>
          </p:cNvSpPr>
          <p:nvPr>
            <p:ph type="body" idx="1"/>
          </p:nvPr>
        </p:nvSpPr>
        <p:spPr>
          <a:xfrm>
            <a:off x="419530" y="995363"/>
            <a:ext cx="477426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cs-CZ" dirty="0"/>
              <a:t>ZÁSADNÍ PROBLÉM - PŘESNOST ZÁPISU</a:t>
            </a:r>
            <a:endParaRPr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7D9C11F-2C2D-44F2-B502-0E8026C71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5866"/>
            <a:ext cx="9144000" cy="6470316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6CDC6237-3D90-4AB8-AAE9-AB0F4F78C3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4530"/>
            <a:ext cx="9144000" cy="647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759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9E4D0C4-6571-4972-B45F-7E24D3771A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„jasně“ (?) daný vzor i s komentářem za účelem eliminovat nejednotnost pochopení záznamu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D2FCA77-9AF9-4D8D-BBFA-58F5FFA5C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69" y="2738354"/>
            <a:ext cx="8721674" cy="58973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5C64B8A-C2FC-40B8-A9F0-F4E995A2B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56" y="5214846"/>
            <a:ext cx="5000625" cy="4572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2F5222F-B9D0-48E4-B68F-E494AACA05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57" y="3429000"/>
            <a:ext cx="4594519" cy="97155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2D7783F-ADF7-4965-8F72-F895A7572E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56" y="4512832"/>
            <a:ext cx="4657883" cy="58973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A4407BBE-C0EB-4DB6-95AF-3BAF33B782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6639" y="3473814"/>
            <a:ext cx="4067175" cy="64770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001E866C-8714-48EF-86AA-A1136611FA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756" y="5759290"/>
            <a:ext cx="4800917" cy="981075"/>
          </a:xfrm>
          <a:prstGeom prst="rect">
            <a:avLst/>
          </a:prstGeom>
        </p:spPr>
      </p:pic>
      <p:sp>
        <p:nvSpPr>
          <p:cNvPr id="15" name="Nadpis 1">
            <a:extLst>
              <a:ext uri="{FF2B5EF4-FFF2-40B4-BE49-F238E27FC236}">
                <a16:creationId xmlns:a16="http://schemas.microsoft.com/office/drawing/2014/main" id="{A9CA350A-A0F6-46D7-9DB8-C60F3B314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/>
          <a:lstStyle/>
          <a:p>
            <a:pPr algn="ctr"/>
            <a:r>
              <a:rPr lang="cs-CZ" dirty="0"/>
              <a:t>úkol – vyplnění tabulky </a:t>
            </a:r>
            <a:br>
              <a:rPr lang="cs-CZ" dirty="0"/>
            </a:br>
            <a:r>
              <a:rPr lang="cs-CZ" dirty="0"/>
              <a:t>lokalizace památek a jejich strukturovaný popis</a:t>
            </a:r>
          </a:p>
        </p:txBody>
      </p:sp>
    </p:spTree>
    <p:extLst>
      <p:ext uri="{BB962C8B-B14F-4D97-AF65-F5344CB8AC3E}">
        <p14:creationId xmlns:p14="http://schemas.microsoft.com/office/powerpoint/2010/main" val="21430425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2"/>
          <p:cNvSpPr txBox="1">
            <a:spLocks noGrp="1"/>
          </p:cNvSpPr>
          <p:nvPr>
            <p:ph type="title"/>
          </p:nvPr>
        </p:nvSpPr>
        <p:spPr>
          <a:xfrm>
            <a:off x="0" y="26481"/>
            <a:ext cx="9144000" cy="436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70"/>
              <a:buFont typeface="Calibri"/>
              <a:buNone/>
            </a:pPr>
            <a:r>
              <a:rPr lang="cs-CZ" sz="2970" dirty="0"/>
              <a:t>DATACE    DO    KATEGORIÍ</a:t>
            </a:r>
            <a:endParaRPr dirty="0"/>
          </a:p>
        </p:txBody>
      </p:sp>
      <p:sp>
        <p:nvSpPr>
          <p:cNvPr id="167" name="Google Shape;167;p22"/>
          <p:cNvSpPr txBox="1">
            <a:spLocks noGrp="1"/>
          </p:cNvSpPr>
          <p:nvPr>
            <p:ph type="body" idx="1"/>
          </p:nvPr>
        </p:nvSpPr>
        <p:spPr>
          <a:xfrm>
            <a:off x="419530" y="995363"/>
            <a:ext cx="477426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cs-CZ" dirty="0"/>
              <a:t>ZÁSADNÍ PROBLÉM - PŘESNOST ZÁPISU</a:t>
            </a:r>
            <a:endParaRPr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7D9C11F-2C2D-44F2-B502-0E8026C71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5866"/>
            <a:ext cx="9144000" cy="6470316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6CDC6237-3D90-4AB8-AAE9-AB0F4F78C3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4530"/>
            <a:ext cx="9144000" cy="647031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D9FB661-DE48-42A6-A6B2-DDFC9C5176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6722"/>
            <a:ext cx="9144000" cy="647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1259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2"/>
          <p:cNvSpPr txBox="1">
            <a:spLocks noGrp="1"/>
          </p:cNvSpPr>
          <p:nvPr>
            <p:ph type="title"/>
          </p:nvPr>
        </p:nvSpPr>
        <p:spPr>
          <a:xfrm>
            <a:off x="0" y="26481"/>
            <a:ext cx="9144000" cy="436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70"/>
              <a:buFont typeface="Calibri"/>
              <a:buNone/>
            </a:pPr>
            <a:r>
              <a:rPr lang="cs-CZ" sz="2970" dirty="0"/>
              <a:t>DATACE – ZVÝRAZNĚNY STARŠÍ PAMÁTKY</a:t>
            </a:r>
            <a:endParaRPr dirty="0"/>
          </a:p>
        </p:txBody>
      </p:sp>
      <p:sp>
        <p:nvSpPr>
          <p:cNvPr id="167" name="Google Shape;167;p22"/>
          <p:cNvSpPr txBox="1">
            <a:spLocks noGrp="1"/>
          </p:cNvSpPr>
          <p:nvPr>
            <p:ph type="body" idx="1"/>
          </p:nvPr>
        </p:nvSpPr>
        <p:spPr>
          <a:xfrm>
            <a:off x="419530" y="995363"/>
            <a:ext cx="477426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cs-CZ" dirty="0"/>
              <a:t>ZÁSADNÍ PROBLÉM - PŘESNOST ZÁPISU</a:t>
            </a:r>
            <a:endParaRPr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7D9C11F-2C2D-44F2-B502-0E8026C71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5866"/>
            <a:ext cx="9144000" cy="6470316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6CDC6237-3D90-4AB8-AAE9-AB0F4F78C3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4530"/>
            <a:ext cx="9144000" cy="647031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AA31D20-76B2-47AC-B4AC-A3A0E408C1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6722"/>
            <a:ext cx="9144000" cy="647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9631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2"/>
          <p:cNvSpPr txBox="1">
            <a:spLocks noGrp="1"/>
          </p:cNvSpPr>
          <p:nvPr>
            <p:ph type="title"/>
          </p:nvPr>
        </p:nvSpPr>
        <p:spPr>
          <a:xfrm>
            <a:off x="0" y="26481"/>
            <a:ext cx="9144000" cy="436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70"/>
              <a:buFont typeface="Calibri"/>
              <a:buNone/>
            </a:pPr>
            <a:r>
              <a:rPr lang="cs-CZ" sz="2970" dirty="0"/>
              <a:t>DETAIL DATOVANÝCH PAMÁTEK</a:t>
            </a:r>
            <a:endParaRPr dirty="0"/>
          </a:p>
        </p:txBody>
      </p:sp>
      <p:sp>
        <p:nvSpPr>
          <p:cNvPr id="167" name="Google Shape;167;p22"/>
          <p:cNvSpPr txBox="1">
            <a:spLocks noGrp="1"/>
          </p:cNvSpPr>
          <p:nvPr>
            <p:ph type="body" idx="1"/>
          </p:nvPr>
        </p:nvSpPr>
        <p:spPr>
          <a:xfrm>
            <a:off x="419530" y="995363"/>
            <a:ext cx="477426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cs-CZ" dirty="0"/>
              <a:t>ZÁSADNÍ PROBLÉM - PŘESNOST ZÁPISU</a:t>
            </a:r>
            <a:endParaRPr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3CFF930-DCBC-445E-8992-67CCFD23D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6722"/>
            <a:ext cx="9144000" cy="647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3645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2"/>
          <p:cNvSpPr txBox="1">
            <a:spLocks noGrp="1"/>
          </p:cNvSpPr>
          <p:nvPr>
            <p:ph type="title"/>
          </p:nvPr>
        </p:nvSpPr>
        <p:spPr>
          <a:xfrm>
            <a:off x="0" y="26481"/>
            <a:ext cx="9144000" cy="436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70"/>
              <a:buFont typeface="Calibri"/>
              <a:buNone/>
            </a:pPr>
            <a:r>
              <a:rPr lang="cs-CZ" dirty="0"/>
              <a:t>ÚVAHA ?</a:t>
            </a:r>
            <a:endParaRPr dirty="0"/>
          </a:p>
        </p:txBody>
      </p:sp>
      <p:sp>
        <p:nvSpPr>
          <p:cNvPr id="167" name="Google Shape;167;p22"/>
          <p:cNvSpPr txBox="1">
            <a:spLocks noGrp="1"/>
          </p:cNvSpPr>
          <p:nvPr>
            <p:ph type="body" idx="1"/>
          </p:nvPr>
        </p:nvSpPr>
        <p:spPr>
          <a:xfrm>
            <a:off x="419530" y="995363"/>
            <a:ext cx="477426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cs-CZ" dirty="0"/>
              <a:t>ZÁSADNÍ PROBLÉM - PŘESNOST ZÁPISU</a:t>
            </a:r>
            <a:endParaRPr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3CFF930-DCBC-445E-8992-67CCFD23D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6722"/>
            <a:ext cx="9144000" cy="6470316"/>
          </a:xfrm>
          <a:prstGeom prst="rect">
            <a:avLst/>
          </a:prstGeom>
        </p:spPr>
      </p:pic>
      <p:sp>
        <p:nvSpPr>
          <p:cNvPr id="6" name="Myšlenková bublina: obláček 5">
            <a:extLst>
              <a:ext uri="{FF2B5EF4-FFF2-40B4-BE49-F238E27FC236}">
                <a16:creationId xmlns:a16="http://schemas.microsoft.com/office/drawing/2014/main" id="{12C94FFC-8000-46C0-99AD-72F2CFCBB61D}"/>
              </a:ext>
            </a:extLst>
          </p:cNvPr>
          <p:cNvSpPr/>
          <p:nvPr/>
        </p:nvSpPr>
        <p:spPr>
          <a:xfrm rot="217605">
            <a:off x="5359833" y="1348074"/>
            <a:ext cx="3364637" cy="226380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Velká koncentrace novodobých památek v Hluku ?</a:t>
            </a:r>
          </a:p>
        </p:txBody>
      </p:sp>
    </p:spTree>
    <p:extLst>
      <p:ext uri="{BB962C8B-B14F-4D97-AF65-F5344CB8AC3E}">
        <p14:creationId xmlns:p14="http://schemas.microsoft.com/office/powerpoint/2010/main" val="6262217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2"/>
          <p:cNvSpPr txBox="1">
            <a:spLocks noGrp="1"/>
          </p:cNvSpPr>
          <p:nvPr>
            <p:ph type="title"/>
          </p:nvPr>
        </p:nvSpPr>
        <p:spPr>
          <a:xfrm>
            <a:off x="0" y="26481"/>
            <a:ext cx="9144000" cy="436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70"/>
              <a:buFont typeface="Calibri"/>
              <a:buNone/>
            </a:pPr>
            <a:r>
              <a:rPr lang="cs-CZ" sz="2970" dirty="0"/>
              <a:t>PAMÁTKY DLE TYPU A PROJEKCE NA 3.VOJ.MAPOVÁNÍ</a:t>
            </a:r>
            <a:endParaRPr dirty="0"/>
          </a:p>
        </p:txBody>
      </p:sp>
      <p:sp>
        <p:nvSpPr>
          <p:cNvPr id="167" name="Google Shape;167;p22"/>
          <p:cNvSpPr txBox="1">
            <a:spLocks noGrp="1"/>
          </p:cNvSpPr>
          <p:nvPr>
            <p:ph type="body" idx="1"/>
          </p:nvPr>
        </p:nvSpPr>
        <p:spPr>
          <a:xfrm>
            <a:off x="419530" y="995363"/>
            <a:ext cx="477426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cs-CZ" dirty="0"/>
              <a:t>ZÁSADNÍ PROBLÉM - PŘESNOST ZÁPISU</a:t>
            </a:r>
            <a:endParaRPr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3CFF930-DCBC-445E-8992-67CCFD23D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6722"/>
            <a:ext cx="9144000" cy="6470316"/>
          </a:xfrm>
          <a:prstGeom prst="rect">
            <a:avLst/>
          </a:prstGeom>
        </p:spPr>
      </p:pic>
      <p:sp>
        <p:nvSpPr>
          <p:cNvPr id="6" name="Myšlenková bublina: obláček 5">
            <a:extLst>
              <a:ext uri="{FF2B5EF4-FFF2-40B4-BE49-F238E27FC236}">
                <a16:creationId xmlns:a16="http://schemas.microsoft.com/office/drawing/2014/main" id="{12C94FFC-8000-46C0-99AD-72F2CFCBB61D}"/>
              </a:ext>
            </a:extLst>
          </p:cNvPr>
          <p:cNvSpPr/>
          <p:nvPr/>
        </p:nvSpPr>
        <p:spPr>
          <a:xfrm rot="217605">
            <a:off x="5359833" y="1348074"/>
            <a:ext cx="3364637" cy="226380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Velká koncentrace novodobých památek v Hluku ?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BB848B8-A5F8-4669-87D2-872606D5CD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9158"/>
            <a:ext cx="9144000" cy="647031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C89D4D5-CE2B-4355-A9CB-0F57287EA5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6722"/>
            <a:ext cx="9144000" cy="647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9781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2"/>
          <p:cNvSpPr txBox="1">
            <a:spLocks noGrp="1"/>
          </p:cNvSpPr>
          <p:nvPr>
            <p:ph type="body" idx="1"/>
          </p:nvPr>
        </p:nvSpPr>
        <p:spPr>
          <a:xfrm>
            <a:off x="419530" y="995363"/>
            <a:ext cx="477426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cs-CZ" dirty="0"/>
              <a:t>ZÁSADNÍ PROBLÉM - PŘESNOST ZÁPISU</a:t>
            </a:r>
            <a:endParaRPr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3CFF930-DCBC-445E-8992-67CCFD23D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6722"/>
            <a:ext cx="9144000" cy="6470316"/>
          </a:xfrm>
          <a:prstGeom prst="rect">
            <a:avLst/>
          </a:prstGeom>
        </p:spPr>
      </p:pic>
      <p:sp>
        <p:nvSpPr>
          <p:cNvPr id="6" name="Myšlenková bublina: obláček 5">
            <a:extLst>
              <a:ext uri="{FF2B5EF4-FFF2-40B4-BE49-F238E27FC236}">
                <a16:creationId xmlns:a16="http://schemas.microsoft.com/office/drawing/2014/main" id="{12C94FFC-8000-46C0-99AD-72F2CFCBB61D}"/>
              </a:ext>
            </a:extLst>
          </p:cNvPr>
          <p:cNvSpPr/>
          <p:nvPr/>
        </p:nvSpPr>
        <p:spPr>
          <a:xfrm rot="217605">
            <a:off x="5359833" y="1348074"/>
            <a:ext cx="3364637" cy="226380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Velká koncentrace novodobých památek v Hluku ?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BB848B8-A5F8-4669-87D2-872606D5CD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9158"/>
            <a:ext cx="9144000" cy="6470316"/>
          </a:xfrm>
          <a:prstGeom prst="rect">
            <a:avLst/>
          </a:prstGeom>
        </p:spPr>
      </p:pic>
      <p:sp>
        <p:nvSpPr>
          <p:cNvPr id="7" name="Google Shape;166;p22">
            <a:extLst>
              <a:ext uri="{FF2B5EF4-FFF2-40B4-BE49-F238E27FC236}">
                <a16:creationId xmlns:a16="http://schemas.microsoft.com/office/drawing/2014/main" id="{750C4B47-15E4-4B67-ABFC-D88E3098968F}"/>
              </a:ext>
            </a:extLst>
          </p:cNvPr>
          <p:cNvSpPr txBox="1">
            <a:spLocks/>
          </p:cNvSpPr>
          <p:nvPr/>
        </p:nvSpPr>
        <p:spPr>
          <a:xfrm>
            <a:off x="152400" y="178881"/>
            <a:ext cx="9144000" cy="436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970"/>
            </a:pPr>
            <a:r>
              <a:rPr lang="pl-PL" sz="2970" dirty="0"/>
              <a:t>ZOBRAZENÁ DATACE  PAMÁTEK NA PODKLADĚ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430980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2"/>
          <p:cNvSpPr txBox="1">
            <a:spLocks noGrp="1"/>
          </p:cNvSpPr>
          <p:nvPr>
            <p:ph type="title"/>
          </p:nvPr>
        </p:nvSpPr>
        <p:spPr>
          <a:xfrm>
            <a:off x="0" y="26481"/>
            <a:ext cx="9144000" cy="436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70"/>
              <a:buFont typeface="Calibri"/>
              <a:buNone/>
            </a:pPr>
            <a:r>
              <a:rPr lang="cs-CZ" sz="2970" dirty="0"/>
              <a:t>SAMOTNÁ PODKLADOVÁ MAPA BEZ BODŮ</a:t>
            </a:r>
            <a:endParaRPr dirty="0"/>
          </a:p>
        </p:txBody>
      </p:sp>
      <p:sp>
        <p:nvSpPr>
          <p:cNvPr id="167" name="Google Shape;167;p22"/>
          <p:cNvSpPr txBox="1">
            <a:spLocks noGrp="1"/>
          </p:cNvSpPr>
          <p:nvPr>
            <p:ph type="body" idx="1"/>
          </p:nvPr>
        </p:nvSpPr>
        <p:spPr>
          <a:xfrm>
            <a:off x="419530" y="995363"/>
            <a:ext cx="477426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cs-CZ" dirty="0"/>
              <a:t>ZÁSADNÍ PROBLÉM - PŘESNOST ZÁPISU</a:t>
            </a:r>
            <a:endParaRPr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3CFF930-DCBC-445E-8992-67CCFD23D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6722"/>
            <a:ext cx="9144000" cy="6470316"/>
          </a:xfrm>
          <a:prstGeom prst="rect">
            <a:avLst/>
          </a:prstGeom>
        </p:spPr>
      </p:pic>
      <p:sp>
        <p:nvSpPr>
          <p:cNvPr id="6" name="Myšlenková bublina: obláček 5">
            <a:extLst>
              <a:ext uri="{FF2B5EF4-FFF2-40B4-BE49-F238E27FC236}">
                <a16:creationId xmlns:a16="http://schemas.microsoft.com/office/drawing/2014/main" id="{12C94FFC-8000-46C0-99AD-72F2CFCBB61D}"/>
              </a:ext>
            </a:extLst>
          </p:cNvPr>
          <p:cNvSpPr/>
          <p:nvPr/>
        </p:nvSpPr>
        <p:spPr>
          <a:xfrm rot="217605">
            <a:off x="5359833" y="1348074"/>
            <a:ext cx="3364637" cy="226380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Velká koncentrace novodobých památek v Hluku ?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BB848B8-A5F8-4669-87D2-872606D5CD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9158"/>
            <a:ext cx="9144000" cy="647031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746F795-647A-40C8-9760-A54E2BB698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9158"/>
            <a:ext cx="9144000" cy="647031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325FE71-654E-4015-A917-6F03ED7054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76722"/>
            <a:ext cx="9144000" cy="647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2190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2"/>
          <p:cNvSpPr txBox="1">
            <a:spLocks noGrp="1"/>
          </p:cNvSpPr>
          <p:nvPr>
            <p:ph type="title"/>
          </p:nvPr>
        </p:nvSpPr>
        <p:spPr>
          <a:xfrm>
            <a:off x="0" y="26481"/>
            <a:ext cx="9144000" cy="436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70"/>
              <a:buFont typeface="Calibri"/>
              <a:buNone/>
            </a:pPr>
            <a:r>
              <a:rPr lang="cs-CZ" sz="2970" dirty="0"/>
              <a:t>PAMÁTKY S VYOBRAZENÍM KRISTA</a:t>
            </a:r>
            <a:endParaRPr dirty="0"/>
          </a:p>
        </p:txBody>
      </p:sp>
      <p:sp>
        <p:nvSpPr>
          <p:cNvPr id="167" name="Google Shape;167;p22"/>
          <p:cNvSpPr txBox="1">
            <a:spLocks noGrp="1"/>
          </p:cNvSpPr>
          <p:nvPr>
            <p:ph type="body" idx="1"/>
          </p:nvPr>
        </p:nvSpPr>
        <p:spPr>
          <a:xfrm>
            <a:off x="419530" y="995363"/>
            <a:ext cx="477426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cs-CZ" dirty="0"/>
              <a:t>ZÁSADNÍ PROBLÉM - PŘESNOST ZÁPISU</a:t>
            </a:r>
            <a:endParaRPr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3CFF930-DCBC-445E-8992-67CCFD23D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6722"/>
            <a:ext cx="9144000" cy="6470316"/>
          </a:xfrm>
          <a:prstGeom prst="rect">
            <a:avLst/>
          </a:prstGeom>
        </p:spPr>
      </p:pic>
      <p:sp>
        <p:nvSpPr>
          <p:cNvPr id="6" name="Myšlenková bublina: obláček 5">
            <a:extLst>
              <a:ext uri="{FF2B5EF4-FFF2-40B4-BE49-F238E27FC236}">
                <a16:creationId xmlns:a16="http://schemas.microsoft.com/office/drawing/2014/main" id="{12C94FFC-8000-46C0-99AD-72F2CFCBB61D}"/>
              </a:ext>
            </a:extLst>
          </p:cNvPr>
          <p:cNvSpPr/>
          <p:nvPr/>
        </p:nvSpPr>
        <p:spPr>
          <a:xfrm rot="217605">
            <a:off x="5359833" y="1348074"/>
            <a:ext cx="3364637" cy="226380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Velká koncentrace novodobých památek v Hluku ?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BB848B8-A5F8-4669-87D2-872606D5CD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9158"/>
            <a:ext cx="9144000" cy="647031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746F795-647A-40C8-9760-A54E2BB698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9158"/>
            <a:ext cx="9144000" cy="647031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325FE71-654E-4015-A917-6F03ED7054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76722"/>
            <a:ext cx="9144000" cy="647031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BA22DE7-ABB1-4902-83C1-5ADACB8A36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88914"/>
            <a:ext cx="9144000" cy="647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495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2"/>
          <p:cNvSpPr txBox="1">
            <a:spLocks noGrp="1"/>
          </p:cNvSpPr>
          <p:nvPr>
            <p:ph type="title"/>
          </p:nvPr>
        </p:nvSpPr>
        <p:spPr>
          <a:xfrm>
            <a:off x="0" y="26481"/>
            <a:ext cx="9144000" cy="436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70"/>
              <a:buFont typeface="Calibri"/>
              <a:buNone/>
            </a:pPr>
            <a:r>
              <a:rPr lang="cs-CZ" sz="2970" dirty="0"/>
              <a:t>PAMÁTKY S VYOBRAZENÍM PANNY MARIE</a:t>
            </a:r>
            <a:endParaRPr dirty="0"/>
          </a:p>
        </p:txBody>
      </p:sp>
      <p:sp>
        <p:nvSpPr>
          <p:cNvPr id="167" name="Google Shape;167;p22"/>
          <p:cNvSpPr txBox="1">
            <a:spLocks noGrp="1"/>
          </p:cNvSpPr>
          <p:nvPr>
            <p:ph type="body" idx="1"/>
          </p:nvPr>
        </p:nvSpPr>
        <p:spPr>
          <a:xfrm>
            <a:off x="419530" y="995363"/>
            <a:ext cx="477426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cs-CZ" dirty="0"/>
              <a:t>ZÁSADNÍ PROBLÉM - PŘESNOST ZÁPISU</a:t>
            </a:r>
            <a:endParaRPr dirty="0"/>
          </a:p>
        </p:txBody>
      </p:sp>
      <p:sp>
        <p:nvSpPr>
          <p:cNvPr id="6" name="Myšlenková bublina: obláček 5">
            <a:extLst>
              <a:ext uri="{FF2B5EF4-FFF2-40B4-BE49-F238E27FC236}">
                <a16:creationId xmlns:a16="http://schemas.microsoft.com/office/drawing/2014/main" id="{12C94FFC-8000-46C0-99AD-72F2CFCBB61D}"/>
              </a:ext>
            </a:extLst>
          </p:cNvPr>
          <p:cNvSpPr/>
          <p:nvPr/>
        </p:nvSpPr>
        <p:spPr>
          <a:xfrm rot="217605">
            <a:off x="5359833" y="1348074"/>
            <a:ext cx="3364637" cy="226380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Velká koncentrace novodobých památek v Hluku ?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505AF1C-9502-4E01-9890-C5881AE53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914"/>
            <a:ext cx="9144000" cy="6470316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185C1F0-6513-4BF5-9183-273B705968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8914"/>
            <a:ext cx="9144000" cy="647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0979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2"/>
          <p:cNvSpPr txBox="1">
            <a:spLocks noGrp="1"/>
          </p:cNvSpPr>
          <p:nvPr>
            <p:ph type="title"/>
          </p:nvPr>
        </p:nvSpPr>
        <p:spPr>
          <a:xfrm>
            <a:off x="0" y="26481"/>
            <a:ext cx="9144000" cy="436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70"/>
              <a:buFont typeface="Calibri"/>
              <a:buNone/>
            </a:pPr>
            <a:r>
              <a:rPr lang="cs-CZ" sz="2970" dirty="0"/>
              <a:t>DETAIL PAMÁTEK NA JV MORAVĚ S VYOBRAZENÍM KRISTA</a:t>
            </a:r>
            <a:endParaRPr dirty="0"/>
          </a:p>
        </p:txBody>
      </p:sp>
      <p:sp>
        <p:nvSpPr>
          <p:cNvPr id="167" name="Google Shape;167;p22"/>
          <p:cNvSpPr txBox="1">
            <a:spLocks noGrp="1"/>
          </p:cNvSpPr>
          <p:nvPr>
            <p:ph type="body" idx="1"/>
          </p:nvPr>
        </p:nvSpPr>
        <p:spPr>
          <a:xfrm>
            <a:off x="419530" y="995363"/>
            <a:ext cx="477426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cs-CZ" dirty="0"/>
              <a:t>ZÁSADNÍ PROBLÉM - PŘESNOST ZÁPISU</a:t>
            </a:r>
            <a:endParaRPr dirty="0"/>
          </a:p>
        </p:txBody>
      </p:sp>
      <p:sp>
        <p:nvSpPr>
          <p:cNvPr id="6" name="Myšlenková bublina: obláček 5">
            <a:extLst>
              <a:ext uri="{FF2B5EF4-FFF2-40B4-BE49-F238E27FC236}">
                <a16:creationId xmlns:a16="http://schemas.microsoft.com/office/drawing/2014/main" id="{12C94FFC-8000-46C0-99AD-72F2CFCBB61D}"/>
              </a:ext>
            </a:extLst>
          </p:cNvPr>
          <p:cNvSpPr/>
          <p:nvPr/>
        </p:nvSpPr>
        <p:spPr>
          <a:xfrm rot="217605">
            <a:off x="5359833" y="1348074"/>
            <a:ext cx="3364637" cy="226380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Velká koncentrace novodobých památek v Hluku ?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505AF1C-9502-4E01-9890-C5881AE53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914"/>
            <a:ext cx="9144000" cy="647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264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E90B7F-6806-43E6-AEC7-1C31C3735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562528"/>
          </a:xfrm>
        </p:spPr>
        <p:txBody>
          <a:bodyPr/>
          <a:lstStyle/>
          <a:p>
            <a:pPr algn="ctr"/>
            <a:r>
              <a:rPr lang="cs-CZ" dirty="0"/>
              <a:t>CÍL  úkolu a záměr?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9E4D0C4-6571-4972-B45F-7E24D3771A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získat jasná data (jednotná) se kterými půjde dále pracovat:</a:t>
            </a:r>
          </a:p>
          <a:p>
            <a:r>
              <a:rPr lang="cs-CZ" dirty="0"/>
              <a:t>vytvořit mapu</a:t>
            </a:r>
          </a:p>
          <a:p>
            <a:r>
              <a:rPr lang="cs-CZ" dirty="0"/>
              <a:t>provést prostorové analýzy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905454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2"/>
          <p:cNvSpPr txBox="1">
            <a:spLocks noGrp="1"/>
          </p:cNvSpPr>
          <p:nvPr>
            <p:ph type="title"/>
          </p:nvPr>
        </p:nvSpPr>
        <p:spPr>
          <a:xfrm>
            <a:off x="0" y="26481"/>
            <a:ext cx="9144000" cy="436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70"/>
              <a:buFont typeface="Calibri"/>
              <a:buNone/>
            </a:pPr>
            <a:r>
              <a:rPr lang="cs-CZ" sz="2970" dirty="0"/>
              <a:t>RŮZNÁ KATEGORIE OBJEKTŮ</a:t>
            </a:r>
            <a:endParaRPr dirty="0"/>
          </a:p>
        </p:txBody>
      </p:sp>
      <p:sp>
        <p:nvSpPr>
          <p:cNvPr id="167" name="Google Shape;167;p22"/>
          <p:cNvSpPr txBox="1">
            <a:spLocks noGrp="1"/>
          </p:cNvSpPr>
          <p:nvPr>
            <p:ph type="body" idx="1"/>
          </p:nvPr>
        </p:nvSpPr>
        <p:spPr>
          <a:xfrm>
            <a:off x="419530" y="995363"/>
            <a:ext cx="477426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cs-CZ" dirty="0"/>
              <a:t>ZÁSADNÍ PROBLÉM - PŘESNOST ZÁPISU</a:t>
            </a:r>
            <a:endParaRPr dirty="0"/>
          </a:p>
        </p:txBody>
      </p:sp>
      <p:sp>
        <p:nvSpPr>
          <p:cNvPr id="6" name="Myšlenková bublina: obláček 5">
            <a:extLst>
              <a:ext uri="{FF2B5EF4-FFF2-40B4-BE49-F238E27FC236}">
                <a16:creationId xmlns:a16="http://schemas.microsoft.com/office/drawing/2014/main" id="{12C94FFC-8000-46C0-99AD-72F2CFCBB61D}"/>
              </a:ext>
            </a:extLst>
          </p:cNvPr>
          <p:cNvSpPr/>
          <p:nvPr/>
        </p:nvSpPr>
        <p:spPr>
          <a:xfrm rot="217605">
            <a:off x="5359833" y="1348074"/>
            <a:ext cx="3364637" cy="226380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Velká koncentrace novodobých památek v Hluku ?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505AF1C-9502-4E01-9890-C5881AE53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914"/>
            <a:ext cx="9144000" cy="6470316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0CAEF3BE-1220-44D8-861D-5BEA4C3AD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8914"/>
            <a:ext cx="9144000" cy="647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0458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2"/>
          <p:cNvSpPr txBox="1">
            <a:spLocks noGrp="1"/>
          </p:cNvSpPr>
          <p:nvPr>
            <p:ph type="title"/>
          </p:nvPr>
        </p:nvSpPr>
        <p:spPr>
          <a:xfrm>
            <a:off x="0" y="26481"/>
            <a:ext cx="9144000" cy="436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70"/>
              <a:buFont typeface="Calibri"/>
              <a:buNone/>
            </a:pPr>
            <a:r>
              <a:rPr lang="cs-CZ" sz="2970" dirty="0"/>
              <a:t>VÝBĚR OBJEKTŮ - DETAIL</a:t>
            </a:r>
            <a:endParaRPr dirty="0"/>
          </a:p>
        </p:txBody>
      </p:sp>
      <p:sp>
        <p:nvSpPr>
          <p:cNvPr id="167" name="Google Shape;167;p22"/>
          <p:cNvSpPr txBox="1">
            <a:spLocks noGrp="1"/>
          </p:cNvSpPr>
          <p:nvPr>
            <p:ph type="body" idx="1"/>
          </p:nvPr>
        </p:nvSpPr>
        <p:spPr>
          <a:xfrm>
            <a:off x="419530" y="995363"/>
            <a:ext cx="477426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cs-CZ" dirty="0"/>
              <a:t>ZÁSADNÍ PROBLÉM - PŘESNOST ZÁPISU</a:t>
            </a:r>
            <a:endParaRPr dirty="0"/>
          </a:p>
        </p:txBody>
      </p:sp>
      <p:sp>
        <p:nvSpPr>
          <p:cNvPr id="6" name="Myšlenková bublina: obláček 5">
            <a:extLst>
              <a:ext uri="{FF2B5EF4-FFF2-40B4-BE49-F238E27FC236}">
                <a16:creationId xmlns:a16="http://schemas.microsoft.com/office/drawing/2014/main" id="{12C94FFC-8000-46C0-99AD-72F2CFCBB61D}"/>
              </a:ext>
            </a:extLst>
          </p:cNvPr>
          <p:cNvSpPr/>
          <p:nvPr/>
        </p:nvSpPr>
        <p:spPr>
          <a:xfrm rot="217605">
            <a:off x="5359833" y="1348074"/>
            <a:ext cx="3364637" cy="226380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Velká koncentrace novodobých památek v Hluku ?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505AF1C-9502-4E01-9890-C5881AE53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914"/>
            <a:ext cx="9144000" cy="6470316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0CAEF3BE-1220-44D8-861D-5BEA4C3AD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8914"/>
            <a:ext cx="9144000" cy="647031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1E5C6AD-E67D-4985-96CE-560008D18E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6722"/>
            <a:ext cx="9144000" cy="647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2733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2"/>
          <p:cNvSpPr txBox="1">
            <a:spLocks noGrp="1"/>
          </p:cNvSpPr>
          <p:nvPr>
            <p:ph type="title"/>
          </p:nvPr>
        </p:nvSpPr>
        <p:spPr>
          <a:xfrm>
            <a:off x="0" y="26481"/>
            <a:ext cx="9144000" cy="436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70"/>
              <a:buFont typeface="Calibri"/>
              <a:buNone/>
            </a:pPr>
            <a:r>
              <a:rPr lang="cs-CZ" sz="2970" dirty="0"/>
              <a:t>Možnosti prostorových zobrazení</a:t>
            </a:r>
            <a:endParaRPr dirty="0"/>
          </a:p>
        </p:txBody>
      </p:sp>
      <p:sp>
        <p:nvSpPr>
          <p:cNvPr id="167" name="Google Shape;167;p22"/>
          <p:cNvSpPr txBox="1">
            <a:spLocks noGrp="1"/>
          </p:cNvSpPr>
          <p:nvPr>
            <p:ph type="body" idx="1"/>
          </p:nvPr>
        </p:nvSpPr>
        <p:spPr>
          <a:xfrm>
            <a:off x="419530" y="995363"/>
            <a:ext cx="477426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cs-CZ" dirty="0"/>
              <a:t>ZÁSADNÍ PROBLÉM - PŘESNOST ZÁPISU</a:t>
            </a:r>
            <a:endParaRPr dirty="0"/>
          </a:p>
        </p:txBody>
      </p:sp>
      <p:sp>
        <p:nvSpPr>
          <p:cNvPr id="6" name="Myšlenková bublina: obláček 5">
            <a:extLst>
              <a:ext uri="{FF2B5EF4-FFF2-40B4-BE49-F238E27FC236}">
                <a16:creationId xmlns:a16="http://schemas.microsoft.com/office/drawing/2014/main" id="{12C94FFC-8000-46C0-99AD-72F2CFCBB61D}"/>
              </a:ext>
            </a:extLst>
          </p:cNvPr>
          <p:cNvSpPr/>
          <p:nvPr/>
        </p:nvSpPr>
        <p:spPr>
          <a:xfrm rot="217605">
            <a:off x="5359833" y="1348074"/>
            <a:ext cx="3364637" cy="226380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Velká koncentrace novodobých památek v Hluku ?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505AF1C-9502-4E01-9890-C5881AE53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914"/>
            <a:ext cx="9144000" cy="6470316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0CAEF3BE-1220-44D8-861D-5BEA4C3AD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8914"/>
            <a:ext cx="9144000" cy="647031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1E5C6AD-E67D-4985-96CE-560008D18E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6722"/>
            <a:ext cx="9144000" cy="6470316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120ECF14-9DF7-414C-8CC6-DD5218BF4B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90365"/>
            <a:ext cx="9144000" cy="636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481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2"/>
          <p:cNvSpPr txBox="1">
            <a:spLocks noGrp="1"/>
          </p:cNvSpPr>
          <p:nvPr>
            <p:ph type="title"/>
          </p:nvPr>
        </p:nvSpPr>
        <p:spPr>
          <a:xfrm>
            <a:off x="0" y="26481"/>
            <a:ext cx="9144000" cy="436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70"/>
              <a:buFont typeface="Calibri"/>
              <a:buNone/>
            </a:pPr>
            <a:r>
              <a:rPr lang="cs-CZ" sz="2970" dirty="0"/>
              <a:t>Možnosti prostorových zobrazení</a:t>
            </a:r>
            <a:endParaRPr dirty="0"/>
          </a:p>
        </p:txBody>
      </p:sp>
      <p:sp>
        <p:nvSpPr>
          <p:cNvPr id="167" name="Google Shape;167;p22"/>
          <p:cNvSpPr txBox="1">
            <a:spLocks noGrp="1"/>
          </p:cNvSpPr>
          <p:nvPr>
            <p:ph type="body" idx="1"/>
          </p:nvPr>
        </p:nvSpPr>
        <p:spPr>
          <a:xfrm>
            <a:off x="419530" y="995363"/>
            <a:ext cx="477426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cs-CZ" dirty="0"/>
              <a:t>ZÁSADNÍ PROBLÉM - PŘESNOST ZÁPISU</a:t>
            </a:r>
            <a:endParaRPr dirty="0"/>
          </a:p>
        </p:txBody>
      </p:sp>
      <p:sp>
        <p:nvSpPr>
          <p:cNvPr id="6" name="Myšlenková bublina: obláček 5">
            <a:extLst>
              <a:ext uri="{FF2B5EF4-FFF2-40B4-BE49-F238E27FC236}">
                <a16:creationId xmlns:a16="http://schemas.microsoft.com/office/drawing/2014/main" id="{12C94FFC-8000-46C0-99AD-72F2CFCBB61D}"/>
              </a:ext>
            </a:extLst>
          </p:cNvPr>
          <p:cNvSpPr/>
          <p:nvPr/>
        </p:nvSpPr>
        <p:spPr>
          <a:xfrm rot="217605">
            <a:off x="5359833" y="1348074"/>
            <a:ext cx="3364637" cy="226380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Velká koncentrace novodobých památek v Hluku ?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505AF1C-9502-4E01-9890-C5881AE53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914"/>
            <a:ext cx="9144000" cy="6470316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0CAEF3BE-1220-44D8-861D-5BEA4C3AD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8914"/>
            <a:ext cx="9144000" cy="647031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1E5C6AD-E67D-4985-96CE-560008D18E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6722"/>
            <a:ext cx="9144000" cy="6470316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120ECF14-9DF7-414C-8CC6-DD5218BF4B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90365"/>
            <a:ext cx="9144000" cy="636763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167CD1A-AC66-4FCD-9A59-0F872FEFAE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25251"/>
            <a:ext cx="9144000" cy="631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0059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2"/>
          <p:cNvSpPr txBox="1">
            <a:spLocks noGrp="1"/>
          </p:cNvSpPr>
          <p:nvPr>
            <p:ph type="title"/>
          </p:nvPr>
        </p:nvSpPr>
        <p:spPr>
          <a:xfrm>
            <a:off x="0" y="26481"/>
            <a:ext cx="9144000" cy="436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70"/>
              <a:buFont typeface="Calibri"/>
              <a:buNone/>
            </a:pPr>
            <a:r>
              <a:rPr lang="cs-CZ" sz="2970" dirty="0"/>
              <a:t>Zobrazení nad interaktivní mapou geologie</a:t>
            </a:r>
            <a:endParaRPr dirty="0"/>
          </a:p>
        </p:txBody>
      </p:sp>
      <p:sp>
        <p:nvSpPr>
          <p:cNvPr id="167" name="Google Shape;167;p22"/>
          <p:cNvSpPr txBox="1">
            <a:spLocks noGrp="1"/>
          </p:cNvSpPr>
          <p:nvPr>
            <p:ph type="body" idx="1"/>
          </p:nvPr>
        </p:nvSpPr>
        <p:spPr>
          <a:xfrm>
            <a:off x="419530" y="995363"/>
            <a:ext cx="477426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cs-CZ" dirty="0"/>
              <a:t>ZÁSADNÍ PROBLÉM - PŘESNOST ZÁPISU</a:t>
            </a:r>
            <a:endParaRPr dirty="0"/>
          </a:p>
        </p:txBody>
      </p:sp>
      <p:sp>
        <p:nvSpPr>
          <p:cNvPr id="6" name="Myšlenková bublina: obláček 5">
            <a:extLst>
              <a:ext uri="{FF2B5EF4-FFF2-40B4-BE49-F238E27FC236}">
                <a16:creationId xmlns:a16="http://schemas.microsoft.com/office/drawing/2014/main" id="{12C94FFC-8000-46C0-99AD-72F2CFCBB61D}"/>
              </a:ext>
            </a:extLst>
          </p:cNvPr>
          <p:cNvSpPr/>
          <p:nvPr/>
        </p:nvSpPr>
        <p:spPr>
          <a:xfrm rot="217605">
            <a:off x="5359833" y="1348074"/>
            <a:ext cx="3364637" cy="226380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Velká koncentrace novodobých památek v Hluku ?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505AF1C-9502-4E01-9890-C5881AE53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914"/>
            <a:ext cx="9144000" cy="6470316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0CAEF3BE-1220-44D8-861D-5BEA4C3AD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8914"/>
            <a:ext cx="9144000" cy="647031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1E5C6AD-E67D-4985-96CE-560008D18E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6722"/>
            <a:ext cx="9144000" cy="647031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0054E40-56D1-4AAC-8971-ED5A4AEDDE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87" y="496875"/>
            <a:ext cx="9115425" cy="6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046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2"/>
          <p:cNvSpPr txBox="1">
            <a:spLocks noGrp="1"/>
          </p:cNvSpPr>
          <p:nvPr>
            <p:ph type="title"/>
          </p:nvPr>
        </p:nvSpPr>
        <p:spPr>
          <a:xfrm>
            <a:off x="0" y="26481"/>
            <a:ext cx="9144000" cy="6831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70"/>
              <a:buFont typeface="Calibri"/>
              <a:buNone/>
            </a:pPr>
            <a:r>
              <a:rPr lang="cs-CZ" sz="2970" dirty="0"/>
              <a:t>A SPOUSTA DALŠÍCH MOŽNOSTÍ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093861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1"/>
          <p:cNvSpPr txBox="1">
            <a:spLocks noGrp="1"/>
          </p:cNvSpPr>
          <p:nvPr>
            <p:ph type="body" idx="1"/>
          </p:nvPr>
        </p:nvSpPr>
        <p:spPr>
          <a:xfrm>
            <a:off x="244250" y="830178"/>
            <a:ext cx="4411971" cy="593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cs-CZ"/>
              <a:t>Pro plné využití všech možných funkcí GIS aplikací existuje řada SW.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cs-CZ" b="1"/>
              <a:t>Placený SW: </a:t>
            </a:r>
            <a:br>
              <a:rPr lang="cs-CZ"/>
            </a:br>
            <a:r>
              <a:rPr lang="cs-CZ" b="1"/>
              <a:t>ArcGIS</a:t>
            </a:r>
            <a:endParaRPr b="1"/>
          </a:p>
          <a:p>
            <a:pPr marL="171450" lvl="0" indent="-381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 b="1"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cs-CZ" b="1"/>
              <a:t>Open source GIS: </a:t>
            </a:r>
            <a:br>
              <a:rPr lang="cs-CZ"/>
            </a:br>
            <a:r>
              <a:rPr lang="cs-CZ" b="1"/>
              <a:t>QGIS</a:t>
            </a:r>
            <a:r>
              <a:rPr lang="cs-CZ"/>
              <a:t>, grass GIS, Quantum GIS, OpenJUMP, uDig, OSSIM, gvSIG Desktop, SAGA GIS, ILWIS, MapWindow GIS, Kalypso, FalconView</a:t>
            </a:r>
            <a:endParaRPr/>
          </a:p>
          <a:p>
            <a:pPr marL="171450" lvl="0" indent="-381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cs-CZ"/>
              <a:t>množství manuálů na youtube i jinde</a:t>
            </a:r>
            <a:endParaRPr/>
          </a:p>
        </p:txBody>
      </p:sp>
      <p:sp>
        <p:nvSpPr>
          <p:cNvPr id="275" name="Google Shape;275;p31"/>
          <p:cNvSpPr txBox="1">
            <a:spLocks noGrp="1"/>
          </p:cNvSpPr>
          <p:nvPr>
            <p:ph type="title"/>
          </p:nvPr>
        </p:nvSpPr>
        <p:spPr>
          <a:xfrm>
            <a:off x="0" y="97536"/>
            <a:ext cx="4572000" cy="398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70"/>
              <a:buFont typeface="Arial Black"/>
              <a:buNone/>
            </a:pPr>
            <a:r>
              <a:rPr lang="cs-CZ" sz="2970">
                <a:latin typeface="Arial Black"/>
                <a:ea typeface="Arial Black"/>
                <a:cs typeface="Arial Black"/>
                <a:sym typeface="Arial Black"/>
              </a:rPr>
              <a:t>GIS software</a:t>
            </a:r>
            <a:endParaRPr/>
          </a:p>
        </p:txBody>
      </p:sp>
      <p:pic>
        <p:nvPicPr>
          <p:cNvPr id="276" name="Google Shape;276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17720" y="765689"/>
            <a:ext cx="4411972" cy="6027822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1"/>
          <p:cNvSpPr/>
          <p:nvPr/>
        </p:nvSpPr>
        <p:spPr>
          <a:xfrm>
            <a:off x="4546850" y="53270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http://projekty.osu.cz/vedtym/dok/publikace/manual_prac_postupu-gis.pdf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8" name="Google Shape;278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4309" y="5201031"/>
            <a:ext cx="5536684" cy="989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E90B7F-6806-43E6-AEC7-1C31C3735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827658"/>
          </a:xfrm>
        </p:spPr>
        <p:txBody>
          <a:bodyPr/>
          <a:lstStyle/>
          <a:p>
            <a:pPr algn="ctr"/>
            <a:r>
              <a:rPr lang="cs-CZ" dirty="0"/>
              <a:t>ZÍSKANÁ DATA A POSTPRODUKCE </a:t>
            </a:r>
            <a:br>
              <a:rPr lang="cs-CZ" dirty="0"/>
            </a:br>
            <a:br>
              <a:rPr lang="cs-CZ" dirty="0"/>
            </a:br>
            <a:r>
              <a:rPr lang="cs-CZ" dirty="0"/>
              <a:t>sjednocení dat pro kartografické vyjádření a následné analýzy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9E4D0C4-6571-4972-B45F-7E24D3771A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2539014"/>
            <a:ext cx="7886700" cy="4318986"/>
          </a:xfrm>
        </p:spPr>
        <p:txBody>
          <a:bodyPr/>
          <a:lstStyle/>
          <a:p>
            <a:r>
              <a:rPr lang="cs-CZ" dirty="0"/>
              <a:t>získány záznamy o </a:t>
            </a:r>
            <a:r>
              <a:rPr lang="cs-CZ" b="1" dirty="0"/>
              <a:t>349 </a:t>
            </a:r>
            <a:r>
              <a:rPr lang="cs-CZ" dirty="0"/>
              <a:t>drobných sakrálních památkách</a:t>
            </a:r>
          </a:p>
          <a:p>
            <a:pPr lvl="1"/>
            <a:r>
              <a:rPr lang="cs-CZ" dirty="0"/>
              <a:t>tabulka (349 řádků; 15 sloupců, tj. </a:t>
            </a:r>
            <a:r>
              <a:rPr lang="cs-CZ" b="1" dirty="0"/>
              <a:t>5235</a:t>
            </a:r>
            <a:r>
              <a:rPr lang="cs-CZ" dirty="0"/>
              <a:t> vyplněných buněk)</a:t>
            </a:r>
          </a:p>
          <a:p>
            <a:endParaRPr lang="cs-CZ" dirty="0"/>
          </a:p>
          <a:p>
            <a:pPr marL="114300" indent="0">
              <a:buNone/>
            </a:pPr>
            <a:r>
              <a:rPr lang="cs-CZ" u="sng" dirty="0"/>
              <a:t>ZPŮSOB SJEDNOCENÍ DAT:</a:t>
            </a:r>
          </a:p>
          <a:p>
            <a:r>
              <a:rPr lang="cs-CZ" dirty="0"/>
              <a:t>pouhé úpravy v excelové tabulce </a:t>
            </a:r>
          </a:p>
          <a:p>
            <a:pPr lvl="1"/>
            <a:r>
              <a:rPr lang="cs-CZ" dirty="0"/>
              <a:t>čím jsou data různorodější, tím je celý proces sjednocení náročnější </a:t>
            </a:r>
          </a:p>
          <a:p>
            <a:pPr lvl="1"/>
            <a:r>
              <a:rPr lang="cs-CZ" dirty="0"/>
              <a:t>více dat není problém!</a:t>
            </a:r>
          </a:p>
          <a:p>
            <a:pPr lvl="1"/>
            <a:r>
              <a:rPr lang="cs-CZ" dirty="0"/>
              <a:t>více </a:t>
            </a:r>
            <a:r>
              <a:rPr lang="cs-CZ" b="1" dirty="0"/>
              <a:t>nejednotných</a:t>
            </a:r>
            <a:r>
              <a:rPr lang="cs-CZ" dirty="0"/>
              <a:t> dat = velký problém! </a:t>
            </a:r>
          </a:p>
          <a:p>
            <a:pPr lvl="2"/>
            <a:r>
              <a:rPr lang="cs-CZ" dirty="0"/>
              <a:t>problémem jsou i drobné překlepy a rozdílný způsob zápisu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311C376-EF07-4EE1-8E42-094A60F97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2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65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E90B7F-6806-43E6-AEC7-1C31C3735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719706"/>
          </a:xfrm>
        </p:spPr>
        <p:txBody>
          <a:bodyPr/>
          <a:lstStyle/>
          <a:p>
            <a:r>
              <a:rPr lang="cs-CZ" dirty="0"/>
              <a:t>Autor záznamu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9E4D0C4-6571-4972-B45F-7E24D3771A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6032" y="1764792"/>
            <a:ext cx="4681728" cy="3291840"/>
          </a:xfrm>
        </p:spPr>
        <p:txBody>
          <a:bodyPr/>
          <a:lstStyle/>
          <a:p>
            <a:pPr marL="11430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ZPŮSOB ÚPRAVY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sjednocen způsob vyplnění této buňky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někteří studenti nezadali správně příjmení čárka jméno, ale jiný systém nejčastěji uvedeno nejdřív jméno, pak až příjmení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chybovali studenti: A, D, A, N, I, V, M, 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C654B4B-DCC7-4E35-A2C7-497DDB296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18288"/>
          </a:xfrm>
          <a:prstGeom prst="rect">
            <a:avLst/>
          </a:prstGeom>
        </p:spPr>
      </p:pic>
      <p:sp>
        <p:nvSpPr>
          <p:cNvPr id="7" name="Google Shape;131;p18">
            <a:extLst>
              <a:ext uri="{FF2B5EF4-FFF2-40B4-BE49-F238E27FC236}">
                <a16:creationId xmlns:a16="http://schemas.microsoft.com/office/drawing/2014/main" id="{9DB127F6-518E-4D0C-85B1-5405C9C725F1}"/>
              </a:ext>
            </a:extLst>
          </p:cNvPr>
          <p:cNvSpPr txBox="1">
            <a:spLocks/>
          </p:cNvSpPr>
          <p:nvPr/>
        </p:nvSpPr>
        <p:spPr>
          <a:xfrm>
            <a:off x="5330953" y="1672728"/>
            <a:ext cx="3675888" cy="618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endParaRPr lang="cs-CZ" dirty="0"/>
          </a:p>
        </p:txBody>
      </p:sp>
      <p:sp>
        <p:nvSpPr>
          <p:cNvPr id="8" name="Google Shape;132;p18">
            <a:extLst>
              <a:ext uri="{FF2B5EF4-FFF2-40B4-BE49-F238E27FC236}">
                <a16:creationId xmlns:a16="http://schemas.microsoft.com/office/drawing/2014/main" id="{0527C13A-4B2F-453A-8C47-3968C5E074A7}"/>
              </a:ext>
            </a:extLst>
          </p:cNvPr>
          <p:cNvSpPr txBox="1">
            <a:spLocks/>
          </p:cNvSpPr>
          <p:nvPr/>
        </p:nvSpPr>
        <p:spPr>
          <a:xfrm>
            <a:off x="5257801" y="2367663"/>
            <a:ext cx="3886199" cy="2871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1450" indent="-171450">
              <a:lnSpc>
                <a:spcPct val="90000"/>
              </a:lnSpc>
              <a:buClr>
                <a:schemeClr val="dk1"/>
              </a:buClr>
              <a:buSzPts val="2100"/>
              <a:buFont typeface="Arial"/>
              <a:buChar char="•"/>
            </a:pPr>
            <a:r>
              <a:rPr lang="cs-CZ" dirty="0"/>
              <a:t>musí byt vždy jednoznačné a zachovávající stejná pravidla, podobně jak při citaci literatury nepoužíváme různé verze např:</a:t>
            </a:r>
            <a:br>
              <a:rPr lang="cs-CZ" dirty="0"/>
            </a:br>
            <a:endParaRPr lang="cs-CZ" dirty="0"/>
          </a:p>
          <a:p>
            <a:pPr marL="514350" lvl="1" indent="-17145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dirty="0"/>
              <a:t>Komenský, Jan Amos: Orbis Pictus </a:t>
            </a:r>
          </a:p>
          <a:p>
            <a:pPr marL="514350" lvl="1" indent="-17145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dirty="0"/>
              <a:t>Komenský J.A.: Orbis Pictus </a:t>
            </a:r>
          </a:p>
          <a:p>
            <a:pPr marL="514350" lvl="1" indent="-17145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dirty="0"/>
              <a:t>Jan Amos Komenský: Orbis pictus</a:t>
            </a:r>
          </a:p>
          <a:p>
            <a:pPr marL="514350" lvl="1" indent="-17145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dirty="0" err="1"/>
              <a:t>J.A.Komenský</a:t>
            </a:r>
            <a:r>
              <a:rPr lang="cs-CZ" dirty="0"/>
              <a:t>: Orbis pictus </a:t>
            </a:r>
          </a:p>
          <a:p>
            <a:pPr marL="514350" lvl="1" indent="-17145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dirty="0"/>
              <a:t>Komenský: Orbis Pictus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28DB4BB-49EB-4A0C-9A8F-779DFFACB4EB}"/>
              </a:ext>
            </a:extLst>
          </p:cNvPr>
          <p:cNvSpPr txBox="1"/>
          <p:nvPr/>
        </p:nvSpPr>
        <p:spPr>
          <a:xfrm>
            <a:off x="502920" y="4892040"/>
            <a:ext cx="828446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Okresy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někteří studenti neznají ani okres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kromě správných variant Brno-město, Brno-venkov zde byli varianty jen </a:t>
            </a:r>
            <a:r>
              <a:rPr lang="cs-CZ" dirty="0">
                <a:solidFill>
                  <a:srgbClr val="FF0000"/>
                </a:solidFill>
              </a:rPr>
              <a:t>Brno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nejen Uherské Hradiště, ale i </a:t>
            </a:r>
            <a:r>
              <a:rPr lang="cs-CZ" dirty="0">
                <a:solidFill>
                  <a:srgbClr val="FF0000"/>
                </a:solidFill>
              </a:rPr>
              <a:t>Uherské hradiště </a:t>
            </a:r>
            <a:r>
              <a:rPr lang="cs-CZ" dirty="0"/>
              <a:t>a dokonce okresy </a:t>
            </a:r>
            <a:r>
              <a:rPr lang="cs-CZ" dirty="0" err="1">
                <a:solidFill>
                  <a:srgbClr val="FF0000"/>
                </a:solidFill>
              </a:rPr>
              <a:t>Poutnov</a:t>
            </a:r>
            <a:r>
              <a:rPr lang="cs-CZ" dirty="0"/>
              <a:t>, </a:t>
            </a:r>
            <a:r>
              <a:rPr lang="cs-CZ" dirty="0">
                <a:solidFill>
                  <a:srgbClr val="FF0000"/>
                </a:solidFill>
              </a:rPr>
              <a:t>Číhaná</a:t>
            </a:r>
          </a:p>
        </p:txBody>
      </p:sp>
    </p:spTree>
    <p:extLst>
      <p:ext uri="{BB962C8B-B14F-4D97-AF65-F5344CB8AC3E}">
        <p14:creationId xmlns:p14="http://schemas.microsoft.com/office/powerpoint/2010/main" val="2736325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E90B7F-6806-43E6-AEC7-1C31C3735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719706"/>
          </a:xfrm>
        </p:spPr>
        <p:txBody>
          <a:bodyPr/>
          <a:lstStyle/>
          <a:p>
            <a:r>
              <a:rPr lang="cs-CZ" dirty="0"/>
              <a:t>Zápis souřadnic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9E4D0C4-6571-4972-B45F-7E24D3771A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2449958"/>
            <a:ext cx="5184648" cy="423430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někteří neumí zadat </a:t>
            </a:r>
            <a:r>
              <a:rPr lang="cs-CZ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číslo“ do excelové buňky: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např. studenti zadali do buňky několik mezer číslo a zase několik mezer. Program pak usoudil, že se nejedná o číslo ale složitější text, kde i ty mezery jsou důležité a nejde je vypustit;…nebo tam jen nechali jednu mezeru před/za číslem důsledkem nedůsledného kopírování  </a:t>
            </a:r>
            <a:b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cs-CZ" sz="1800" dirty="0">
                <a:effectLst/>
                <a:highlight>
                  <a:srgbClr val="FF00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-</a:t>
            </a:r>
            <a:r>
              <a:rPr lang="cs-CZ" sz="1800" dirty="0">
                <a:highlight>
                  <a:srgbClr val="FF00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623594     </a:t>
            </a:r>
            <a:r>
              <a:rPr lang="cs-CZ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“; „</a:t>
            </a:r>
            <a:r>
              <a:rPr lang="cs-CZ" sz="1800" dirty="0">
                <a:highlight>
                  <a:srgbClr val="FF00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-623594</a:t>
            </a:r>
            <a:r>
              <a:rPr lang="cs-CZ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“; </a:t>
            </a:r>
            <a:r>
              <a:rPr lang="cs-CZ" sz="18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cs-CZ" sz="1800" dirty="0">
                <a:solidFill>
                  <a:schemeClr val="tx1"/>
                </a:solidFill>
                <a:highlight>
                  <a:srgbClr val="00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-623594</a:t>
            </a:r>
            <a:r>
              <a:rPr lang="cs-CZ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chybovali studenti : J, J, M, A, A, V, N, A  (pro X)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chybovali studenti: A, D, A, N, I, V, M, M (pro Y)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C654B4B-DCC7-4E35-A2C7-497DDB296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18288"/>
          </a:xfrm>
          <a:prstGeom prst="rect">
            <a:avLst/>
          </a:prstGeom>
        </p:spPr>
      </p:pic>
      <p:sp>
        <p:nvSpPr>
          <p:cNvPr id="7" name="Google Shape;131;p18">
            <a:extLst>
              <a:ext uri="{FF2B5EF4-FFF2-40B4-BE49-F238E27FC236}">
                <a16:creationId xmlns:a16="http://schemas.microsoft.com/office/drawing/2014/main" id="{9DB127F6-518E-4D0C-85B1-5405C9C725F1}"/>
              </a:ext>
            </a:extLst>
          </p:cNvPr>
          <p:cNvSpPr txBox="1">
            <a:spLocks/>
          </p:cNvSpPr>
          <p:nvPr/>
        </p:nvSpPr>
        <p:spPr>
          <a:xfrm>
            <a:off x="5330953" y="1672728"/>
            <a:ext cx="3675888" cy="618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endParaRPr lang="cs-CZ" dirty="0"/>
          </a:p>
        </p:txBody>
      </p:sp>
      <p:sp>
        <p:nvSpPr>
          <p:cNvPr id="8" name="Google Shape;132;p18">
            <a:extLst>
              <a:ext uri="{FF2B5EF4-FFF2-40B4-BE49-F238E27FC236}">
                <a16:creationId xmlns:a16="http://schemas.microsoft.com/office/drawing/2014/main" id="{0527C13A-4B2F-453A-8C47-3968C5E074A7}"/>
              </a:ext>
            </a:extLst>
          </p:cNvPr>
          <p:cNvSpPr txBox="1">
            <a:spLocks/>
          </p:cNvSpPr>
          <p:nvPr/>
        </p:nvSpPr>
        <p:spPr>
          <a:xfrm>
            <a:off x="5614416" y="2980943"/>
            <a:ext cx="3529584" cy="2258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1450" indent="-171450">
              <a:lnSpc>
                <a:spcPct val="90000"/>
              </a:lnSpc>
              <a:buClr>
                <a:schemeClr val="dk1"/>
              </a:buClr>
              <a:buSzPts val="2100"/>
              <a:buFont typeface="Arial"/>
              <a:buChar char="•"/>
            </a:pPr>
            <a:r>
              <a:rPr lang="cs-CZ" b="1" dirty="0"/>
              <a:t>proč jsem vybral S-JTSK a ne GPS?</a:t>
            </a:r>
          </a:p>
          <a:p>
            <a:pPr marL="171450" indent="-171450">
              <a:lnSpc>
                <a:spcPct val="90000"/>
              </a:lnSpc>
              <a:buClr>
                <a:schemeClr val="dk1"/>
              </a:buClr>
              <a:buSzPts val="2100"/>
              <a:buFont typeface="Arial"/>
              <a:buChar char="•"/>
            </a:pPr>
            <a:endParaRPr lang="cs-CZ" dirty="0"/>
          </a:p>
          <a:p>
            <a:pPr>
              <a:lnSpc>
                <a:spcPct val="90000"/>
              </a:lnSpc>
              <a:buClr>
                <a:schemeClr val="dk1"/>
              </a:buClr>
              <a:buSzPts val="2100"/>
            </a:pPr>
            <a:r>
              <a:rPr lang="cs-CZ" u="sng" dirty="0"/>
              <a:t>Křovák JTSK pro GIS [m]</a:t>
            </a:r>
          </a:p>
          <a:p>
            <a:pPr>
              <a:lnSpc>
                <a:spcPct val="90000"/>
              </a:lnSpc>
              <a:buClr>
                <a:schemeClr val="dk1"/>
              </a:buClr>
              <a:buSzPts val="2100"/>
            </a:pPr>
            <a:r>
              <a:rPr lang="cs-CZ" dirty="0"/>
              <a:t>x = -623594	y = -1139985</a:t>
            </a:r>
          </a:p>
          <a:p>
            <a:pPr marL="171450" indent="-171450">
              <a:lnSpc>
                <a:spcPct val="90000"/>
              </a:lnSpc>
              <a:buClr>
                <a:schemeClr val="dk1"/>
              </a:buClr>
              <a:buSzPts val="2100"/>
              <a:buFont typeface="Arial"/>
              <a:buChar char="•"/>
            </a:pPr>
            <a:endParaRPr lang="cs-CZ" dirty="0"/>
          </a:p>
          <a:p>
            <a:pPr>
              <a:lnSpc>
                <a:spcPct val="90000"/>
              </a:lnSpc>
              <a:buClr>
                <a:schemeClr val="dk1"/>
              </a:buClr>
              <a:buSzPts val="2100"/>
            </a:pPr>
            <a:r>
              <a:rPr lang="cs-CZ" u="sng" dirty="0"/>
              <a:t>GPS (WGS84)</a:t>
            </a:r>
          </a:p>
          <a:p>
            <a:pPr marL="171450" lvl="2" indent="-171450">
              <a:lnSpc>
                <a:spcPct val="90000"/>
              </a:lnSpc>
              <a:buClr>
                <a:schemeClr val="dk1"/>
              </a:buClr>
              <a:buSzPts val="2100"/>
              <a:buFont typeface="Arial"/>
              <a:buChar char="•"/>
            </a:pPr>
            <a:r>
              <a:rPr lang="cs-CZ" dirty="0"/>
              <a:t>49°21'20.1"N	16°13'45.1"E</a:t>
            </a:r>
          </a:p>
          <a:p>
            <a:pPr marL="171450" indent="-171450">
              <a:lnSpc>
                <a:spcPct val="90000"/>
              </a:lnSpc>
              <a:buClr>
                <a:schemeClr val="dk1"/>
              </a:buClr>
              <a:buSzPts val="2100"/>
              <a:buFont typeface="Arial"/>
              <a:buChar char="•"/>
            </a:pPr>
            <a:r>
              <a:rPr lang="cs-CZ" dirty="0"/>
              <a:t>N 49°21.33498‘, 	E 16°13.75163'</a:t>
            </a:r>
          </a:p>
          <a:p>
            <a:pPr marL="171450" indent="-171450">
              <a:lnSpc>
                <a:spcPct val="90000"/>
              </a:lnSpc>
              <a:buClr>
                <a:schemeClr val="dk1"/>
              </a:buClr>
              <a:buSzPts val="2100"/>
              <a:buFont typeface="Arial"/>
              <a:buChar char="•"/>
            </a:pPr>
            <a:r>
              <a:rPr lang="cs-CZ" dirty="0"/>
              <a:t>49.3555831N, 	16.2291939E</a:t>
            </a:r>
          </a:p>
          <a:p>
            <a:pPr marL="171450" indent="-171450">
              <a:lnSpc>
                <a:spcPct val="90000"/>
              </a:lnSpc>
              <a:buClr>
                <a:schemeClr val="dk1"/>
              </a:buClr>
              <a:buSzPts val="2100"/>
              <a:buFont typeface="Arial"/>
              <a:buChar char="•"/>
            </a:pPr>
            <a:r>
              <a:rPr lang="cs-CZ" dirty="0"/>
              <a:t>49.355583°	16.229194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CEF4C934-CFFB-44E4-AA77-9F2DF954F0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2322" y="701178"/>
            <a:ext cx="4594519" cy="97155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4D5D1F4-EDA1-4159-9EDB-A19639A37D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2321" y="1785010"/>
            <a:ext cx="4657883" cy="589732"/>
          </a:xfrm>
          <a:prstGeom prst="rect">
            <a:avLst/>
          </a:prstGeom>
        </p:spPr>
      </p:pic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44EAE567-C61F-4048-9006-EB3D015305C2}"/>
              </a:ext>
            </a:extLst>
          </p:cNvPr>
          <p:cNvCxnSpPr/>
          <p:nvPr/>
        </p:nvCxnSpPr>
        <p:spPr>
          <a:xfrm>
            <a:off x="3200400" y="0"/>
            <a:ext cx="1211921" cy="17850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7E668292-570D-4F27-A4B1-7BBB3A7F3BF0}"/>
              </a:ext>
            </a:extLst>
          </p:cNvPr>
          <p:cNvCxnSpPr/>
          <p:nvPr/>
        </p:nvCxnSpPr>
        <p:spPr>
          <a:xfrm>
            <a:off x="2221992" y="173736"/>
            <a:ext cx="2190329" cy="8138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20084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E90B7F-6806-43E6-AEC7-1C31C3735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719706"/>
          </a:xfrm>
        </p:spPr>
        <p:txBody>
          <a:bodyPr/>
          <a:lstStyle/>
          <a:p>
            <a:r>
              <a:rPr lang="cs-CZ" dirty="0"/>
              <a:t>Objekt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9E4D0C4-6571-4972-B45F-7E24D3771A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481011"/>
            <a:ext cx="3529584" cy="5203253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terminologická nejednotnost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např. pro objekt „kříž“ 8 různých zápisů</a:t>
            </a:r>
            <a:endParaRPr lang="cs-CZ" sz="1600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C654B4B-DCC7-4E35-A2C7-497DDB296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18288"/>
          </a:xfrm>
          <a:prstGeom prst="rect">
            <a:avLst/>
          </a:prstGeom>
        </p:spPr>
      </p:pic>
      <p:sp>
        <p:nvSpPr>
          <p:cNvPr id="7" name="Google Shape;131;p18">
            <a:extLst>
              <a:ext uri="{FF2B5EF4-FFF2-40B4-BE49-F238E27FC236}">
                <a16:creationId xmlns:a16="http://schemas.microsoft.com/office/drawing/2014/main" id="{9DB127F6-518E-4D0C-85B1-5405C9C725F1}"/>
              </a:ext>
            </a:extLst>
          </p:cNvPr>
          <p:cNvSpPr txBox="1">
            <a:spLocks/>
          </p:cNvSpPr>
          <p:nvPr/>
        </p:nvSpPr>
        <p:spPr>
          <a:xfrm>
            <a:off x="5330953" y="1672728"/>
            <a:ext cx="3675888" cy="618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endParaRPr lang="cs-CZ" dirty="0"/>
          </a:p>
        </p:txBody>
      </p:sp>
      <p:sp>
        <p:nvSpPr>
          <p:cNvPr id="8" name="Google Shape;132;p18">
            <a:extLst>
              <a:ext uri="{FF2B5EF4-FFF2-40B4-BE49-F238E27FC236}">
                <a16:creationId xmlns:a16="http://schemas.microsoft.com/office/drawing/2014/main" id="{0527C13A-4B2F-453A-8C47-3968C5E074A7}"/>
              </a:ext>
            </a:extLst>
          </p:cNvPr>
          <p:cNvSpPr txBox="1">
            <a:spLocks/>
          </p:cNvSpPr>
          <p:nvPr/>
        </p:nvSpPr>
        <p:spPr>
          <a:xfrm>
            <a:off x="5614416" y="2980943"/>
            <a:ext cx="3529584" cy="2258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1450" indent="-171450">
              <a:lnSpc>
                <a:spcPct val="90000"/>
              </a:lnSpc>
              <a:buClr>
                <a:schemeClr val="dk1"/>
              </a:buClr>
              <a:buSzPts val="2100"/>
              <a:buFont typeface="Arial"/>
              <a:buChar char="•"/>
            </a:pPr>
            <a:r>
              <a:rPr lang="cs-CZ" b="1" dirty="0"/>
              <a:t>proč jsem vybral S-JTSK a ne GPS?</a:t>
            </a:r>
          </a:p>
          <a:p>
            <a:pPr marL="171450" indent="-171450">
              <a:lnSpc>
                <a:spcPct val="90000"/>
              </a:lnSpc>
              <a:buClr>
                <a:schemeClr val="dk1"/>
              </a:buClr>
              <a:buSzPts val="2100"/>
              <a:buFont typeface="Arial"/>
              <a:buChar char="•"/>
            </a:pPr>
            <a:endParaRPr lang="cs-CZ" dirty="0"/>
          </a:p>
          <a:p>
            <a:pPr>
              <a:lnSpc>
                <a:spcPct val="90000"/>
              </a:lnSpc>
              <a:buClr>
                <a:schemeClr val="dk1"/>
              </a:buClr>
              <a:buSzPts val="2100"/>
            </a:pPr>
            <a:r>
              <a:rPr lang="cs-CZ" u="sng" dirty="0"/>
              <a:t>Křovák JTSK pro GIS [m]</a:t>
            </a:r>
          </a:p>
          <a:p>
            <a:pPr>
              <a:lnSpc>
                <a:spcPct val="90000"/>
              </a:lnSpc>
              <a:buClr>
                <a:schemeClr val="dk1"/>
              </a:buClr>
              <a:buSzPts val="2100"/>
            </a:pPr>
            <a:r>
              <a:rPr lang="cs-CZ" dirty="0"/>
              <a:t>x = -623594	y = -1139985</a:t>
            </a:r>
          </a:p>
          <a:p>
            <a:pPr marL="171450" indent="-171450">
              <a:lnSpc>
                <a:spcPct val="90000"/>
              </a:lnSpc>
              <a:buClr>
                <a:schemeClr val="dk1"/>
              </a:buClr>
              <a:buSzPts val="2100"/>
              <a:buFont typeface="Arial"/>
              <a:buChar char="•"/>
            </a:pPr>
            <a:endParaRPr lang="cs-CZ" dirty="0"/>
          </a:p>
          <a:p>
            <a:pPr>
              <a:lnSpc>
                <a:spcPct val="90000"/>
              </a:lnSpc>
              <a:buClr>
                <a:schemeClr val="dk1"/>
              </a:buClr>
              <a:buSzPts val="2100"/>
            </a:pPr>
            <a:r>
              <a:rPr lang="cs-CZ" u="sng" dirty="0"/>
              <a:t>GPS (WGS84)</a:t>
            </a:r>
          </a:p>
          <a:p>
            <a:pPr marL="171450" lvl="2" indent="-171450">
              <a:lnSpc>
                <a:spcPct val="90000"/>
              </a:lnSpc>
              <a:buClr>
                <a:schemeClr val="dk1"/>
              </a:buClr>
              <a:buSzPts val="2100"/>
              <a:buFont typeface="Arial"/>
              <a:buChar char="•"/>
            </a:pPr>
            <a:r>
              <a:rPr lang="cs-CZ" dirty="0"/>
              <a:t>49°21'20.1"N	16°13'45.1"E</a:t>
            </a:r>
          </a:p>
          <a:p>
            <a:pPr marL="171450" indent="-171450">
              <a:lnSpc>
                <a:spcPct val="90000"/>
              </a:lnSpc>
              <a:buClr>
                <a:schemeClr val="dk1"/>
              </a:buClr>
              <a:buSzPts val="2100"/>
              <a:buFont typeface="Arial"/>
              <a:buChar char="•"/>
            </a:pPr>
            <a:r>
              <a:rPr lang="cs-CZ" dirty="0"/>
              <a:t>N 49°21.33498‘, 	E 16°13.75163'</a:t>
            </a:r>
          </a:p>
          <a:p>
            <a:pPr marL="171450" indent="-171450">
              <a:lnSpc>
                <a:spcPct val="90000"/>
              </a:lnSpc>
              <a:buClr>
                <a:schemeClr val="dk1"/>
              </a:buClr>
              <a:buSzPts val="2100"/>
              <a:buFont typeface="Arial"/>
              <a:buChar char="•"/>
            </a:pPr>
            <a:r>
              <a:rPr lang="cs-CZ" dirty="0"/>
              <a:t>49.3555831N, 	16.2291939E</a:t>
            </a:r>
          </a:p>
          <a:p>
            <a:pPr marL="171450" indent="-171450">
              <a:lnSpc>
                <a:spcPct val="90000"/>
              </a:lnSpc>
              <a:buClr>
                <a:schemeClr val="dk1"/>
              </a:buClr>
              <a:buSzPts val="2100"/>
              <a:buFont typeface="Arial"/>
              <a:buChar char="•"/>
            </a:pPr>
            <a:r>
              <a:rPr lang="cs-CZ" dirty="0"/>
              <a:t>49.355583°	16.229194</a:t>
            </a:r>
          </a:p>
        </p:txBody>
      </p: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44EAE567-C61F-4048-9006-EB3D015305C2}"/>
              </a:ext>
            </a:extLst>
          </p:cNvPr>
          <p:cNvCxnSpPr>
            <a:cxnSpLocks/>
          </p:cNvCxnSpPr>
          <p:nvPr/>
        </p:nvCxnSpPr>
        <p:spPr>
          <a:xfrm>
            <a:off x="3922776" y="256032"/>
            <a:ext cx="220599" cy="5124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3E5A63E1-72C2-40AC-A8F2-9240D7252C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3470806"/>
              </p:ext>
            </p:extLst>
          </p:nvPr>
        </p:nvGraphicFramePr>
        <p:xfrm>
          <a:off x="5010912" y="1481010"/>
          <a:ext cx="4021457" cy="53979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Image" r:id="rId4" imgW="3783960" imgH="5079240" progId="Photoshop.Image.20">
                  <p:embed/>
                </p:oleObj>
              </mc:Choice>
              <mc:Fallback>
                <p:oleObj name="Image" r:id="rId4" imgW="3783960" imgH="5079240" progId="Photoshop.Image.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10912" y="1481010"/>
                        <a:ext cx="4021457" cy="53979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Obrázek 10">
            <a:extLst>
              <a:ext uri="{FF2B5EF4-FFF2-40B4-BE49-F238E27FC236}">
                <a16:creationId xmlns:a16="http://schemas.microsoft.com/office/drawing/2014/main" id="{0CE43D95-C048-453A-B96A-D7C0BE28F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3375" y="896122"/>
            <a:ext cx="500062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441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E90B7F-6806-43E6-AEC7-1C31C3735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719706"/>
          </a:xfrm>
        </p:spPr>
        <p:txBody>
          <a:bodyPr/>
          <a:lstStyle/>
          <a:p>
            <a:r>
              <a:rPr lang="cs-CZ" dirty="0"/>
              <a:t>Vyobrazení světce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9E4D0C4-6571-4972-B45F-7E24D3771A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481011"/>
            <a:ext cx="3529584" cy="5203253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snaha o sjednocení - mělo zaznít buď že světec "</a:t>
            </a:r>
            <a:r>
              <a:rPr lang="cs-CZ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není</a:t>
            </a:r>
            <a:r>
              <a:rPr lang="cs-CZ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" nebo </a:t>
            </a:r>
            <a:r>
              <a:rPr lang="cs-CZ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jméno světce</a:t>
            </a:r>
            <a:r>
              <a:rPr lang="cs-CZ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např. "Sv. Anna"; kromě studentů, kteří mě pochopili dobře se objevily ještě další varianty.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ani celkem bezproblémová hodnota informující, že tam </a:t>
            </a:r>
            <a:r>
              <a:rPr lang="cs-CZ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vyobrazení světce není </a:t>
            </a:r>
            <a:r>
              <a:rPr lang="cs-CZ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nebyla vyplněna jednotně! </a:t>
            </a:r>
            <a:r>
              <a:rPr lang="cs-CZ" sz="16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r</a:t>
            </a:r>
            <a:r>
              <a:rPr lang="cs-CZ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ůzné hodnoty</a:t>
            </a:r>
            <a:r>
              <a:rPr lang="cs-CZ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od různých studentů!</a:t>
            </a:r>
            <a:endParaRPr lang="cs-CZ" sz="16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C654B4B-DCC7-4E35-A2C7-497DDB296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18288"/>
          </a:xfrm>
          <a:prstGeom prst="rect">
            <a:avLst/>
          </a:prstGeom>
        </p:spPr>
      </p:pic>
      <p:sp>
        <p:nvSpPr>
          <p:cNvPr id="7" name="Google Shape;131;p18">
            <a:extLst>
              <a:ext uri="{FF2B5EF4-FFF2-40B4-BE49-F238E27FC236}">
                <a16:creationId xmlns:a16="http://schemas.microsoft.com/office/drawing/2014/main" id="{9DB127F6-518E-4D0C-85B1-5405C9C725F1}"/>
              </a:ext>
            </a:extLst>
          </p:cNvPr>
          <p:cNvSpPr txBox="1">
            <a:spLocks/>
          </p:cNvSpPr>
          <p:nvPr/>
        </p:nvSpPr>
        <p:spPr>
          <a:xfrm>
            <a:off x="5330953" y="1672728"/>
            <a:ext cx="3675888" cy="618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endParaRPr lang="cs-CZ" dirty="0"/>
          </a:p>
        </p:txBody>
      </p:sp>
      <p:sp>
        <p:nvSpPr>
          <p:cNvPr id="8" name="Google Shape;132;p18">
            <a:extLst>
              <a:ext uri="{FF2B5EF4-FFF2-40B4-BE49-F238E27FC236}">
                <a16:creationId xmlns:a16="http://schemas.microsoft.com/office/drawing/2014/main" id="{0527C13A-4B2F-453A-8C47-3968C5E074A7}"/>
              </a:ext>
            </a:extLst>
          </p:cNvPr>
          <p:cNvSpPr txBox="1">
            <a:spLocks/>
          </p:cNvSpPr>
          <p:nvPr/>
        </p:nvSpPr>
        <p:spPr>
          <a:xfrm>
            <a:off x="5614416" y="2980943"/>
            <a:ext cx="3529584" cy="2258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1450" indent="-171450">
              <a:lnSpc>
                <a:spcPct val="90000"/>
              </a:lnSpc>
              <a:buClr>
                <a:schemeClr val="dk1"/>
              </a:buClr>
              <a:buSzPts val="2100"/>
              <a:buFont typeface="Arial"/>
              <a:buChar char="•"/>
            </a:pPr>
            <a:r>
              <a:rPr lang="cs-CZ" b="1" dirty="0"/>
              <a:t>proč jsem vybral S-JTSK a ne GPS?</a:t>
            </a:r>
          </a:p>
          <a:p>
            <a:pPr marL="171450" indent="-171450">
              <a:lnSpc>
                <a:spcPct val="90000"/>
              </a:lnSpc>
              <a:buClr>
                <a:schemeClr val="dk1"/>
              </a:buClr>
              <a:buSzPts val="2100"/>
              <a:buFont typeface="Arial"/>
              <a:buChar char="•"/>
            </a:pPr>
            <a:endParaRPr lang="cs-CZ" dirty="0"/>
          </a:p>
          <a:p>
            <a:pPr>
              <a:lnSpc>
                <a:spcPct val="90000"/>
              </a:lnSpc>
              <a:buClr>
                <a:schemeClr val="dk1"/>
              </a:buClr>
              <a:buSzPts val="2100"/>
            </a:pPr>
            <a:r>
              <a:rPr lang="cs-CZ" u="sng" dirty="0"/>
              <a:t>Křovák JTSK pro GIS [m]</a:t>
            </a:r>
          </a:p>
          <a:p>
            <a:pPr>
              <a:lnSpc>
                <a:spcPct val="90000"/>
              </a:lnSpc>
              <a:buClr>
                <a:schemeClr val="dk1"/>
              </a:buClr>
              <a:buSzPts val="2100"/>
            </a:pPr>
            <a:r>
              <a:rPr lang="cs-CZ" dirty="0"/>
              <a:t>x = -623594	y = -1139985</a:t>
            </a:r>
          </a:p>
          <a:p>
            <a:pPr marL="171450" indent="-171450">
              <a:lnSpc>
                <a:spcPct val="90000"/>
              </a:lnSpc>
              <a:buClr>
                <a:schemeClr val="dk1"/>
              </a:buClr>
              <a:buSzPts val="2100"/>
              <a:buFont typeface="Arial"/>
              <a:buChar char="•"/>
            </a:pPr>
            <a:endParaRPr lang="cs-CZ" dirty="0"/>
          </a:p>
          <a:p>
            <a:pPr>
              <a:lnSpc>
                <a:spcPct val="90000"/>
              </a:lnSpc>
              <a:buClr>
                <a:schemeClr val="dk1"/>
              </a:buClr>
              <a:buSzPts val="2100"/>
            </a:pPr>
            <a:r>
              <a:rPr lang="cs-CZ" u="sng" dirty="0"/>
              <a:t>GPS (WGS84)</a:t>
            </a:r>
          </a:p>
          <a:p>
            <a:pPr marL="171450" lvl="2" indent="-171450">
              <a:lnSpc>
                <a:spcPct val="90000"/>
              </a:lnSpc>
              <a:buClr>
                <a:schemeClr val="dk1"/>
              </a:buClr>
              <a:buSzPts val="2100"/>
              <a:buFont typeface="Arial"/>
              <a:buChar char="•"/>
            </a:pPr>
            <a:r>
              <a:rPr lang="cs-CZ" dirty="0"/>
              <a:t>49°21'20.1"N	16°13'45.1"E</a:t>
            </a:r>
          </a:p>
          <a:p>
            <a:pPr marL="171450" indent="-171450">
              <a:lnSpc>
                <a:spcPct val="90000"/>
              </a:lnSpc>
              <a:buClr>
                <a:schemeClr val="dk1"/>
              </a:buClr>
              <a:buSzPts val="2100"/>
              <a:buFont typeface="Arial"/>
              <a:buChar char="•"/>
            </a:pPr>
            <a:r>
              <a:rPr lang="cs-CZ" dirty="0"/>
              <a:t>N 49°21.33498‘, 	E 16°13.75163'</a:t>
            </a:r>
          </a:p>
          <a:p>
            <a:pPr marL="171450" indent="-171450">
              <a:lnSpc>
                <a:spcPct val="90000"/>
              </a:lnSpc>
              <a:buClr>
                <a:schemeClr val="dk1"/>
              </a:buClr>
              <a:buSzPts val="2100"/>
              <a:buFont typeface="Arial"/>
              <a:buChar char="•"/>
            </a:pPr>
            <a:r>
              <a:rPr lang="cs-CZ" dirty="0"/>
              <a:t>49.3555831N, 	16.2291939E</a:t>
            </a:r>
          </a:p>
          <a:p>
            <a:pPr marL="171450" indent="-171450">
              <a:lnSpc>
                <a:spcPct val="90000"/>
              </a:lnSpc>
              <a:buClr>
                <a:schemeClr val="dk1"/>
              </a:buClr>
              <a:buSzPts val="2100"/>
              <a:buFont typeface="Arial"/>
              <a:buChar char="•"/>
            </a:pPr>
            <a:r>
              <a:rPr lang="cs-CZ" dirty="0"/>
              <a:t>49.355583°	16.229194</a:t>
            </a:r>
          </a:p>
        </p:txBody>
      </p: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44EAE567-C61F-4048-9006-EB3D015305C2}"/>
              </a:ext>
            </a:extLst>
          </p:cNvPr>
          <p:cNvCxnSpPr>
            <a:cxnSpLocks/>
          </p:cNvCxnSpPr>
          <p:nvPr/>
        </p:nvCxnSpPr>
        <p:spPr>
          <a:xfrm>
            <a:off x="3922776" y="256032"/>
            <a:ext cx="1088136" cy="5579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3" name="Obrázek 12">
            <a:extLst>
              <a:ext uri="{FF2B5EF4-FFF2-40B4-BE49-F238E27FC236}">
                <a16:creationId xmlns:a16="http://schemas.microsoft.com/office/drawing/2014/main" id="{CE04C3D8-BB9F-495D-BE02-34FDF67CEF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825" y="618911"/>
            <a:ext cx="4067175" cy="647700"/>
          </a:xfrm>
          <a:prstGeom prst="rect">
            <a:avLst/>
          </a:prstGeom>
        </p:spPr>
      </p:pic>
      <p:graphicFrame>
        <p:nvGraphicFramePr>
          <p:cNvPr id="16" name="Objekt 15">
            <a:extLst>
              <a:ext uri="{FF2B5EF4-FFF2-40B4-BE49-F238E27FC236}">
                <a16:creationId xmlns:a16="http://schemas.microsoft.com/office/drawing/2014/main" id="{DBF8D831-3483-4C38-A35C-BCA03FBD08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9464255"/>
              </p:ext>
            </p:extLst>
          </p:nvPr>
        </p:nvGraphicFramePr>
        <p:xfrm>
          <a:off x="3436240" y="1618488"/>
          <a:ext cx="5575300" cy="50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" name="Image" r:id="rId5" imgW="5574600" imgH="5079240" progId="Photoshop.Image.20">
                  <p:embed/>
                </p:oleObj>
              </mc:Choice>
              <mc:Fallback>
                <p:oleObj name="Image" r:id="rId5" imgW="5574600" imgH="5079240" progId="Photoshop.Image.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36240" y="1618488"/>
                        <a:ext cx="5575300" cy="508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19560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E90B7F-6806-43E6-AEC7-1C31C3735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719706"/>
          </a:xfrm>
        </p:spPr>
        <p:txBody>
          <a:bodyPr/>
          <a:lstStyle/>
          <a:p>
            <a:r>
              <a:rPr lang="cs-CZ" dirty="0"/>
              <a:t>Je na památce vyobrazený Ježíš?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9E4D0C4-6571-4972-B45F-7E24D3771A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481011"/>
            <a:ext cx="5078027" cy="5203253"/>
          </a:xfrm>
        </p:spPr>
        <p:txBody>
          <a:bodyPr/>
          <a:lstStyle/>
          <a:p>
            <a:pPr marL="11430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600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Očekávané odpovědi: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cs-CZ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 X ne</a:t>
            </a:r>
          </a:p>
          <a:p>
            <a:pPr marL="114300" indent="0">
              <a:lnSpc>
                <a:spcPct val="107000"/>
              </a:lnSpc>
              <a:spcAft>
                <a:spcPts val="800"/>
              </a:spcAft>
              <a:buNone/>
            </a:pPr>
            <a:endParaRPr lang="cs-CZ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600" u="sng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Skutečnost?</a:t>
            </a:r>
            <a:endParaRPr lang="cs-CZ" sz="1600" u="sng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rů</a:t>
            </a:r>
            <a:r>
              <a:rPr lang="cs-CZ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zných kategorií pro ANO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různé kategorie pro NE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kategorie úplně nejasné</a:t>
            </a:r>
            <a:endParaRPr lang="cs-CZ" sz="1600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C654B4B-DCC7-4E35-A2C7-497DDB296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18288"/>
          </a:xfrm>
          <a:prstGeom prst="rect">
            <a:avLst/>
          </a:prstGeom>
        </p:spPr>
      </p:pic>
      <p:sp>
        <p:nvSpPr>
          <p:cNvPr id="7" name="Google Shape;131;p18">
            <a:extLst>
              <a:ext uri="{FF2B5EF4-FFF2-40B4-BE49-F238E27FC236}">
                <a16:creationId xmlns:a16="http://schemas.microsoft.com/office/drawing/2014/main" id="{9DB127F6-518E-4D0C-85B1-5405C9C725F1}"/>
              </a:ext>
            </a:extLst>
          </p:cNvPr>
          <p:cNvSpPr txBox="1">
            <a:spLocks/>
          </p:cNvSpPr>
          <p:nvPr/>
        </p:nvSpPr>
        <p:spPr>
          <a:xfrm>
            <a:off x="5330953" y="1672728"/>
            <a:ext cx="3675888" cy="618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endParaRPr lang="cs-CZ" dirty="0"/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EDD853B6-7834-4FD6-A268-791E3CD2C7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6271912"/>
              </p:ext>
            </p:extLst>
          </p:nvPr>
        </p:nvGraphicFramePr>
        <p:xfrm>
          <a:off x="5936997" y="2306385"/>
          <a:ext cx="3030454" cy="2780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" r:id="rId4" imgW="2463480" imgH="2260080" progId="">
                  <p:embed/>
                </p:oleObj>
              </mc:Choice>
              <mc:Fallback>
                <p:oleObj r:id="rId4" imgW="2463480" imgH="22600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36997" y="2306385"/>
                        <a:ext cx="3030454" cy="27805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9278692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934</TotalTime>
  <Words>1190</Words>
  <Application>Microsoft Office PowerPoint</Application>
  <PresentationFormat>Předvádění na obrazovce (4:3)</PresentationFormat>
  <Paragraphs>180</Paragraphs>
  <Slides>36</Slides>
  <Notes>21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2" baseType="lpstr">
      <vt:lpstr>Calibri</vt:lpstr>
      <vt:lpstr>Times New Roman</vt:lpstr>
      <vt:lpstr>Arial</vt:lpstr>
      <vt:lpstr>Arial Black</vt:lpstr>
      <vt:lpstr>Motiv Office</vt:lpstr>
      <vt:lpstr>Image</vt:lpstr>
      <vt:lpstr>Základy etnokartografie  poznámky k úkolu studentů</vt:lpstr>
      <vt:lpstr>úkol – vyplnění tabulky  lokalizace památek a jejich strukturovaný popis</vt:lpstr>
      <vt:lpstr>CÍL  úkolu a záměr?</vt:lpstr>
      <vt:lpstr>ZÍSKANÁ DATA A POSTPRODUKCE   sjednocení dat pro kartografické vyjádření a následné analýzy</vt:lpstr>
      <vt:lpstr>Autor záznamu</vt:lpstr>
      <vt:lpstr>Zápis souřadnic</vt:lpstr>
      <vt:lpstr>Objekt</vt:lpstr>
      <vt:lpstr>Vyobrazení světce</vt:lpstr>
      <vt:lpstr>Je na památce vyobrazený Ježíš?</vt:lpstr>
      <vt:lpstr>Je na památce vyobrazena Panna Marie?</vt:lpstr>
      <vt:lpstr>Datace vzniku</vt:lpstr>
      <vt:lpstr>Materiál převládající</vt:lpstr>
      <vt:lpstr>Nedostatky</vt:lpstr>
      <vt:lpstr>ZÍSKANÁ DATA A POSTPRODUKCE </vt:lpstr>
      <vt:lpstr>ZÍSKANÁ DATA A POSTPRODUKCE </vt:lpstr>
      <vt:lpstr>Po náročných úpravách v excelu je čas na projekci</vt:lpstr>
      <vt:lpstr>Prezentace aplikace PowerPoint</vt:lpstr>
      <vt:lpstr>ZKOUMANÉ LOKALITY</vt:lpstr>
      <vt:lpstr>ZKOUMANÉ LOKALITY ZBARVENÍ DLE AUTORŮ ZÁZNAMU</vt:lpstr>
      <vt:lpstr>DATACE    DO    KATEGORIÍ</vt:lpstr>
      <vt:lpstr>DATACE – ZVÝRAZNĚNY STARŠÍ PAMÁTKY</vt:lpstr>
      <vt:lpstr>DETAIL DATOVANÝCH PAMÁTEK</vt:lpstr>
      <vt:lpstr>ÚVAHA ?</vt:lpstr>
      <vt:lpstr>PAMÁTKY DLE TYPU A PROJEKCE NA 3.VOJ.MAPOVÁNÍ</vt:lpstr>
      <vt:lpstr>Prezentace aplikace PowerPoint</vt:lpstr>
      <vt:lpstr>SAMOTNÁ PODKLADOVÁ MAPA BEZ BODŮ</vt:lpstr>
      <vt:lpstr>PAMÁTKY S VYOBRAZENÍM KRISTA</vt:lpstr>
      <vt:lpstr>PAMÁTKY S VYOBRAZENÍM PANNY MARIE</vt:lpstr>
      <vt:lpstr>DETAIL PAMÁTEK NA JV MORAVĚ S VYOBRAZENÍM KRISTA</vt:lpstr>
      <vt:lpstr>RŮZNÁ KATEGORIE OBJEKTŮ</vt:lpstr>
      <vt:lpstr>VÝBĚR OBJEKTŮ - DETAIL</vt:lpstr>
      <vt:lpstr>Možnosti prostorových zobrazení</vt:lpstr>
      <vt:lpstr>Možnosti prostorových zobrazení</vt:lpstr>
      <vt:lpstr>Zobrazení nad interaktivní mapou geologie</vt:lpstr>
      <vt:lpstr>A SPOUSTA DALŠÍCH MOŽNOSTÍ</vt:lpstr>
      <vt:lpstr>GIS software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etnokartografie  poznámky k úkolu studentů</dc:title>
  <dc:creator>Dell</dc:creator>
  <cp:lastModifiedBy>PC</cp:lastModifiedBy>
  <cp:revision>22</cp:revision>
  <dcterms:modified xsi:type="dcterms:W3CDTF">2021-12-14T14:41:46Z</dcterms:modified>
</cp:coreProperties>
</file>