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</p:sldMasterIdLst>
  <p:sldIdLst>
    <p:sldId id="862" r:id="rId3"/>
    <p:sldId id="863" r:id="rId4"/>
    <p:sldId id="865" r:id="rId5"/>
    <p:sldId id="256" r:id="rId6"/>
    <p:sldId id="266" r:id="rId7"/>
    <p:sldId id="265" r:id="rId8"/>
    <p:sldId id="280" r:id="rId9"/>
    <p:sldId id="267" r:id="rId10"/>
    <p:sldId id="273" r:id="rId11"/>
    <p:sldId id="268" r:id="rId12"/>
    <p:sldId id="269" r:id="rId13"/>
    <p:sldId id="264" r:id="rId14"/>
    <p:sldId id="276" r:id="rId15"/>
    <p:sldId id="275" r:id="rId16"/>
    <p:sldId id="864" r:id="rId17"/>
    <p:sldId id="861" r:id="rId18"/>
    <p:sldId id="867" r:id="rId19"/>
    <p:sldId id="868" r:id="rId20"/>
    <p:sldId id="858" r:id="rId21"/>
    <p:sldId id="278" r:id="rId22"/>
    <p:sldId id="869" r:id="rId23"/>
    <p:sldId id="866" r:id="rId24"/>
    <p:sldId id="842" r:id="rId25"/>
    <p:sldId id="279" r:id="rId26"/>
    <p:sldId id="854" r:id="rId27"/>
    <p:sldId id="856" r:id="rId28"/>
    <p:sldId id="857" r:id="rId29"/>
    <p:sldId id="860" r:id="rId30"/>
    <p:sldId id="8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Skopal" initials="PS" lastIdx="1" clrIdx="0">
    <p:extLst>
      <p:ext uri="{19B8F6BF-5375-455C-9EA6-DF929625EA0E}">
        <p15:presenceInfo xmlns:p15="http://schemas.microsoft.com/office/powerpoint/2012/main" userId="d7556b2254bc94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149" y="-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9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7253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695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6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594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9006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7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6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7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6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097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.ucl.cas.cz/index.php?path=Pasmo/1.1924-192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oskop.org/Franti%C5%A1ek_Kalivoda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fi/test/s_zakazky/ode17/038_skopal/fk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3D77E3-BC4F-4B8A-A9B7-8ABC2025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cap="all">
                <a:effectLst/>
              </a:rPr>
              <a:t>oborový tisk: </a:t>
            </a:r>
            <a:br>
              <a:rPr lang="en-US" sz="1500" cap="all"/>
            </a:br>
            <a:r>
              <a:rPr lang="en-US" sz="1500" cap="all">
                <a:effectLst/>
              </a:rPr>
              <a:t>První filmový časopis v čes. zemích: </a:t>
            </a:r>
            <a:br>
              <a:rPr lang="en-US" sz="1500" cap="all">
                <a:effectLst/>
              </a:rPr>
            </a:br>
            <a:br>
              <a:rPr lang="en-US" sz="1500" cap="all"/>
            </a:br>
            <a:r>
              <a:rPr lang="en-US" sz="1500" cap="all">
                <a:effectLst/>
              </a:rPr>
              <a:t>■ Anzeiger für die gesamte Kinematographen-Industrie (1907-1908) </a:t>
            </a:r>
            <a:br>
              <a:rPr lang="en-US" sz="1500" cap="all">
                <a:effectLst/>
              </a:rPr>
            </a:br>
            <a:r>
              <a:rPr lang="en-US" sz="1500" cap="all">
                <a:effectLst/>
              </a:rPr>
              <a:t>vydával jej brněnský filmový podnikatel Dominik Morgenstern (majitel kina The Empire Bio Co., později přejmenované na Central</a:t>
            </a:r>
            <a:r>
              <a:rPr lang="en-US" sz="1500" cap="all"/>
              <a:t> – viz foto z roku 1919)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Zástupný obsah 4" descr="Obsah obrázku exteriér, sníh, bílá, černá&#10;&#10;Popis byl vytvořen automaticky">
            <a:extLst>
              <a:ext uri="{FF2B5EF4-FFF2-40B4-BE49-F238E27FC236}">
                <a16:creationId xmlns:a16="http://schemas.microsoft.com/office/drawing/2014/main" id="{28BF20E2-4BC2-4FAC-8284-5FEF08F56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448832"/>
            <a:ext cx="5659222" cy="41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Propagační časopisy: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Náš film</a:t>
            </a:r>
          </a:p>
          <a:p>
            <a:pPr marL="0" indent="0">
              <a:buNone/>
            </a:pPr>
            <a:r>
              <a:rPr lang="cs-CZ" b="1" dirty="0"/>
              <a:t>1927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Vydával </a:t>
            </a:r>
            <a:r>
              <a:rPr lang="cs-CZ" dirty="0" err="1"/>
              <a:t>Fanamet</a:t>
            </a:r>
            <a:r>
              <a:rPr lang="cs-CZ" dirty="0"/>
              <a:t> - tj. americká půjčovna sdružující </a:t>
            </a:r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Players</a:t>
            </a:r>
            <a:r>
              <a:rPr lang="cs-CZ" dirty="0"/>
              <a:t>,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a MGM</a:t>
            </a:r>
          </a:p>
          <a:p>
            <a:endParaRPr lang="cs-CZ" dirty="0"/>
          </a:p>
          <a:p>
            <a:r>
              <a:rPr lang="cs-CZ" b="1" dirty="0"/>
              <a:t>Filmový věstník</a:t>
            </a:r>
          </a:p>
          <a:p>
            <a:pPr marL="0" indent="0">
              <a:buNone/>
            </a:pPr>
            <a:r>
              <a:rPr lang="cs-CZ" dirty="0"/>
              <a:t>1921-1923</a:t>
            </a:r>
          </a:p>
          <a:p>
            <a:pPr marL="0" indent="0">
              <a:buNone/>
            </a:pPr>
            <a:r>
              <a:rPr lang="cs-CZ" dirty="0"/>
              <a:t>Čtrnáctideník, vydávaný půjčovnou a výrobnou </a:t>
            </a:r>
            <a:r>
              <a:rPr lang="cs-CZ" dirty="0" err="1"/>
              <a:t>Chicagofilm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2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877438"/>
            <a:ext cx="9601200" cy="398996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Německy:</a:t>
            </a:r>
          </a:p>
          <a:p>
            <a:r>
              <a:rPr lang="cs-CZ" i="1" dirty="0" err="1"/>
              <a:t>Deutsche</a:t>
            </a:r>
            <a:r>
              <a:rPr lang="cs-CZ" i="1" dirty="0"/>
              <a:t> </a:t>
            </a:r>
            <a:r>
              <a:rPr lang="cs-CZ" i="1" dirty="0" err="1"/>
              <a:t>Filmdienst</a:t>
            </a:r>
            <a:endParaRPr lang="cs-CZ" dirty="0"/>
          </a:p>
          <a:p>
            <a:r>
              <a:rPr lang="cs-CZ" i="1" dirty="0"/>
              <a:t>Man </a:t>
            </a:r>
            <a:r>
              <a:rPr lang="cs-CZ" i="1" dirty="0" err="1"/>
              <a:t>dreht</a:t>
            </a:r>
            <a:r>
              <a:rPr lang="cs-CZ" i="1" dirty="0"/>
              <a:t> in der </a:t>
            </a:r>
            <a:r>
              <a:rPr lang="cs-CZ" i="1" dirty="0" err="1"/>
              <a:t>Tsechoslovakei</a:t>
            </a:r>
            <a:endParaRPr lang="cs-CZ" dirty="0"/>
          </a:p>
          <a:p>
            <a:r>
              <a:rPr lang="cs-CZ" i="1" dirty="0" err="1"/>
              <a:t>Prager</a:t>
            </a:r>
            <a:r>
              <a:rPr lang="cs-CZ" i="1" dirty="0"/>
              <a:t> </a:t>
            </a:r>
            <a:r>
              <a:rPr lang="cs-CZ" i="1" dirty="0" err="1"/>
              <a:t>Filmkorespondenz</a:t>
            </a:r>
            <a:endParaRPr lang="cs-CZ" dirty="0"/>
          </a:p>
          <a:p>
            <a:r>
              <a:rPr lang="cs-CZ" b="1" dirty="0"/>
              <a:t>francouzsky:</a:t>
            </a:r>
          </a:p>
          <a:p>
            <a:r>
              <a:rPr lang="cs-CZ" i="1" dirty="0"/>
              <a:t>On </a:t>
            </a:r>
            <a:r>
              <a:rPr lang="cs-CZ" i="1" dirty="0" err="1"/>
              <a:t>tourne</a:t>
            </a:r>
            <a:r>
              <a:rPr lang="cs-CZ" i="1" dirty="0"/>
              <a:t> en </a:t>
            </a:r>
            <a:r>
              <a:rPr lang="cs-CZ" i="1" dirty="0" err="1"/>
              <a:t>Tchécoslovaquie</a:t>
            </a:r>
            <a:endParaRPr lang="cs-CZ" dirty="0"/>
          </a:p>
          <a:p>
            <a:r>
              <a:rPr lang="cs-CZ" b="1" dirty="0"/>
              <a:t>česky:</a:t>
            </a:r>
          </a:p>
          <a:p>
            <a:r>
              <a:rPr lang="cs-CZ" i="1" dirty="0"/>
              <a:t>Filmová tisková korespondence</a:t>
            </a:r>
            <a:endParaRPr lang="cs-CZ" dirty="0"/>
          </a:p>
          <a:p>
            <a:r>
              <a:rPr lang="cs-CZ" i="1" dirty="0"/>
              <a:t> Filmové zajímavosti </a:t>
            </a:r>
            <a:endParaRPr lang="cs-CZ" dirty="0"/>
          </a:p>
          <a:p>
            <a:r>
              <a:rPr lang="cs-CZ" i="1" dirty="0" err="1"/>
              <a:t>Pressa</a:t>
            </a:r>
            <a:r>
              <a:rPr lang="cs-CZ" i="1" dirty="0"/>
              <a:t> (1929-45)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26C18E9-9F45-4448-8AA4-5198CB1A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5996"/>
          </a:xfrm>
        </p:spPr>
        <p:txBody>
          <a:bodyPr/>
          <a:lstStyle/>
          <a:p>
            <a:r>
              <a:rPr lang="cs-CZ" b="1" dirty="0"/>
              <a:t>Filmová korespondence</a:t>
            </a:r>
          </a:p>
        </p:txBody>
      </p:sp>
    </p:spTree>
    <p:extLst>
      <p:ext uri="{BB962C8B-B14F-4D97-AF65-F5344CB8AC3E}">
        <p14:creationId xmlns:p14="http://schemas.microsoft.com/office/powerpoint/2010/main" val="137338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744166"/>
            <a:ext cx="9601200" cy="1133272"/>
          </a:xfrm>
        </p:spPr>
        <p:txBody>
          <a:bodyPr/>
          <a:lstStyle/>
          <a:p>
            <a:r>
              <a:rPr lang="cs-CZ" dirty="0"/>
              <a:t>Deníky s filmovými rubrikami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Deník Právo lidu (tiskový orgán Čs. strany sociálně demokratické dělnické) </a:t>
            </a:r>
          </a:p>
          <a:p>
            <a:pPr marL="0" indent="0">
              <a:buNone/>
            </a:pPr>
            <a:r>
              <a:rPr lang="cs-CZ" dirty="0"/>
              <a:t>zavedl roku 1921 pravidelnou filmovou rubriku; Emil Vachek</a:t>
            </a:r>
          </a:p>
          <a:p>
            <a:r>
              <a:rPr lang="cs-CZ" b="1" dirty="0"/>
              <a:t>Deník Večerník Rudého práva</a:t>
            </a:r>
          </a:p>
          <a:p>
            <a:pPr marL="0" indent="0">
              <a:buNone/>
            </a:pPr>
            <a:r>
              <a:rPr lang="cs-CZ" dirty="0"/>
              <a:t>od r. 1928 jako Rudý večerník: v něm Julius Fučík a Lubomír Linhart založili filmovou rubriku</a:t>
            </a:r>
          </a:p>
          <a:p>
            <a:r>
              <a:rPr lang="cs-CZ" b="1" dirty="0"/>
              <a:t>České slovo </a:t>
            </a:r>
          </a:p>
          <a:p>
            <a:pPr marL="0" indent="0">
              <a:buNone/>
            </a:pPr>
            <a:r>
              <a:rPr lang="cs-CZ" dirty="0"/>
              <a:t>Čs. strana národně socialistická; Otto Rádl, po něm převzal filmovou rubriku Jan Kučera </a:t>
            </a:r>
          </a:p>
          <a:p>
            <a:r>
              <a:rPr lang="cs-CZ" b="1" dirty="0"/>
              <a:t>Lidové noviny</a:t>
            </a:r>
          </a:p>
          <a:p>
            <a:pPr marL="0" indent="0">
              <a:buNone/>
            </a:pPr>
            <a:r>
              <a:rPr lang="cs-CZ" dirty="0"/>
              <a:t>liberální, A.J. Urban, Artuš Černík</a:t>
            </a:r>
          </a:p>
          <a:p>
            <a:r>
              <a:rPr lang="cs-CZ" dirty="0"/>
              <a:t> </a:t>
            </a:r>
            <a:r>
              <a:rPr lang="cs-CZ" b="1" dirty="0"/>
              <a:t>Venkov</a:t>
            </a:r>
          </a:p>
          <a:p>
            <a:pPr marL="0" indent="0">
              <a:buNone/>
            </a:pPr>
            <a:r>
              <a:rPr lang="cs-CZ" dirty="0"/>
              <a:t>agrární strana, A.M. Brousil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54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Levicová filmová kritika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Tvorba</a:t>
            </a:r>
            <a:r>
              <a:rPr lang="cs-CZ" dirty="0"/>
              <a:t> (1925-38) </a:t>
            </a:r>
          </a:p>
          <a:p>
            <a:pPr marL="0" indent="0">
              <a:buNone/>
            </a:pPr>
            <a:r>
              <a:rPr lang="cs-CZ" dirty="0"/>
              <a:t>do rubriky Film píše např. Lubomír Linhart </a:t>
            </a:r>
          </a:p>
          <a:p>
            <a:r>
              <a:rPr lang="cs-CZ" b="1" dirty="0"/>
              <a:t>Index</a:t>
            </a:r>
            <a:r>
              <a:rPr lang="cs-CZ" dirty="0"/>
              <a:t> (1930-31)</a:t>
            </a:r>
          </a:p>
          <a:p>
            <a:r>
              <a:rPr lang="cs-CZ" b="1" dirty="0"/>
              <a:t>Signál</a:t>
            </a:r>
            <a:r>
              <a:rPr lang="cs-CZ" dirty="0"/>
              <a:t> (1929-1930) </a:t>
            </a:r>
          </a:p>
          <a:p>
            <a:pPr marL="0" indent="0">
              <a:buNone/>
            </a:pPr>
            <a:r>
              <a:rPr lang="cs-CZ" dirty="0"/>
              <a:t>vydával komunistický nakladatel Pavel Prokop, psal tam Lubomír Linhart</a:t>
            </a:r>
          </a:p>
          <a:p>
            <a:r>
              <a:rPr lang="cs-CZ" b="1" dirty="0"/>
              <a:t>Čin</a:t>
            </a:r>
            <a:r>
              <a:rPr lang="cs-CZ" dirty="0"/>
              <a:t> (1929-1939)</a:t>
            </a:r>
          </a:p>
          <a:p>
            <a:r>
              <a:rPr lang="cs-CZ" b="1" dirty="0"/>
              <a:t>Rovnost </a:t>
            </a:r>
          </a:p>
          <a:p>
            <a:pPr marL="0" indent="0">
              <a:buNone/>
            </a:pPr>
            <a:r>
              <a:rPr lang="cs-CZ" dirty="0"/>
              <a:t>první soustavná filmově-kritická činnost na přelomu let 1925-26 (psal o filmu Ctibor Haluza). </a:t>
            </a:r>
          </a:p>
          <a:p>
            <a:pPr marL="0" indent="0">
              <a:buNone/>
            </a:pPr>
            <a:r>
              <a:rPr lang="cs-CZ" dirty="0"/>
              <a:t>Jaroslav B. </a:t>
            </a:r>
            <a:r>
              <a:rPr lang="cs-CZ" dirty="0" err="1"/>
              <a:t>Svrček</a:t>
            </a:r>
            <a:r>
              <a:rPr lang="cs-CZ" dirty="0"/>
              <a:t> i </a:t>
            </a:r>
            <a:r>
              <a:rPr lang="cs-CZ" b="1" dirty="0"/>
              <a:t>první předseda Brněnského Devětsilu Bedřich Václavek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49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cs-CZ" b="1" dirty="0"/>
              <a:t>Studio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cs-CZ" dirty="0"/>
              <a:t>Měsíční revue pro filmové umění Studio, výpravná revue, 1929-30, vydával Otakar </a:t>
            </a:r>
            <a:r>
              <a:rPr lang="cs-CZ" dirty="0" err="1"/>
              <a:t>Štorch</a:t>
            </a:r>
            <a:r>
              <a:rPr lang="cs-CZ" dirty="0"/>
              <a:t> </a:t>
            </a:r>
            <a:r>
              <a:rPr lang="cs-CZ" dirty="0" err="1"/>
              <a:t>Marien</a:t>
            </a:r>
            <a:r>
              <a:rPr lang="cs-CZ" dirty="0"/>
              <a:t>, redakce: Karel Smrž, později Otto Rádl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 descr="Obsah obrázku text, pózování, vizitka&#10;&#10;Popis byl vytvořen automaticky">
            <a:extLst>
              <a:ext uri="{FF2B5EF4-FFF2-40B4-BE49-F238E27FC236}">
                <a16:creationId xmlns:a16="http://schemas.microsoft.com/office/drawing/2014/main" id="{234261D2-A499-40F3-959A-D3339469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1333653"/>
            <a:ext cx="3299579" cy="41899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D75C58-75F9-45DD-93EF-249AF5EED019}"/>
              </a:ext>
            </a:extLst>
          </p:cNvPr>
          <p:cNvSpPr txBox="1"/>
          <p:nvPr/>
        </p:nvSpPr>
        <p:spPr>
          <a:xfrm>
            <a:off x="8424153" y="5797685"/>
            <a:ext cx="302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Propagační fotografie s americkou herečkou Mary </a:t>
            </a:r>
            <a:r>
              <a:rPr lang="cs-CZ" dirty="0" err="1"/>
              <a:t>Astor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37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5F2A7B-6830-48E3-8812-4EF70F2F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cap="all"/>
              <a:t>Jaroslav Petrák, Jan Srp, </a:t>
            </a:r>
            <a:r>
              <a:rPr lang="en-US" sz="1900" i="1" cap="all">
                <a:effectLst/>
              </a:rPr>
              <a:t>Kinematografie. Populární pojednání o jejím vývoji, stránce technické, použití kinematografu a významu jeho v přítomnosti</a:t>
            </a:r>
            <a:r>
              <a:rPr lang="en-US" sz="1900" cap="all">
                <a:effectLst/>
              </a:rPr>
              <a:t> (1914)</a:t>
            </a:r>
            <a:br>
              <a:rPr lang="en-US" sz="1900" cap="all">
                <a:effectLst/>
              </a:rPr>
            </a:br>
            <a:endParaRPr lang="en-US" sz="1900" cap="all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97D33B-3ECA-4F01-83AA-B8BD5975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12" y="229323"/>
            <a:ext cx="3019882" cy="4424735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A42B3BB4-F930-4875-9E0A-14F5818C8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10043" y="152926"/>
            <a:ext cx="3091940" cy="453031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94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C95D2-B1B6-4804-9A71-D31B85B5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Václav </a:t>
            </a:r>
            <a:r>
              <a:rPr lang="cs-CZ" dirty="0" err="1"/>
              <a:t>Tille</a:t>
            </a: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(1867-1937)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4EB7F9-682D-458A-B588-DDF3FE136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1623" y="1139250"/>
            <a:ext cx="3398872" cy="448333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EC9EC7F-BD01-4B77-97F0-8D365D09EE84}"/>
              </a:ext>
            </a:extLst>
          </p:cNvPr>
          <p:cNvSpPr txBox="1"/>
          <p:nvPr/>
        </p:nvSpPr>
        <p:spPr>
          <a:xfrm>
            <a:off x="1393487" y="2716729"/>
            <a:ext cx="6094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 srovnávacích dějin literatury na pražské Karlo-Ferdinandově (později Karlově) univerzitě.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Tille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Kinéma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hollaSansBold"/>
              </a:rPr>
              <a:t>Novina 1, 1908, č. 21 (6. 11.), s. 647–651; č. 22 (13. 11.), s. 689–693; č. 23 (20. 11.), s. 716–720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37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E44FA-F00F-4EEE-9A30-F21B7BF9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80986-B4D2-4F10-8F52-A17106D2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1800" b="1" i="0" u="none" strike="noStrike" baseline="0" dirty="0">
                <a:latin typeface="ChollaSansBold"/>
              </a:rPr>
              <a:t>Karel </a:t>
            </a:r>
            <a:r>
              <a:rPr lang="cs-CZ" sz="1800" b="1" i="0" u="none" strike="noStrike" baseline="0" dirty="0" err="1">
                <a:latin typeface="ChollaSansBold"/>
              </a:rPr>
              <a:t>Scheinpflug</a:t>
            </a:r>
            <a:r>
              <a:rPr lang="cs-CZ" sz="1800" b="1" i="0" u="none" strike="noStrike" baseline="0" dirty="0">
                <a:latin typeface="ChollaSansBold"/>
              </a:rPr>
              <a:t>, KINEMATOGRAF VYCHOVATELEM, </a:t>
            </a:r>
            <a:r>
              <a:rPr lang="nn-NO" sz="1800" b="1" i="0" u="none" strike="noStrike" baseline="0" dirty="0">
                <a:latin typeface="ChollaSansBold"/>
              </a:rPr>
              <a:t>Květy 26, 1904, č. 6</a:t>
            </a:r>
            <a:endParaRPr lang="cs-CZ" sz="1800" b="1" i="0" u="none" strike="noStrike" baseline="0" dirty="0">
              <a:latin typeface="ChollaSansBold"/>
            </a:endParaRPr>
          </a:p>
          <a:p>
            <a:pPr algn="l"/>
            <a:r>
              <a:rPr lang="cs-CZ" sz="1800" b="1" i="0" u="none" strike="noStrike" baseline="0" dirty="0">
                <a:latin typeface="ChollaSansBold"/>
              </a:rPr>
              <a:t>Karel Čapek – Josef Čapek, BIOGRAF, </a:t>
            </a:r>
            <a:r>
              <a:rPr lang="pl-PL" sz="1800" b="1" i="0" u="none" strike="noStrike" baseline="0" dirty="0">
                <a:latin typeface="ChollaSansBold"/>
              </a:rPr>
              <a:t>Stopa 1, 1910, č. 19</a:t>
            </a:r>
          </a:p>
          <a:p>
            <a:pPr algn="l"/>
            <a:r>
              <a:rPr lang="cs-CZ" sz="1800" b="1" i="0" u="none" strike="noStrike" baseline="0" dirty="0">
                <a:latin typeface="ChollaSansBold"/>
              </a:rPr>
              <a:t>Karel Čapek, STYL KINEMATOGRAFU. </a:t>
            </a:r>
            <a:r>
              <a:rPr lang="pl-PL" sz="1800" b="1" i="0" u="none" strike="noStrike" baseline="0" dirty="0">
                <a:latin typeface="ChollaSansBold"/>
              </a:rPr>
              <a:t>Styl 5, 1913, č. 5</a:t>
            </a:r>
          </a:p>
          <a:p>
            <a:pPr algn="l"/>
            <a:r>
              <a:rPr lang="cs-CZ" sz="1800" b="1" i="0" u="none" strike="noStrike" baseline="0" dirty="0">
                <a:latin typeface="ChollaSansBold"/>
              </a:rPr>
              <a:t>Josef Čapek, FILM, Cesta 1, 1918, č. 18</a:t>
            </a:r>
          </a:p>
          <a:p>
            <a:pPr algn="l"/>
            <a:r>
              <a:rPr lang="cs-CZ" sz="1800" b="1" i="0" u="none" strike="noStrike" baseline="0" dirty="0">
                <a:latin typeface="ChollaSansBold"/>
              </a:rPr>
              <a:t>František Langer, STÁLE KINEMA, </a:t>
            </a:r>
            <a:r>
              <a:rPr lang="pt-BR" sz="1800" b="1" i="0" u="none" strike="noStrike" baseline="0" dirty="0">
                <a:latin typeface="ChollaSansBold"/>
              </a:rPr>
              <a:t>Lidové noviny 21, 1913, č. 234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46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4D780-37F8-42A4-AC72-3296FBB4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Devětsil: 1920 (1924) 1930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2DBFE-47B0-4569-9FDE-F32D5CEB8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Proletářské období do 1924</a:t>
            </a:r>
            <a:br>
              <a:rPr lang="cs-CZ" dirty="0"/>
            </a:br>
            <a:r>
              <a:rPr lang="cs-CZ" dirty="0"/>
              <a:t>poetistické období od 1924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5DF6D3-85F9-4BE3-99B0-BB295A96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2" y="1557625"/>
            <a:ext cx="3464936" cy="45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2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78770C5-88EF-469E-AA25-D2A7FF97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0"/>
            <a:ext cx="530113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cap="all"/>
              <a:t>Brněnský Devětsil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AE06486-DB4E-46B7-83BD-E5D48AB71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5675" y="793836"/>
            <a:ext cx="3415614" cy="4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CC79C3-1075-45B1-AE45-E7619CFC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14595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600" b="1" i="0" u="none" strike="noStrike" cap="all" dirty="0" err="1"/>
              <a:t>Český</a:t>
            </a:r>
            <a:r>
              <a:rPr lang="en-US" sz="1600" b="1" i="0" u="none" strike="noStrike" cap="all" dirty="0"/>
              <a:t> </a:t>
            </a:r>
            <a:r>
              <a:rPr lang="en-US" sz="1600" b="1" i="0" u="none" strike="noStrike" cap="all" dirty="0" err="1"/>
              <a:t>kinematograf</a:t>
            </a:r>
            <a:r>
              <a:rPr lang="en-US" sz="1600" b="1" i="0" u="none" strike="noStrike" cap="all" dirty="0"/>
              <a:t> </a:t>
            </a:r>
            <a:r>
              <a:rPr lang="en-US" sz="1600" b="0" i="0" u="none" strike="noStrike" cap="all" dirty="0"/>
              <a:t>(1911-1912)</a:t>
            </a:r>
            <a:br>
              <a:rPr lang="en-US" sz="1600" cap="all" dirty="0"/>
            </a:br>
            <a:r>
              <a:rPr lang="en-US" sz="1600" b="0" i="0" u="none" strike="noStrike" cap="all" dirty="0"/>
              <a:t> </a:t>
            </a:r>
            <a:r>
              <a:rPr lang="en-US" sz="1600" b="0" i="0" u="none" strike="noStrike" cap="all" dirty="0" err="1"/>
              <a:t>vydávala</a:t>
            </a:r>
            <a:r>
              <a:rPr lang="en-US" sz="1600" b="0" i="0" u="none" strike="noStrike" cap="all" dirty="0"/>
              <a:t> </a:t>
            </a:r>
            <a:r>
              <a:rPr lang="en-US" sz="1600" b="1" i="0" u="none" strike="noStrike" cap="all" dirty="0" err="1"/>
              <a:t>půjčovna</a:t>
            </a:r>
            <a:r>
              <a:rPr lang="en-US" sz="1600" b="1" i="0" u="none" strike="noStrike" cap="all" dirty="0"/>
              <a:t> </a:t>
            </a:r>
            <a:r>
              <a:rPr lang="en-US" sz="1600" b="0" i="0" u="none" strike="noStrike" cap="all" dirty="0" err="1"/>
              <a:t>při</a:t>
            </a:r>
            <a:r>
              <a:rPr lang="en-US" sz="1600" b="0" i="0" u="none" strike="noStrike" cap="all" dirty="0"/>
              <a:t> </a:t>
            </a:r>
            <a:r>
              <a:rPr lang="en-US" sz="1600" b="0" i="0" u="none" strike="noStrike" cap="all" dirty="0" err="1"/>
              <a:t>kině</a:t>
            </a:r>
            <a:r>
              <a:rPr lang="en-US" sz="1600" b="0" i="0" u="none" strike="noStrike" cap="all" dirty="0"/>
              <a:t> Illusion</a:t>
            </a:r>
            <a:br>
              <a:rPr lang="en-US" sz="1600" b="0" i="0" u="none" strike="noStrike" cap="all" dirty="0"/>
            </a:br>
            <a:br>
              <a:rPr lang="en-US" sz="1600" b="0" i="0" u="none" strike="noStrike" cap="all" dirty="0"/>
            </a:br>
            <a:endParaRPr lang="en-US" sz="1600" cap="all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5B1B2D-6EC2-43BE-B3CF-3106813C8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622" y="544104"/>
            <a:ext cx="3026604" cy="45185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AEC56D-7D9A-413D-AF4A-D99110AD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15" y="537412"/>
            <a:ext cx="3003266" cy="4476567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997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>
            <a:normAutofit/>
          </a:bodyPr>
          <a:lstStyle/>
          <a:p>
            <a:r>
              <a:rPr lang="cs-CZ" b="1" dirty="0"/>
              <a:t>Pásmo</a:t>
            </a:r>
            <a:endParaRPr lang="cs-C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2C4D053-B1C9-4623-9FBF-B7A8A78D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885591"/>
            <a:ext cx="3613752" cy="476677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4181" y="2286000"/>
            <a:ext cx="6562905" cy="3581400"/>
          </a:xfrm>
        </p:spPr>
        <p:txBody>
          <a:bodyPr>
            <a:normAutofit/>
          </a:bodyPr>
          <a:lstStyle/>
          <a:p>
            <a:r>
              <a:rPr lang="cs-CZ" dirty="0"/>
              <a:t>Online: databáze Ústavu české literatury</a:t>
            </a:r>
          </a:p>
          <a:p>
            <a:r>
              <a:rPr lang="cs-CZ" u="sng" dirty="0">
                <a:hlinkClick r:id="rId3"/>
              </a:rPr>
              <a:t>http://archiv.ucl.cas.cz/index.php?path=Pasmo/1.1924-1925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66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FA0E9-478E-4E4D-A0DE-A9C92B79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F1179-254D-43D9-AA00-2285EF15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275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F18F2-D19C-4E67-AD14-6AB23727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E67E8B-6A83-4C94-B45D-E5957250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25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59E65-946C-4DEC-950F-D56B36C9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 1929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0ABBA71-E066-457C-9687-66ACD6889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237" y="2462212"/>
            <a:ext cx="2447925" cy="3228975"/>
          </a:xfrm>
        </p:spPr>
      </p:pic>
    </p:spTree>
    <p:extLst>
      <p:ext uri="{BB962C8B-B14F-4D97-AF65-F5344CB8AC3E}">
        <p14:creationId xmlns:p14="http://schemas.microsoft.com/office/powerpoint/2010/main" val="282209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František Kalivoda </a:t>
            </a:r>
          </a:p>
          <a:p>
            <a:r>
              <a:rPr lang="cs-CZ" dirty="0"/>
              <a:t>1913 – 1971</a:t>
            </a:r>
          </a:p>
          <a:p>
            <a:r>
              <a:rPr lang="cs-CZ" dirty="0"/>
              <a:t> – architekt, typograf, kritik fotografie a filmu a zakladatel Film-foto skupiny brněnské sekce Levé fronty</a:t>
            </a:r>
          </a:p>
          <a:p>
            <a:r>
              <a:rPr lang="cs-CZ" u="sng" dirty="0">
                <a:hlinkClick r:id="rId2"/>
              </a:rPr>
              <a:t>https://monoskop.org/Franti%C5%A1ek_Kalivoda</a:t>
            </a:r>
            <a:endParaRPr lang="cs-CZ" dirty="0"/>
          </a:p>
          <a:p>
            <a:r>
              <a:rPr lang="cs-CZ" i="1" dirty="0" err="1"/>
              <a:t>Ekran</a:t>
            </a:r>
            <a:r>
              <a:rPr lang="cs-CZ" dirty="0"/>
              <a:t> a </a:t>
            </a:r>
            <a:r>
              <a:rPr lang="cs-CZ" i="1" dirty="0" err="1"/>
              <a:t>Telehor</a:t>
            </a:r>
            <a:r>
              <a:rPr lang="cs-CZ" dirty="0"/>
              <a:t> </a:t>
            </a:r>
          </a:p>
          <a:p>
            <a:r>
              <a:rPr lang="cs-CZ" b="1" dirty="0"/>
              <a:t>První nabídku dostal z deníku </a:t>
            </a:r>
            <a:r>
              <a:rPr lang="cs-CZ" b="1" i="1" dirty="0"/>
              <a:t>Brněnská svoboda</a:t>
            </a:r>
            <a:r>
              <a:rPr lang="cs-CZ" b="1" dirty="0"/>
              <a:t>, kam začal přispívat na konci ledna 1931 do rubriky „Ze světa filmu“.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03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B81551-D9DF-4A61-B940-FE4F4273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cs-CZ" dirty="0"/>
              <a:t>Bedřich Václavek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CB29DB-A571-4C8F-BD4C-CD193C86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B37FC36-0C45-4184-829B-5F1778C0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1252443"/>
            <a:ext cx="3299579" cy="43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2331C-5A4F-4F80-B7A7-FC051A11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6FF65CF-F946-4677-BA1B-AB0F81332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483" y="2559488"/>
            <a:ext cx="2447925" cy="322897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05D059E-E89E-4448-ADFA-4890C55A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757" y="2563542"/>
            <a:ext cx="2447925" cy="32289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B9BBAE8-2BC6-439A-809C-DD6B5827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518" y="2407899"/>
            <a:ext cx="24479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8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D1F18-B913-42AB-83A6-E1204E02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František Kalivoda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022F48-413F-4EA4-AA76-228688ACD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462212"/>
            <a:ext cx="2438400" cy="3228975"/>
          </a:xfrm>
        </p:spPr>
      </p:pic>
    </p:spTree>
    <p:extLst>
      <p:ext uri="{BB962C8B-B14F-4D97-AF65-F5344CB8AC3E}">
        <p14:creationId xmlns:p14="http://schemas.microsoft.com/office/powerpoint/2010/main" val="3430435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7CE66-8C4D-4532-9FAF-EEDF0EA7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S.K.Neumann</a:t>
            </a:r>
            <a:r>
              <a:rPr lang="cs-CZ" dirty="0"/>
              <a:t> v Bílovicích nad Svitavou, 1912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24CD92-4AA7-44FE-A7D7-7C6048AA0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237" y="2462212"/>
            <a:ext cx="2447925" cy="3228975"/>
          </a:xfrm>
        </p:spPr>
      </p:pic>
    </p:spTree>
    <p:extLst>
      <p:ext uri="{BB962C8B-B14F-4D97-AF65-F5344CB8AC3E}">
        <p14:creationId xmlns:p14="http://schemas.microsoft.com/office/powerpoint/2010/main" val="1803631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833DB-735C-451B-9AE9-1AED622B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62724-959F-4EF8-8A11-32F414DE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21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F6CD5-CBE1-443C-8950-E747C944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>
            <a:normAutofit/>
          </a:bodyPr>
          <a:lstStyle/>
          <a:p>
            <a:r>
              <a:rPr lang="cs-CZ" sz="4100" b="1" i="1">
                <a:latin typeface="Calibri" panose="020F0502020204030204" pitchFamily="34" charset="0"/>
                <a:ea typeface="Calibri" panose="020F0502020204030204" pitchFamily="34" charset="0"/>
                <a:cs typeface="Times New Roman,Italic"/>
              </a:rPr>
              <a:t>Filmový kurýr </a:t>
            </a:r>
            <a:r>
              <a:rPr lang="cs-CZ" sz="4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(1927 – 1944)</a:t>
            </a:r>
            <a:br>
              <a:rPr lang="cs-CZ" sz="4100"/>
            </a:br>
            <a:endParaRPr lang="cs-CZ" sz="41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E18EF3-0DA7-497A-A725-7C5F67EF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83" y="645106"/>
            <a:ext cx="3529109" cy="524774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951C5-75B1-43EB-9E80-2848AB76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1" y="1420237"/>
            <a:ext cx="6562905" cy="5126477"/>
          </a:xfrm>
        </p:spPr>
        <p:txBody>
          <a:bodyPr>
            <a:normAutofit/>
          </a:bodyPr>
          <a:lstStyle/>
          <a:p>
            <a:endParaRPr lang="cs-CZ" sz="1400" dirty="0"/>
          </a:p>
          <a:p>
            <a:r>
              <a:rPr lang="cs-CZ" sz="1400" dirty="0"/>
              <a:t>Časopis založil Josef Koza (který předtím vydával např. satirický časopis </a:t>
            </a:r>
            <a:r>
              <a:rPr lang="cs-CZ" sz="1400" i="1" dirty="0"/>
              <a:t>Trn</a:t>
            </a:r>
            <a:r>
              <a:rPr lang="cs-CZ" sz="1400" dirty="0"/>
              <a:t> a filmové časopisy </a:t>
            </a:r>
            <a:r>
              <a:rPr lang="cs-CZ" sz="1400" i="1" dirty="0"/>
              <a:t>Filmový svět</a:t>
            </a:r>
            <a:r>
              <a:rPr lang="cs-CZ" sz="1400" dirty="0"/>
              <a:t> /od r. 1921/ a </a:t>
            </a:r>
            <a:r>
              <a:rPr lang="cs-CZ" sz="1400" i="1" dirty="0"/>
              <a:t>Kino</a:t>
            </a:r>
            <a:r>
              <a:rPr lang="cs-CZ" sz="1400" dirty="0"/>
              <a:t> /od 1931/) 14. dubna 1927, a to nejprve jako čtrnáctideník, poté od 3. března 1928 s týdenní periodicitou. V pozici odpovědného redaktora vystřídal Kozu na krátkou dobu Jaroslav Menčík (od 12. listopadu 1927 do 3. března 1928), následně Otto Fischer. </a:t>
            </a:r>
            <a:r>
              <a:rPr lang="cs-CZ" sz="1400" i="1" dirty="0"/>
              <a:t>Filmový kurýr</a:t>
            </a:r>
            <a:r>
              <a:rPr lang="cs-CZ" sz="1400" dirty="0"/>
              <a:t> vycházel od března 1928 i jako příloha legionářského deníku </a:t>
            </a:r>
            <a:r>
              <a:rPr lang="cs-CZ" sz="1400" i="1" dirty="0"/>
              <a:t>Národní osvobození</a:t>
            </a:r>
            <a:r>
              <a:rPr lang="cs-CZ" sz="1400" dirty="0"/>
              <a:t>. Koza vydával také německojazyčný </a:t>
            </a:r>
            <a:r>
              <a:rPr lang="cs-CZ" sz="1400" i="1" dirty="0" err="1"/>
              <a:t>Prager</a:t>
            </a:r>
            <a:r>
              <a:rPr lang="cs-CZ" sz="1400" i="1" dirty="0"/>
              <a:t> Film-</a:t>
            </a:r>
            <a:r>
              <a:rPr lang="cs-CZ" sz="1400" i="1" dirty="0" err="1"/>
              <a:t>Kurier</a:t>
            </a:r>
            <a:r>
              <a:rPr lang="cs-CZ" sz="1400" dirty="0"/>
              <a:t>, který vycházel nejprve v období 1927-1929, pak po přerušení opět od roku 1933 do roku 1936.</a:t>
            </a:r>
          </a:p>
          <a:p>
            <a:r>
              <a:rPr lang="cs-CZ" sz="1400" dirty="0"/>
              <a:t>Od 24. října 1930 byl </a:t>
            </a:r>
            <a:r>
              <a:rPr lang="cs-CZ" sz="1400" i="1" dirty="0"/>
              <a:t>Filmový kurýr</a:t>
            </a:r>
            <a:r>
              <a:rPr lang="cs-CZ" sz="1400" dirty="0"/>
              <a:t> tiskovým orgánem Zemského svazu kinematografů v Čechách a odpovědným redaktorem se stal Jiří Havelka. Poté vycházel jako orgán ústředních organizací filmového oboru, tedy Filmového ústředí v Čechách a na Moravě (od 25. 8. 1939), Výboru plnomocníků filmového oboru v Čechách a na Moravě (od 24. 11. 1939), od 21. 2. 1941 se pak vydavatelem časopisu stalo Českomoravské Filmové ústředí.</a:t>
            </a:r>
          </a:p>
          <a:p>
            <a:r>
              <a:rPr lang="cs-CZ" sz="1400" dirty="0"/>
              <a:t>(Pod stejným </a:t>
            </a:r>
            <a:r>
              <a:rPr lang="cs-CZ" sz="1400" i="1" dirty="0"/>
              <a:t>Filmový kurýr</a:t>
            </a:r>
            <a:r>
              <a:rPr lang="cs-CZ" sz="1400" dirty="0"/>
              <a:t> vycházel na začátku roku 1922 týdeník, který vydávali Igor </a:t>
            </a:r>
            <a:r>
              <a:rPr lang="cs-CZ" sz="1400" dirty="0" err="1"/>
              <a:t>Kouša</a:t>
            </a:r>
            <a:r>
              <a:rPr lang="cs-CZ" sz="1400" dirty="0"/>
              <a:t> a Rudolf </a:t>
            </a:r>
            <a:r>
              <a:rPr lang="cs-CZ" sz="1400" dirty="0" err="1"/>
              <a:t>Myzet</a:t>
            </a:r>
            <a:r>
              <a:rPr lang="cs-CZ" sz="1400" dirty="0"/>
              <a:t>, s pozdějším FK ale neměl nic společného)</a:t>
            </a:r>
          </a:p>
          <a:p>
            <a:r>
              <a:rPr lang="cs-CZ" sz="1400" dirty="0">
                <a:hlinkClick r:id="rId3"/>
              </a:rPr>
              <a:t>https://is.muni.cz/el/fi/test/s_zakazky/ode17/038_skopal/fk/index.html</a:t>
            </a:r>
            <a:endParaRPr lang="cs-CZ" sz="14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2441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371600" y="1333500"/>
            <a:ext cx="9601200" cy="45339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Kino</a:t>
            </a:r>
          </a:p>
          <a:p>
            <a:pPr marL="0" indent="0">
              <a:buNone/>
            </a:pPr>
            <a:r>
              <a:rPr lang="cs-CZ" dirty="0"/>
              <a:t>List spolku majitelů kinematografů v Království českém</a:t>
            </a:r>
          </a:p>
          <a:p>
            <a:pPr marL="0" indent="0">
              <a:buNone/>
            </a:pPr>
            <a:r>
              <a:rPr lang="cs-CZ" dirty="0"/>
              <a:t>1913</a:t>
            </a:r>
          </a:p>
          <a:p>
            <a:pPr marL="0" indent="0">
              <a:buNone/>
            </a:pPr>
            <a:r>
              <a:rPr lang="cs-CZ" dirty="0"/>
              <a:t>Týdeník</a:t>
            </a:r>
          </a:p>
          <a:p>
            <a:r>
              <a:rPr lang="cs-CZ" b="1" dirty="0"/>
              <a:t>Revue kino</a:t>
            </a:r>
          </a:p>
          <a:p>
            <a:pPr marL="0" indent="0">
              <a:buNone/>
            </a:pPr>
            <a:r>
              <a:rPr lang="cs-CZ" dirty="0"/>
              <a:t>Orgán majitelů biografů, půjčoven a továren</a:t>
            </a:r>
          </a:p>
          <a:p>
            <a:pPr marL="0" indent="0">
              <a:buNone/>
            </a:pPr>
            <a:r>
              <a:rPr lang="cs-CZ" dirty="0"/>
              <a:t>1914</a:t>
            </a:r>
          </a:p>
          <a:p>
            <a:pPr marL="0" indent="0">
              <a:buNone/>
            </a:pPr>
            <a:r>
              <a:rPr lang="cs-CZ" dirty="0"/>
              <a:t>týdeník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32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Náš film</a:t>
            </a:r>
          </a:p>
          <a:p>
            <a:pPr marL="0" indent="0">
              <a:buNone/>
            </a:pPr>
            <a:r>
              <a:rPr lang="cs-CZ" dirty="0"/>
              <a:t>1920</a:t>
            </a:r>
          </a:p>
          <a:p>
            <a:pPr marL="0" indent="0">
              <a:buNone/>
            </a:pPr>
            <a:r>
              <a:rPr lang="cs-CZ" dirty="0"/>
              <a:t>Orgán Filmové ligy Československé. Orgán Sdružení československých výrobců, půjčovatelů a interesentů kinematografických. Orgán „Klubu československých </a:t>
            </a:r>
            <a:r>
              <a:rPr lang="cs-CZ" dirty="0" err="1"/>
              <a:t>kinofotografů</a:t>
            </a:r>
            <a:r>
              <a:rPr lang="cs-CZ" dirty="0"/>
              <a:t>“. </a:t>
            </a:r>
          </a:p>
          <a:p>
            <a:pPr marL="0" indent="0">
              <a:buNone/>
            </a:pPr>
            <a:r>
              <a:rPr lang="cs-CZ" dirty="0"/>
              <a:t>(Filmová liga československá: spolek, který sdružoval zástupce všech oborů filmového průmyslu; Předseda: JUDr. František Herman, členové správního výboru mj. Miloš Havel, Václav </a:t>
            </a:r>
            <a:r>
              <a:rPr lang="cs-CZ" dirty="0" err="1"/>
              <a:t>Binovec</a:t>
            </a:r>
            <a:r>
              <a:rPr lang="cs-CZ" dirty="0"/>
              <a:t>, A. Jalovec, Jan S. Kolár ad.) </a:t>
            </a:r>
          </a:p>
        </p:txBody>
      </p:sp>
    </p:spTree>
    <p:extLst>
      <p:ext uri="{BB962C8B-B14F-4D97-AF65-F5344CB8AC3E}">
        <p14:creationId xmlns:p14="http://schemas.microsoft.com/office/powerpoint/2010/main" val="180282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729205"/>
            <a:ext cx="9601200" cy="6007261"/>
          </a:xfrm>
        </p:spPr>
        <p:txBody>
          <a:bodyPr>
            <a:normAutofit/>
          </a:bodyPr>
          <a:lstStyle/>
          <a:p>
            <a:r>
              <a:rPr lang="cs-CZ" b="1" dirty="0"/>
              <a:t>Film</a:t>
            </a:r>
          </a:p>
          <a:p>
            <a:pPr marL="0" indent="0">
              <a:buNone/>
            </a:pPr>
            <a:r>
              <a:rPr lang="cs-CZ" dirty="0"/>
              <a:t>Orgán Svazu kinematografické industrie ČSR v Praze</a:t>
            </a:r>
          </a:p>
          <a:p>
            <a:pPr marL="0" indent="0">
              <a:buNone/>
            </a:pPr>
            <a:r>
              <a:rPr lang="cs-CZ" dirty="0"/>
              <a:t>1921-1938</a:t>
            </a:r>
          </a:p>
          <a:p>
            <a:r>
              <a:rPr lang="cs-CZ" b="1" dirty="0"/>
              <a:t>Československý film</a:t>
            </a:r>
          </a:p>
          <a:p>
            <a:pPr marL="0" indent="0">
              <a:buNone/>
            </a:pPr>
            <a:r>
              <a:rPr lang="cs-CZ" dirty="0"/>
              <a:t>1918-1919</a:t>
            </a:r>
          </a:p>
          <a:p>
            <a:pPr marL="0" indent="0">
              <a:buNone/>
            </a:pPr>
            <a:r>
              <a:rPr lang="cs-CZ" dirty="0"/>
              <a:t>Orgán Svazu čs. půjčoven a výroben</a:t>
            </a:r>
          </a:p>
          <a:p>
            <a:r>
              <a:rPr lang="cs-CZ" b="1" dirty="0"/>
              <a:t>Filmová politika</a:t>
            </a:r>
          </a:p>
          <a:p>
            <a:pPr marL="0" indent="0">
              <a:buNone/>
            </a:pPr>
            <a:r>
              <a:rPr lang="cs-CZ" dirty="0"/>
              <a:t>1934-1937, založil Jaroslav Menčík</a:t>
            </a:r>
          </a:p>
          <a:p>
            <a:pPr marL="0" indent="0">
              <a:buNone/>
            </a:pPr>
            <a:r>
              <a:rPr lang="cs-CZ" dirty="0"/>
              <a:t>„Týdeník hájící čs. filmovou výrobu a kinematografii“</a:t>
            </a:r>
          </a:p>
          <a:p>
            <a:r>
              <a:rPr lang="cs-CZ" b="1" dirty="0"/>
              <a:t>Amatérská kinematografie </a:t>
            </a:r>
          </a:p>
          <a:p>
            <a:pPr marL="0" indent="0">
              <a:buNone/>
            </a:pPr>
            <a:r>
              <a:rPr lang="cs-CZ" dirty="0"/>
              <a:t>1936-42, měsíčník pro amatérskou, kulturní, školní a vědeckou kinematografii </a:t>
            </a:r>
          </a:p>
          <a:p>
            <a:pPr marL="0" indent="0">
              <a:buNone/>
            </a:pPr>
            <a:r>
              <a:rPr lang="cs-CZ" dirty="0"/>
              <a:t>V dubnu 1939 v časopise začala vycházet na pokračování slovníková hesla 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551B84-70D7-4E37-A3DB-78BA8955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51" y="416903"/>
            <a:ext cx="3592828" cy="46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6540"/>
          </a:xfrm>
        </p:spPr>
        <p:txBody>
          <a:bodyPr>
            <a:normAutofit/>
          </a:bodyPr>
          <a:lstStyle/>
          <a:p>
            <a:r>
              <a:rPr lang="cs-CZ" sz="3200" b="1" dirty="0"/>
              <a:t>Český filmový svět (od 1921) 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6000"/>
            <a:ext cx="5155660" cy="3581400"/>
          </a:xfrm>
        </p:spPr>
        <p:txBody>
          <a:bodyPr>
            <a:normAutofit/>
          </a:bodyPr>
          <a:lstStyle/>
          <a:p>
            <a:r>
              <a:rPr lang="cs-CZ" dirty="0"/>
              <a:t>V letech 1924-26 byli vydavateli časopisu manželé Bohumil a Zdenka Smolovi (Zet Molas), v té době zde taky vyšel text Vítězslava </a:t>
            </a:r>
            <a:r>
              <a:rPr lang="cs-CZ"/>
              <a:t>Nezvala Fotogenie </a:t>
            </a:r>
            <a:r>
              <a:rPr lang="cs-CZ" dirty="0"/>
              <a:t>(1925)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560D02-4CAD-44D3-B4D1-E12305089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522" y="483647"/>
            <a:ext cx="46863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D9327-3623-4DED-83E6-5DAD98DD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časopisy zaměřené na publikum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955260"/>
            <a:ext cx="9601200" cy="4377446"/>
          </a:xfrm>
        </p:spPr>
        <p:txBody>
          <a:bodyPr>
            <a:normAutofit fontScale="32500" lnSpcReduction="20000"/>
          </a:bodyPr>
          <a:lstStyle/>
          <a:p>
            <a:r>
              <a:rPr lang="cs-CZ" sz="4400" b="1" dirty="0"/>
              <a:t>Kino</a:t>
            </a:r>
          </a:p>
          <a:p>
            <a:pPr marL="0" indent="0">
              <a:buNone/>
            </a:pPr>
            <a:r>
              <a:rPr lang="cs-CZ" sz="4400" dirty="0"/>
              <a:t>1919</a:t>
            </a:r>
          </a:p>
          <a:p>
            <a:pPr marL="0" indent="0">
              <a:buNone/>
            </a:pPr>
            <a:r>
              <a:rPr lang="cs-CZ" sz="4400" dirty="0"/>
              <a:t>Orgán Syndikátu filmových autorů</a:t>
            </a:r>
          </a:p>
          <a:p>
            <a:pPr marL="0" indent="0">
              <a:buNone/>
            </a:pPr>
            <a:endParaRPr lang="cs-CZ" sz="4400" dirty="0"/>
          </a:p>
          <a:p>
            <a:r>
              <a:rPr lang="cs-CZ" sz="4400" b="1" dirty="0"/>
              <a:t>Kino</a:t>
            </a:r>
          </a:p>
          <a:p>
            <a:pPr marL="0" indent="0">
              <a:buNone/>
            </a:pPr>
            <a:r>
              <a:rPr lang="cs-CZ" sz="4400" dirty="0"/>
              <a:t>Filmová týdenní revue</a:t>
            </a:r>
          </a:p>
          <a:p>
            <a:pPr marL="0" indent="0">
              <a:buNone/>
            </a:pPr>
            <a:r>
              <a:rPr lang="cs-CZ" sz="4400" dirty="0"/>
              <a:t>1926-1927</a:t>
            </a:r>
          </a:p>
          <a:p>
            <a:pPr marL="0" indent="0">
              <a:buNone/>
            </a:pPr>
            <a:endParaRPr lang="cs-CZ" sz="4400" dirty="0"/>
          </a:p>
          <a:p>
            <a:r>
              <a:rPr lang="cs-CZ" sz="4400" b="1" dirty="0"/>
              <a:t>Kino</a:t>
            </a:r>
          </a:p>
          <a:p>
            <a:pPr marL="0" indent="0">
              <a:buNone/>
            </a:pPr>
            <a:r>
              <a:rPr lang="cs-CZ" sz="4400" dirty="0"/>
              <a:t>Měsíčník československého filmu</a:t>
            </a:r>
          </a:p>
          <a:p>
            <a:pPr marL="0" indent="0">
              <a:buNone/>
            </a:pPr>
            <a:r>
              <a:rPr lang="cs-CZ" sz="4400" dirty="0"/>
              <a:t>1931-1934</a:t>
            </a:r>
          </a:p>
          <a:p>
            <a:pPr marL="0" indent="0">
              <a:buNone/>
            </a:pPr>
            <a:endParaRPr lang="cs-CZ" sz="4400" b="1" dirty="0"/>
          </a:p>
          <a:p>
            <a:r>
              <a:rPr lang="cs-CZ" sz="4400" b="1" dirty="0"/>
              <a:t>Kinematografický věstník. Ilustrovaný </a:t>
            </a:r>
            <a:r>
              <a:rPr lang="cs-CZ" sz="4400" b="1" dirty="0" err="1"/>
              <a:t>týdenník</a:t>
            </a:r>
            <a:r>
              <a:rPr lang="cs-CZ" sz="4400" b="1" dirty="0"/>
              <a:t> pro hlediště </a:t>
            </a:r>
          </a:p>
          <a:p>
            <a:pPr marL="0" indent="0">
              <a:buNone/>
            </a:pPr>
            <a:r>
              <a:rPr lang="cs-CZ" sz="4400" dirty="0"/>
              <a:t>1914 - 1919</a:t>
            </a:r>
          </a:p>
          <a:p>
            <a:pPr marL="0" indent="0">
              <a:buNone/>
            </a:pPr>
            <a:endParaRPr lang="cs-CZ" sz="4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17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 err="1"/>
              <a:t>Kinorevue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1934 – 1945</a:t>
            </a:r>
            <a:endParaRPr lang="cs-CZ" dirty="0"/>
          </a:p>
          <a:p>
            <a:r>
              <a:rPr lang="cs-CZ" dirty="0"/>
              <a:t>Týdeník pro filmové obecenstvo, vedený Karlem Smržem, od dubna 1936 Bedřichem Rádlem, za protektorátu byl spoluredaktorem Quido E. </a:t>
            </a:r>
            <a:r>
              <a:rPr lang="cs-CZ" dirty="0" err="1"/>
              <a:t>Kujal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C89907-8A68-4EB3-B294-8101EB67A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" r="7368"/>
          <a:stretch/>
        </p:blipFill>
        <p:spPr>
          <a:xfrm>
            <a:off x="7514983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2341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A252F"/>
      </a:dk2>
      <a:lt2>
        <a:srgbClr val="F0F3F1"/>
      </a:lt2>
      <a:accent1>
        <a:srgbClr val="E729C7"/>
      </a:accent1>
      <a:accent2>
        <a:srgbClr val="A517D5"/>
      </a:accent2>
      <a:accent3>
        <a:srgbClr val="6829E7"/>
      </a:accent3>
      <a:accent4>
        <a:srgbClr val="2B39D8"/>
      </a:accent4>
      <a:accent5>
        <a:srgbClr val="2988E7"/>
      </a:accent5>
      <a:accent6>
        <a:srgbClr val="16BECD"/>
      </a:accent6>
      <a:hlink>
        <a:srgbClr val="3F6A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3818</TotalTime>
  <Words>1104</Words>
  <Application>Microsoft Office PowerPoint</Application>
  <PresentationFormat>Širokoúhlá obrazovka</PresentationFormat>
  <Paragraphs>123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Elephant</vt:lpstr>
      <vt:lpstr>Franklin Gothic Book</vt:lpstr>
      <vt:lpstr>ChollaSansBold</vt:lpstr>
      <vt:lpstr>BrushVTI</vt:lpstr>
      <vt:lpstr>Oříznutí</vt:lpstr>
      <vt:lpstr>oborový tisk:  První filmový časopis v čes. zemích:   ■ Anzeiger für die gesamte Kinematographen-Industrie (1907-1908)  vydával jej brněnský filmový podnikatel Dominik Morgenstern (majitel kina The Empire Bio Co., později přejmenované na Central – viz foto z roku 1919)</vt:lpstr>
      <vt:lpstr>Český kinematograf (1911-1912)  vydávala půjčovna při kině Illusion  </vt:lpstr>
      <vt:lpstr>Filmový kurýr (1927 – 1944) </vt:lpstr>
      <vt:lpstr>Prezentace aplikace PowerPoint</vt:lpstr>
      <vt:lpstr>Prezentace aplikace PowerPoint</vt:lpstr>
      <vt:lpstr>Prezentace aplikace PowerPoint</vt:lpstr>
      <vt:lpstr>Český filmový svět (od 1921)  </vt:lpstr>
      <vt:lpstr>časopisy zaměřené na publikum </vt:lpstr>
      <vt:lpstr>Kinorevue</vt:lpstr>
      <vt:lpstr>Propagační časopisy:</vt:lpstr>
      <vt:lpstr>Filmová korespondence</vt:lpstr>
      <vt:lpstr>Deníky s filmovými rubrikami</vt:lpstr>
      <vt:lpstr>Levicová filmová kritika </vt:lpstr>
      <vt:lpstr>Studio </vt:lpstr>
      <vt:lpstr>Jaroslav Petrák, Jan Srp, Kinematografie. Populární pojednání o jejím vývoji, stránce technické, použití kinematografu a významu jeho v přítomnosti (1914) </vt:lpstr>
      <vt:lpstr>Václav Tille (1867-1937)</vt:lpstr>
      <vt:lpstr>Prezentace aplikace PowerPoint</vt:lpstr>
      <vt:lpstr>Devětsil: 1920 (1924) 1930</vt:lpstr>
      <vt:lpstr>Brněnský Devětsil</vt:lpstr>
      <vt:lpstr>Pásmo</vt:lpstr>
      <vt:lpstr>Prezentace aplikace PowerPoint</vt:lpstr>
      <vt:lpstr>Prezentace aplikace PowerPoint</vt:lpstr>
      <vt:lpstr>RED 1929</vt:lpstr>
      <vt:lpstr>Prezentace aplikace PowerPoint</vt:lpstr>
      <vt:lpstr>Bedřich Václavek</vt:lpstr>
      <vt:lpstr>Prezentace aplikace PowerPoint</vt:lpstr>
      <vt:lpstr>František Kalivoda</vt:lpstr>
      <vt:lpstr>S.K.Neumann v Bílovicích nad Svitavou, 1912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Růst městské populace</dc:title>
  <dc:creator>Pavel Skopal</dc:creator>
  <cp:lastModifiedBy>Pavel Skopal</cp:lastModifiedBy>
  <cp:revision>74</cp:revision>
  <dcterms:created xsi:type="dcterms:W3CDTF">2021-09-17T18:47:56Z</dcterms:created>
  <dcterms:modified xsi:type="dcterms:W3CDTF">2021-12-04T12:21:28Z</dcterms:modified>
</cp:coreProperties>
</file>