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90" r:id="rId5"/>
    <p:sldId id="291" r:id="rId6"/>
    <p:sldId id="282" r:id="rId7"/>
    <p:sldId id="283" r:id="rId8"/>
    <p:sldId id="284" r:id="rId9"/>
    <p:sldId id="258" r:id="rId10"/>
    <p:sldId id="259" r:id="rId11"/>
    <p:sldId id="260" r:id="rId12"/>
    <p:sldId id="261" r:id="rId13"/>
    <p:sldId id="262" r:id="rId14"/>
    <p:sldId id="265" r:id="rId15"/>
    <p:sldId id="263" r:id="rId16"/>
    <p:sldId id="292" r:id="rId17"/>
    <p:sldId id="293" r:id="rId18"/>
    <p:sldId id="295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5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0013935&amp;local_base=KTD" TargetMode="External"/><Relationship Id="rId2" Type="http://schemas.openxmlformats.org/officeDocument/2006/relationships/hyperlink" Target="http://aleph.nkp.cz/F/?func=direct&amp;doc_number=000000377&amp;local_base=KT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FAVBKa100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11. 12. 2021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BB26CD2-B4C4-AA44-828B-FADE0374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40" y="236005"/>
            <a:ext cx="7205032" cy="34231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5439E3-EB3E-3B4E-B260-25C99463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58" y="2864386"/>
            <a:ext cx="7307424" cy="37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F2421BB-C36D-7E48-A3E2-026F2ED5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1637032"/>
            <a:ext cx="7594802" cy="34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4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D8267E-CA6C-5D41-AB07-83261CB0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3" y="0"/>
            <a:ext cx="4851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6213B-9CB4-3E45-9B4A-EF09E26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195F3-C54E-2045-92DD-BAAA3760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těmto fondům existují tzv. badatelské pomůcky – dokumenty představující původce fondu (instituci, organizaci, spolek, osobnost) a jednotlivé položky, které fond obsahuje; rozdělených do kartonů a opatřených inventárními čísly či signaturami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Nezpracované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Neexistují k ním badatelské pomůcky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instituce je zpřístupňují pouze prostřednictvím oficiální žádosti, zaštítěné institucí, v jejímž rámci badatelský či publikační projekt vzniká (OPA NFA)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zapotřebí mít ujasněnou představu o zkoumaném tématu a obrátit se na archiváře, aby z fondu dle svého uvážení vybral ty kartony a složky, které jsou pro daný badatelský projekt vhodné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61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C8B978-7686-CB48-BB03-F58EB0EC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4" y="643467"/>
            <a:ext cx="106115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05BC8-205E-D44D-B244-A1DF8803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55A70-E77E-1747-BCEB-68354306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69413" cy="410029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 OPA najdeme všechny materiály potřebné pro výzkum domácí kinematografie od počátku cca do roku 1957</a:t>
            </a:r>
          </a:p>
          <a:p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Barrandov studio archiv (BSA)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plány, filmová výroba, dramaturgické posudky k námětům od poloviny 50.let výše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archiv Památníku národního písemnictví (LA PNP)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shromažďuje, zpracovává, ochraňuje a zpřístupňuje doklady k vývoji literatury a knižní kultury v českých zemích včetně dokladů vážících se k životu, dílu a odkazu významných osobností české literatury a knižní kultury od 18. století do současnosti.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Národního muzea (Archiv NM)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přes 1000 fondů a sbírek, jak osobních, tak fondů institucí (pražská divadla do roku 1945, svatováclavská liga atd.)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Všeodborový archiv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materiály dokumentující vývoj domácího odborového hnutí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ČRo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spisový archiv + nahrávky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 ČT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Síť okresních a krajských archivů </a:t>
            </a:r>
          </a:p>
        </p:txBody>
      </p:sp>
    </p:spTree>
    <p:extLst>
      <p:ext uri="{BB962C8B-B14F-4D97-AF65-F5344CB8AC3E}">
        <p14:creationId xmlns:p14="http://schemas.microsoft.com/office/powerpoint/2010/main" val="68795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1663-AECA-0B41-A303-D0A4F5F6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0" y="624110"/>
            <a:ext cx="9812455" cy="128089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č. 2 – práce se zvukovým záznamem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E7CB35-8541-674E-984B-B3D5BE8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Téma: Sledování filmů během pandemie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Vyberte si ze svého příbuzenského nebo blízkého okruhu respondenta/respondentku, s nimiž budete vést rozhovor na téma jejich sledovacích návyků audiovizuálního obsahu (filmy, televizní seriály,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během pandemie.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otázky: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se proměnily sledovací návyky respondenta/respondentky?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Byli zvyklí chodit do kina/jezdit na festivaly? Chybí jim zážitek spojený s kolektivním sledováním? Využíval vámi oslovený respondent/respondentka projekcí v rámci Moje kino Live?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Předplatili si některou ze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streamovacích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služeb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HBO GO, Amazon Prime,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Alza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DAFilms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MUBI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Začali ve zvýšené míře sledovat některou ze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streamovacích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platforem?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pro ně dostatečná nabídka českých televizních programů? Dovedla pokrýt výpadek návštěvy kina?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filmový/audiovizuální zážitek roku 2021 považují za nejsilnější a proč?</a:t>
            </a:r>
          </a:p>
        </p:txBody>
      </p:sp>
    </p:spTree>
    <p:extLst>
      <p:ext uri="{BB962C8B-B14F-4D97-AF65-F5344CB8AC3E}">
        <p14:creationId xmlns:p14="http://schemas.microsoft.com/office/powerpoint/2010/main" val="258658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5A652-C28C-534A-9DD4-D3CB16D4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Zisk 15 bodů za: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FFDD8-083F-6449-8642-B9849AAA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99" y="1616927"/>
            <a:ext cx="8404913" cy="461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celkovou koncepci eseje 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bodů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představení výzkumných otázek a ověřování/vytváření hypotézy; práce s relevantními zdroji; schopnost přesvědčivého a čtivého výkladu; struktura textu (od obecného a kontextuálního ke specifickému případu: úvod, hlavní tělo textu, </a:t>
            </a:r>
            <a:r>
              <a:rPr 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závěr).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pravidel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text musí obsahovat odkazování na zdroje formou poznámek pod čarou ve stanoveném formátu a finální soupis všech použitých zdrojů)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rozsahu 5 až 8 NS (neboduje se – pokud nebude dodržený rozsah, text se vrací k přepracování)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Vztažení výpovědí k nějakému širšímu kontextu, který bude podložený zdrojem, například: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zmíněná díla – jsou zážitky a významy, které si respondenti s filmem spojují, v souladu např. s jejich kritickým hodnocením/hodnocením dalších diváků?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změny v chování diváků během pandemie – je váš respondent někým, komu domácí sledování nahrazuje výpadek jiných kulturních aktivit nebo ne?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 specifický kontext sledování – jak a v čem se může lišit domácí sledování od projekce v kině?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Použijte alespoň tři dohledatelné zdroje mimo samotný rozhovor a to formou citace, parafráze či shrnutí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Dodržení formálních náležitostí spojených s metodou orálně historického výzkumu (odkazování na zdroj, uvedení pramenu v přehledu zdrojů; přepis rozhovoru v příloze není nutný!)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Stylistická a jazyková stránka (</a:t>
            </a:r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body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jazykové stránky (gramatické hrubky, překlepy) a v případě dodržování formálních pravidel tolerance maximálně 3 chyb, jinak přicházíte o bod.</a:t>
            </a:r>
          </a:p>
          <a:p>
            <a:pPr lvl="1">
              <a:lnSpc>
                <a:spcPct val="9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40F24-D2A2-6B41-A290-85A126EE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DDEFD2-4A53-ED4E-B2AB-05A8C8DD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Maximální možný zisk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bodů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 oba úkoly, 10 + 15 bodů)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Bodový zisk lze sledovat v poznámkovém bloku předmětu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– 23 bodů &gt;&gt; 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– 20 bodů &gt;&gt; B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– 18 bodů &gt;&gt; C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– 16 bodů &gt;&gt; D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bodů &gt;&gt; 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bodů a méně &gt;&gt; F </a:t>
            </a:r>
          </a:p>
        </p:txBody>
      </p:sp>
    </p:spTree>
    <p:extLst>
      <p:ext uri="{BB962C8B-B14F-4D97-AF65-F5344CB8AC3E}">
        <p14:creationId xmlns:p14="http://schemas.microsoft.com/office/powerpoint/2010/main" val="316315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023E48F-0BC2-9742-9ADF-0BB71F7A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4F0FF9-70B5-1F43-9347-A14A78D50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Vypracovaný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vložte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vytvořené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nejpozději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16. 1.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Známkování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zavírá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6. 2. </a:t>
            </a:r>
          </a:p>
          <a:p>
            <a:pPr>
              <a:buFont typeface="Wingdings 3" charset="2"/>
              <a:buChar char="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Nezapomeňte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vyplnit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hodnocení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předmětové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anketě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děkuji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vaše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připomínky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komentáře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9FCD246-5AC6-5B4A-9E26-AB9EF9C71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945" y="640080"/>
            <a:ext cx="5252773" cy="5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8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8E8BE8-48DE-3841-A326-2B24D7F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b="1" dirty="0"/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kurzu </a:t>
            </a:r>
            <a:endParaRPr 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BBDE8-7986-034B-B5A3-D6BC05DF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Docházka je povinná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Exkurze do Knihovny Národního filmového archivu – čtvrtek 11. 11. Pravděpodobně od 10:00 (bude upřesněno)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Výuka bude rozdělena do 4 bloků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 a citace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a prameny, elektronické databáze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výzkum (1 lekce nahrazena exkurzí)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se zvukovým záznamem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blok uzavře test anebo samostatný úkol – pro úspěšné absolvování předmětu je zapotřebí splnit všechny zadané úkoly.</a:t>
            </a:r>
          </a:p>
        </p:txBody>
      </p:sp>
    </p:spTree>
    <p:extLst>
      <p:ext uri="{BB962C8B-B14F-4D97-AF65-F5344CB8AC3E}">
        <p14:creationId xmlns:p14="http://schemas.microsoft.com/office/powerpoint/2010/main" val="297740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1E96D-4FBB-234B-9A11-326880D6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1583473"/>
            <a:ext cx="2454052" cy="454696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pro uzavření druhého bloku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1763E2-E4E2-FF40-946C-3AEA584B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5, maximálně však 8 NS o Vašem oblíbeném filmu.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potřeba: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dodržet povinný rozsah (pokud není splněný povinný rozsah, práci neuznáváme; nulový bodový zisk)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jednou použít jak citaci, tak parafrázi, tak shrnutí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jednu překladovou citaci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jednou citovat jak z monografie, tak ze sborníku, tak z periodické publikace (uznává se i web)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připojit soupis zdrojů, který bude obsahovat jak prameny, tak zdroje, tak audiovizuální díla.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Celkem 10 bodů za splnění každé položky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Nehodnotí se – jazyk, gramatické chyby, chyby ve formálních pravidlech (byť jsou ve výstupech vyznačené)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neděle 7. 11. opravené výstupy se zpětnou vazbou; bodový zisk přičtený v poznámkovém bloku </a:t>
            </a:r>
          </a:p>
        </p:txBody>
      </p:sp>
    </p:spTree>
    <p:extLst>
      <p:ext uri="{BB962C8B-B14F-4D97-AF65-F5344CB8AC3E}">
        <p14:creationId xmlns:p14="http://schemas.microsoft.com/office/powerpoint/2010/main" val="110620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5B5B1-2D00-9147-9405-75C6AEC6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6F989-7F34-F343-991F-F03DF7CE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Finální soupis zdrojů – dělit na primární, sekundární a audiovizuální.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Položky nečíslujeme, pouze řadíme dle abecedy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poznámek pod čarou neuvádějte údaje o filmech – těm náleží až finální soupis zdrojů, oddíl citovaná audiovizuální díla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Nepsané pravidlo - základní číslovky &gt;&gt; do 10 rozepisujeme, nad 10 číselný zápis (sedm X 17)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Používejte distribuční/festivalové názvy filmů, původní pouze pokud film nebyl pod českým názvem nikdy a nikde uvedený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 na uvádění čísla odkazujícího k poznámce pod čarou ZA interpunkcí (výroky, tvrzení, shrnutí, parafráze, citace) 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“Citace uvádíme či uzavíráme referencí k jejich původci, čímž se stávají jasnou součástí výkladu”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 o překladu není potřeba uvádět shrnutí či parafráze, pouze u přímé citace. Uvádíme až v poznámce pod čarou, nikoliv v samotném pojednání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5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E35A0-417C-7949-9755-CDFE2DCB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Zapamatujte si!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8A32E-D540-0D46-AD3F-55013178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Scénář X scenárista (nikoliv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scénárista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formu opakované citace používejte „tamtéž“ a dále případně stránkový údaj.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Názvy filmů/periodik/alb/seriálů &gt;&gt; VŽDY kurzívou (vč. názvu díla v titulku práce) + dbejte na to, aby vaše práce měla vždycky aspoň nějaký název, v kterém se koncentruje jedna klíčová věc, o níž se Váš text opírá (názvy)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Nezapomeňte ve finálním soupisu zdrojů uvádět VŠECHNA audiovizuální díla – jak analyzovaná, tak hlavně citovaná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Jakýkoliv písemný výstup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rešerní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zprávu, seminární práci, esej) si vždy podepište</a:t>
            </a:r>
          </a:p>
        </p:txBody>
      </p:sp>
    </p:spTree>
    <p:extLst>
      <p:ext uri="{BB962C8B-B14F-4D97-AF65-F5344CB8AC3E}">
        <p14:creationId xmlns:p14="http://schemas.microsoft.com/office/powerpoint/2010/main" val="18377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44A2A-FCFB-794B-9F78-65E76A29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časopisy - Domácí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B0E17E-F820-664D-8060-5CA59BEEB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Nerecenzované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7C97A8-2ED3-294E-9B13-3CF24F6882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Kvalitní, editorsky pečlivě ošetřený obsah, specializované tematické sekce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Cinepur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a doba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Filmový přehled (web)</a:t>
            </a: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B366F11-5BC0-C142-993C-B5D78913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Recenzované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5CE8E8-4083-F94B-843A-8319BB6453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studie před publikací prochází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tzv.recenzním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řízením, kdy ji anonymně posuzují ideálně dva odborníci, kteří posoudí, zda text odpovídá požadovaným standardům a otevírá nové perspektivy ve vybrané oblasti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Kino-Ikon  </a:t>
            </a:r>
          </a:p>
        </p:txBody>
      </p:sp>
    </p:spTree>
    <p:extLst>
      <p:ext uri="{BB962C8B-B14F-4D97-AF65-F5344CB8AC3E}">
        <p14:creationId xmlns:p14="http://schemas.microsoft.com/office/powerpoint/2010/main" val="121107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7621FC4-2D7A-AF4E-A1E0-4422234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časopisy – zahraniční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172873A-78F1-974B-B441-44938F6FF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Dalším hlediskem, jak hodnotit kvalitu odborného časopisu, může být citovanost článků vyjádřená tzv.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impakt faktorem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(tzv.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impaktované časopisy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impaktovaných časopisech shromažďují citační databáze Web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Prestižní zahraniční oborové časopisy: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and Video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NECSUS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Film, Video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Obscura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Velvet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Trap</a:t>
            </a:r>
          </a:p>
        </p:txBody>
      </p:sp>
    </p:spTree>
    <p:extLst>
      <p:ext uri="{BB962C8B-B14F-4D97-AF65-F5344CB8AC3E}">
        <p14:creationId xmlns:p14="http://schemas.microsoft.com/office/powerpoint/2010/main" val="13276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18A36CC-EDCA-CA40-AFAC-89B6EF6B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520" y="317957"/>
            <a:ext cx="6280706" cy="62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EAC8B-4552-FD40-A633-CB1F4FA6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A0143-CFFE-0A4A-82B5-13AF21705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Historický pramen = cokoli, z čeho lze získat poznatky o minulosti.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Tradičně jsou za ně považovány texty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artefatky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hmotné kultury, s inovacemi v historické vědě se představy o tom, co může být považováno za pramen, nadále rozšiřují (např. výpovědi pamětníků).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dějepisectví se tradičně odlišují prameny od (sekundární) odborné literatury, přičemž nadřazené jsou primární prameny nad sekundární literaturou &gt;&gt; pramen mohl o minulé realitě vypovídat přímo, zatímco sekundární prameny (historické knihy) zprostředkovaně,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tj.až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pomocí historikovy kombinační práce.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Samotná archiválie, nabírá svůj význam až ve chvíli, kdy ji zasadíme do nějakého většího celku. </a:t>
            </a:r>
          </a:p>
        </p:txBody>
      </p:sp>
    </p:spTree>
    <p:extLst>
      <p:ext uri="{BB962C8B-B14F-4D97-AF65-F5344CB8AC3E}">
        <p14:creationId xmlns:p14="http://schemas.microsoft.com/office/powerpoint/2010/main" val="96825891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1500</Words>
  <Application>Microsoft Macintosh PowerPoint</Application>
  <PresentationFormat>Širokoúhlá obrazovka</PresentationFormat>
  <Paragraphs>114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Stébla</vt:lpstr>
      <vt:lpstr>Úvod do metodologie historického výzkumu  FAVBKa100</vt:lpstr>
      <vt:lpstr>Organizace kurzu </vt:lpstr>
      <vt:lpstr>Úkol pro uzavření druhého bloku</vt:lpstr>
      <vt:lpstr>Nejčastější chyby</vt:lpstr>
      <vt:lpstr>Zapamatujte si!</vt:lpstr>
      <vt:lpstr>Odborné časopisy - Domácí</vt:lpstr>
      <vt:lpstr>Odborné časopisy – zahraniční  </vt:lpstr>
      <vt:lpstr>Prezentace aplikace PowerPoint</vt:lpstr>
      <vt:lpstr>Historický pramen</vt:lpstr>
      <vt:lpstr>Prezentace aplikace PowerPoint</vt:lpstr>
      <vt:lpstr>Prezentace aplikace PowerPoint</vt:lpstr>
      <vt:lpstr>Prezentace aplikace PowerPoint</vt:lpstr>
      <vt:lpstr>Archivní fondy</vt:lpstr>
      <vt:lpstr>Prezentace aplikace PowerPoint</vt:lpstr>
      <vt:lpstr>Archivní instituce</vt:lpstr>
      <vt:lpstr>Úkol č. 2 – práce se zvukovým záznamem </vt:lpstr>
      <vt:lpstr>Zisk 15 bodů za:</vt:lpstr>
      <vt:lpstr>Známkování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FAVBKa100</dc:title>
  <dc:creator>Šárka Gmiterková</dc:creator>
  <cp:lastModifiedBy>Šárka Gmiterková</cp:lastModifiedBy>
  <cp:revision>11</cp:revision>
  <dcterms:created xsi:type="dcterms:W3CDTF">2019-10-04T20:31:26Z</dcterms:created>
  <dcterms:modified xsi:type="dcterms:W3CDTF">2021-12-11T05:29:55Z</dcterms:modified>
</cp:coreProperties>
</file>