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87" r:id="rId20"/>
    <p:sldId id="288" r:id="rId21"/>
    <p:sldId id="276" r:id="rId22"/>
    <p:sldId id="281" r:id="rId23"/>
    <p:sldId id="282" r:id="rId24"/>
    <p:sldId id="277" r:id="rId25"/>
    <p:sldId id="278" r:id="rId26"/>
    <p:sldId id="283" r:id="rId27"/>
    <p:sldId id="284" r:id="rId28"/>
    <p:sldId id="285" r:id="rId29"/>
    <p:sldId id="279" r:id="rId30"/>
    <p:sldId id="286"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5"/>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du.cz/cs" TargetMode="External"/><Relationship Id="rId2" Type="http://schemas.openxmlformats.org/officeDocument/2006/relationships/hyperlink" Target="https://nfa.cz/cz/knihovna/on-line-katalog/" TargetMode="External"/><Relationship Id="rId1" Type="http://schemas.openxmlformats.org/officeDocument/2006/relationships/slideLayout" Target="../slideLayouts/slideLayout2.xml"/><Relationship Id="rId4" Type="http://schemas.openxmlformats.org/officeDocument/2006/relationships/hyperlink" Target="http://kramerius.nkp.cz/kramerius/Welcome.d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dirty="0">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dirty="0">
                <a:solidFill>
                  <a:schemeClr val="tx2">
                    <a:lumMod val="75000"/>
                  </a:schemeClr>
                </a:solidFill>
                <a:latin typeface="Times New Roman" panose="02020603050405020304" pitchFamily="18" charset="0"/>
                <a:cs typeface="Times New Roman" panose="02020603050405020304" pitchFamily="18" charset="0"/>
              </a:rPr>
            </a:br>
            <a:br>
              <a:rPr lang="cs-CZ" sz="4600" b="1" dirty="0">
                <a:solidFill>
                  <a:schemeClr val="tx2">
                    <a:lumMod val="75000"/>
                  </a:schemeClr>
                </a:solidFill>
                <a:latin typeface="Times New Roman" panose="02020603050405020304" pitchFamily="18" charset="0"/>
                <a:cs typeface="Times New Roman" panose="02020603050405020304" pitchFamily="18" charset="0"/>
              </a:rPr>
            </a:br>
            <a:r>
              <a:rPr lang="cs-CZ" sz="4600" b="1" dirty="0">
                <a:solidFill>
                  <a:schemeClr val="tx2">
                    <a:lumMod val="75000"/>
                  </a:schemeClr>
                </a:solidFill>
                <a:latin typeface="Times New Roman" panose="02020603050405020304" pitchFamily="18" charset="0"/>
                <a:cs typeface="Times New Roman" panose="02020603050405020304" pitchFamily="18" charset="0"/>
              </a:rPr>
              <a:t>FAVBKa100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16. 10. 2021</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15351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98511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413095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196932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chemeClr val="tx1"/>
                </a:solidFill>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03142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51337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13969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68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69AA7-B4DA-014C-9046-4C76890D6C22}"/>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Test – nejčastější chyby</a:t>
            </a:r>
          </a:p>
        </p:txBody>
      </p:sp>
      <p:sp>
        <p:nvSpPr>
          <p:cNvPr id="3" name="Zástupný obsah 2">
            <a:extLst>
              <a:ext uri="{FF2B5EF4-FFF2-40B4-BE49-F238E27FC236}">
                <a16:creationId xmlns:a16="http://schemas.microsoft.com/office/drawing/2014/main" id="{7ED1519E-C436-F948-98C1-DC1731E06EC0}"/>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Pokud shrnujeme kapitolu v monografii, nikdy neuvádíme její název! Název kapitoly uvádíme pouze tehdy, pokud se jedná o příspěvek ve sborníku/antologii/kolektivní monografii (kde mají kapitoly jiné autory)</a:t>
            </a:r>
          </a:p>
          <a:p>
            <a:pPr lvl="1"/>
            <a:r>
              <a:rPr lang="cs-CZ" dirty="0">
                <a:latin typeface="Times New Roman" panose="02020603050405020304" pitchFamily="18" charset="0"/>
                <a:cs typeface="Times New Roman" panose="02020603050405020304" pitchFamily="18" charset="0"/>
              </a:rPr>
              <a:t>O‘BRIAN, Charles. </a:t>
            </a:r>
            <a:r>
              <a:rPr lang="cs-CZ" i="1" dirty="0" err="1">
                <a:latin typeface="Times New Roman" panose="02020603050405020304" pitchFamily="18" charset="0"/>
                <a:cs typeface="Times New Roman" panose="02020603050405020304" pitchFamily="18" charset="0"/>
              </a:rPr>
              <a:t>Cinema‘s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Conversion</a:t>
            </a:r>
            <a:r>
              <a:rPr lang="cs-CZ" i="1" dirty="0">
                <a:latin typeface="Times New Roman" panose="02020603050405020304" pitchFamily="18" charset="0"/>
                <a:cs typeface="Times New Roman" panose="02020603050405020304" pitchFamily="18" charset="0"/>
              </a:rPr>
              <a:t> to </a:t>
            </a:r>
            <a:r>
              <a:rPr lang="cs-CZ" i="1" dirty="0" err="1">
                <a:latin typeface="Times New Roman" panose="02020603050405020304" pitchFamily="18" charset="0"/>
                <a:cs typeface="Times New Roman" panose="02020603050405020304" pitchFamily="18" charset="0"/>
              </a:rPr>
              <a:t>Sound</a:t>
            </a:r>
            <a:r>
              <a:rPr lang="cs-CZ" i="1" dirty="0">
                <a:latin typeface="Times New Roman" panose="02020603050405020304" pitchFamily="18" charset="0"/>
                <a:cs typeface="Times New Roman" panose="02020603050405020304" pitchFamily="18" charset="0"/>
              </a:rPr>
              <a:t>: Technology and Film Style in France and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Bloomington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Indianopolis</a:t>
            </a:r>
            <a:r>
              <a:rPr lang="cs-CZ" dirty="0">
                <a:latin typeface="Times New Roman" panose="02020603050405020304" pitchFamily="18" charset="0"/>
                <a:cs typeface="Times New Roman" panose="02020603050405020304" pitchFamily="18" charset="0"/>
              </a:rPr>
              <a:t>: Indiana University </a:t>
            </a:r>
            <a:r>
              <a:rPr lang="cs-CZ" dirty="0" err="1">
                <a:latin typeface="Times New Roman" panose="02020603050405020304" pitchFamily="18" charset="0"/>
                <a:cs typeface="Times New Roman" panose="02020603050405020304" pitchFamily="18" charset="0"/>
              </a:rPr>
              <a:t>Press</a:t>
            </a:r>
            <a:r>
              <a:rPr lang="cs-CZ" dirty="0">
                <a:latin typeface="Times New Roman" panose="02020603050405020304" pitchFamily="18" charset="0"/>
                <a:cs typeface="Times New Roman" panose="02020603050405020304" pitchFamily="18" charset="0"/>
              </a:rPr>
              <a:t>, 2005, s. 64–81.</a:t>
            </a:r>
          </a:p>
          <a:p>
            <a:r>
              <a:rPr lang="cs-CZ" dirty="0">
                <a:latin typeface="Times New Roman" panose="02020603050405020304" pitchFamily="18" charset="0"/>
                <a:cs typeface="Times New Roman" panose="02020603050405020304" pitchFamily="18" charset="0"/>
              </a:rPr>
              <a:t>Zkratka </a:t>
            </a:r>
            <a:r>
              <a:rPr lang="cs-CZ" b="1" dirty="0">
                <a:solidFill>
                  <a:srgbClr val="7030A0"/>
                </a:solidFill>
                <a:latin typeface="Times New Roman" panose="02020603050405020304" pitchFamily="18" charset="0"/>
                <a:cs typeface="Times New Roman" panose="02020603050405020304" pitchFamily="18" charset="0"/>
              </a:rPr>
              <a:t>In:</a:t>
            </a:r>
            <a:r>
              <a:rPr lang="cs-CZ" dirty="0">
                <a:latin typeface="Times New Roman" panose="02020603050405020304" pitchFamily="18" charset="0"/>
                <a:cs typeface="Times New Roman" panose="02020603050405020304" pitchFamily="18" charset="0"/>
              </a:rPr>
              <a:t> - používáme pouze pokud citujeme kapitolu ze sborníku, nikdy ne pro studii otištěnou v seriálovém periodiku!</a:t>
            </a:r>
          </a:p>
          <a:p>
            <a:r>
              <a:rPr lang="cs-CZ" dirty="0">
                <a:latin typeface="Times New Roman" panose="02020603050405020304" pitchFamily="18" charset="0"/>
                <a:cs typeface="Times New Roman" panose="02020603050405020304" pitchFamily="18" charset="0"/>
              </a:rPr>
              <a:t>U seriálové publikace kurzívou v bibliografickém zápisu píšeme vždy jen název periodika, nikdy ne název citovaného článku/studie </a:t>
            </a:r>
          </a:p>
          <a:p>
            <a:r>
              <a:rPr lang="cs-CZ" dirty="0">
                <a:latin typeface="Times New Roman" panose="02020603050405020304" pitchFamily="18" charset="0"/>
                <a:cs typeface="Times New Roman" panose="02020603050405020304" pitchFamily="18" charset="0"/>
              </a:rPr>
              <a:t>Stranu zapisujeme jako </a:t>
            </a:r>
            <a:r>
              <a:rPr lang="cs-CZ" b="1" dirty="0">
                <a:solidFill>
                  <a:srgbClr val="7030A0"/>
                </a:solidFill>
                <a:latin typeface="Times New Roman" panose="02020603050405020304" pitchFamily="18" charset="0"/>
                <a:cs typeface="Times New Roman" panose="02020603050405020304" pitchFamily="18" charset="0"/>
              </a:rPr>
              <a:t>s.</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str.</a:t>
            </a:r>
            <a:r>
              <a:rPr lang="cs-CZ" dirty="0">
                <a:latin typeface="Times New Roman" panose="02020603050405020304" pitchFamily="18" charset="0"/>
                <a:cs typeface="Times New Roman" panose="02020603050405020304" pitchFamily="18" charset="0"/>
              </a:rPr>
              <a:t>; stránkování nedáváme do závorek</a:t>
            </a:r>
            <a:endParaRPr lang="cs-CZ" strike="sngStrike"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Ročník zapisujeme zkratkou </a:t>
            </a:r>
            <a:r>
              <a:rPr lang="cs-CZ" b="1" dirty="0">
                <a:solidFill>
                  <a:srgbClr val="7030A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r. </a:t>
            </a:r>
          </a:p>
        </p:txBody>
      </p:sp>
    </p:spTree>
    <p:extLst>
      <p:ext uri="{BB962C8B-B14F-4D97-AF65-F5344CB8AC3E}">
        <p14:creationId xmlns:p14="http://schemas.microsoft.com/office/powerpoint/2010/main" val="28571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8E8BE8-48DE-3841-A326-2B24D7F89100}"/>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Organizace</a:t>
            </a:r>
            <a:r>
              <a:rPr lang="cs-CZ" b="1" dirty="0"/>
              <a:t> </a:t>
            </a:r>
            <a:r>
              <a:rPr lang="cs-CZ" b="1" dirty="0">
                <a:latin typeface="Times New Roman" panose="02020603050405020304" pitchFamily="18" charset="0"/>
                <a:cs typeface="Times New Roman" panose="02020603050405020304" pitchFamily="18" charset="0"/>
              </a:rPr>
              <a:t>kurzu </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D11BBDE8-7986-034B-B5A3-D6BC05DF919C}"/>
              </a:ext>
            </a:extLst>
          </p:cNvPr>
          <p:cNvSpPr>
            <a:spLocks noGrp="1"/>
          </p:cNvSpPr>
          <p:nvPr>
            <p:ph idx="1"/>
          </p:nvPr>
        </p:nvSpPr>
        <p:spPr>
          <a:xfrm>
            <a:off x="5280368" y="1059872"/>
            <a:ext cx="6224244" cy="4851350"/>
          </a:xfrm>
        </p:spPr>
        <p:txBody>
          <a:bodyPr>
            <a:normAutofit/>
          </a:bodyPr>
          <a:lstStyle/>
          <a:p>
            <a:r>
              <a:rPr lang="cs-CZ" dirty="0">
                <a:latin typeface="Times New Roman" panose="02020603050405020304" pitchFamily="18" charset="0"/>
                <a:cs typeface="Times New Roman" panose="02020603050405020304" pitchFamily="18" charset="0"/>
              </a:rPr>
              <a:t>Docházka je povinná</a:t>
            </a:r>
          </a:p>
          <a:p>
            <a:pPr lvl="1"/>
            <a:r>
              <a:rPr lang="cs-CZ" dirty="0">
                <a:latin typeface="Times New Roman" panose="02020603050405020304" pitchFamily="18" charset="0"/>
                <a:cs typeface="Times New Roman" panose="02020603050405020304" pitchFamily="18" charset="0"/>
              </a:rPr>
              <a:t>Exkurze do Knihovny Národního filmového archivu – čtvrtek 11. 11. Pravděpodobně od 10:00 (bude upřesněno)</a:t>
            </a:r>
          </a:p>
          <a:p>
            <a:r>
              <a:rPr lang="cs-CZ" dirty="0">
                <a:latin typeface="Times New Roman" panose="02020603050405020304" pitchFamily="18" charset="0"/>
                <a:cs typeface="Times New Roman" panose="02020603050405020304" pitchFamily="18" charset="0"/>
              </a:rPr>
              <a:t>Výuka bude rozdělena do 4 bloků</a:t>
            </a:r>
          </a:p>
          <a:p>
            <a:pPr lvl="1"/>
            <a:r>
              <a:rPr lang="cs-CZ" dirty="0">
                <a:latin typeface="Times New Roman" panose="02020603050405020304" pitchFamily="18" charset="0"/>
                <a:cs typeface="Times New Roman" panose="02020603050405020304" pitchFamily="18" charset="0"/>
              </a:rPr>
              <a:t>Formální pravidla a citace</a:t>
            </a:r>
          </a:p>
          <a:p>
            <a:pPr lvl="1"/>
            <a:r>
              <a:rPr lang="cs-CZ" dirty="0">
                <a:latin typeface="Times New Roman" panose="02020603050405020304" pitchFamily="18" charset="0"/>
                <a:cs typeface="Times New Roman" panose="02020603050405020304" pitchFamily="18" charset="0"/>
              </a:rPr>
              <a:t>Zdroje a prameny, elektronické databáze</a:t>
            </a:r>
          </a:p>
          <a:p>
            <a:pPr lvl="1"/>
            <a:r>
              <a:rPr lang="cs-CZ" dirty="0">
                <a:latin typeface="Times New Roman" panose="02020603050405020304" pitchFamily="18" charset="0"/>
                <a:cs typeface="Times New Roman" panose="02020603050405020304" pitchFamily="18" charset="0"/>
              </a:rPr>
              <a:t>Archivní výzkum (1 lekce nahrazena exkurzí)</a:t>
            </a:r>
          </a:p>
          <a:p>
            <a:pPr lvl="1"/>
            <a:r>
              <a:rPr lang="cs-CZ" dirty="0">
                <a:latin typeface="Times New Roman" panose="02020603050405020304" pitchFamily="18" charset="0"/>
                <a:cs typeface="Times New Roman" panose="02020603050405020304" pitchFamily="18" charset="0"/>
              </a:rPr>
              <a:t>Práce se zvukovým záznamem</a:t>
            </a:r>
          </a:p>
          <a:p>
            <a:r>
              <a:rPr lang="cs-CZ" dirty="0">
                <a:latin typeface="Times New Roman" panose="02020603050405020304" pitchFamily="18" charset="0"/>
                <a:cs typeface="Times New Roman" panose="02020603050405020304" pitchFamily="18" charset="0"/>
              </a:rPr>
              <a:t>Každý blok uzavře test anebo samostatný úkol – pro úspěšné absolvování předmětu je zapotřebí splnit všechny zadané úkoly.</a:t>
            </a:r>
          </a:p>
        </p:txBody>
      </p:sp>
    </p:spTree>
    <p:extLst>
      <p:ext uri="{BB962C8B-B14F-4D97-AF65-F5344CB8AC3E}">
        <p14:creationId xmlns:p14="http://schemas.microsoft.com/office/powerpoint/2010/main" val="297740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370E8-D009-4344-9A25-5BA2FFE5FE87}"/>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Anglické zkratky převádíme do češtiny!</a:t>
            </a:r>
            <a:endParaRPr lang="cs-CZ" dirty="0"/>
          </a:p>
        </p:txBody>
      </p:sp>
      <p:pic>
        <p:nvPicPr>
          <p:cNvPr id="5" name="Zástupný obsah 4" descr="Obsah obrázku text&#10;&#10;Popis byl vytvořen automaticky">
            <a:extLst>
              <a:ext uri="{FF2B5EF4-FFF2-40B4-BE49-F238E27FC236}">
                <a16:creationId xmlns:a16="http://schemas.microsoft.com/office/drawing/2014/main" id="{8D7D3E8F-F4E5-984C-964F-6E6CEA645CCE}"/>
              </a:ext>
            </a:extLst>
          </p:cNvPr>
          <p:cNvPicPr>
            <a:picLocks noGrp="1" noChangeAspect="1"/>
          </p:cNvPicPr>
          <p:nvPr>
            <p:ph idx="1"/>
          </p:nvPr>
        </p:nvPicPr>
        <p:blipFill>
          <a:blip r:embed="rId2"/>
          <a:stretch>
            <a:fillRect/>
          </a:stretch>
        </p:blipFill>
        <p:spPr>
          <a:xfrm>
            <a:off x="1946269" y="1567997"/>
            <a:ext cx="8915400" cy="2480568"/>
          </a:xfrm>
        </p:spPr>
      </p:pic>
      <p:sp>
        <p:nvSpPr>
          <p:cNvPr id="15" name="Ovál 14">
            <a:extLst>
              <a:ext uri="{FF2B5EF4-FFF2-40B4-BE49-F238E27FC236}">
                <a16:creationId xmlns:a16="http://schemas.microsoft.com/office/drawing/2014/main" id="{5392C31E-92CC-42F3-B4DB-DE12E974BA75}"/>
              </a:ext>
            </a:extLst>
          </p:cNvPr>
          <p:cNvSpPr/>
          <p:nvPr/>
        </p:nvSpPr>
        <p:spPr>
          <a:xfrm>
            <a:off x="7287120" y="2514600"/>
            <a:ext cx="548640" cy="54864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6" name="Oval 15">
            <a:extLst>
              <a:ext uri="{FF2B5EF4-FFF2-40B4-BE49-F238E27FC236}">
                <a16:creationId xmlns:a16="http://schemas.microsoft.com/office/drawing/2014/main" id="{DE5B36FC-50A0-446D-98C8-1B351F81CC37}"/>
              </a:ext>
            </a:extLst>
          </p:cNvPr>
          <p:cNvSpPr/>
          <p:nvPr/>
        </p:nvSpPr>
        <p:spPr>
          <a:xfrm>
            <a:off x="8086320" y="2575440"/>
            <a:ext cx="365760" cy="36576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8" name="Sześciokąt 17">
            <a:extLst>
              <a:ext uri="{FF2B5EF4-FFF2-40B4-BE49-F238E27FC236}">
                <a16:creationId xmlns:a16="http://schemas.microsoft.com/office/drawing/2014/main" id="{31630019-5166-4698-87D4-4083B8AF5F6D}"/>
              </a:ext>
            </a:extLst>
          </p:cNvPr>
          <p:cNvSpPr/>
          <p:nvPr/>
        </p:nvSpPr>
        <p:spPr>
          <a:xfrm>
            <a:off x="9788040" y="2605680"/>
            <a:ext cx="365760" cy="365760"/>
          </a:xfrm>
          <a:prstGeom prst="hexagon">
            <a:avLst>
              <a:gd name="adj" fmla="val 28880"/>
              <a:gd name="vf" fmla="val 115470"/>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s-ES">
              <a:solidFill>
                <a:srgbClr val="E71224"/>
              </a:solidFill>
            </a:endParaRPr>
          </a:p>
        </p:txBody>
      </p:sp>
      <p:sp>
        <p:nvSpPr>
          <p:cNvPr id="9" name="TextovéPole 8">
            <a:extLst>
              <a:ext uri="{FF2B5EF4-FFF2-40B4-BE49-F238E27FC236}">
                <a16:creationId xmlns:a16="http://schemas.microsoft.com/office/drawing/2014/main" id="{93C413B0-AE43-C240-B1D5-B7508A40B4BC}"/>
              </a:ext>
            </a:extLst>
          </p:cNvPr>
          <p:cNvSpPr txBox="1"/>
          <p:nvPr/>
        </p:nvSpPr>
        <p:spPr>
          <a:xfrm>
            <a:off x="1946269" y="4572000"/>
            <a:ext cx="8915400"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SYNNOTT, Anthony. </a:t>
            </a:r>
            <a:r>
              <a:rPr lang="cs-CZ" dirty="0" err="1">
                <a:latin typeface="Times New Roman" panose="02020603050405020304" pitchFamily="18" charset="0"/>
                <a:cs typeface="Times New Roman" panose="02020603050405020304" pitchFamily="18" charset="0"/>
              </a:rPr>
              <a:t>Shame</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Glory</a:t>
            </a:r>
            <a:r>
              <a:rPr lang="cs-CZ" dirty="0">
                <a:latin typeface="Times New Roman" panose="02020603050405020304" pitchFamily="18" charset="0"/>
                <a:cs typeface="Times New Roman" panose="02020603050405020304" pitchFamily="18" charset="0"/>
              </a:rPr>
              <a:t>: A Sociology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Hair</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British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Journal</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of</a:t>
            </a:r>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Sociology. </a:t>
            </a:r>
            <a:r>
              <a:rPr lang="cs-CZ" dirty="0">
                <a:latin typeface="Times New Roman" panose="02020603050405020304" pitchFamily="18" charset="0"/>
                <a:cs typeface="Times New Roman" panose="02020603050405020304" pitchFamily="18" charset="0"/>
              </a:rPr>
              <a:t>1987, </a:t>
            </a:r>
            <a:r>
              <a:rPr lang="cs-CZ" b="1" dirty="0">
                <a:solidFill>
                  <a:srgbClr val="FF000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38, </a:t>
            </a:r>
            <a:r>
              <a:rPr lang="cs-CZ" b="1" dirty="0">
                <a:solidFill>
                  <a:srgbClr val="FF0000"/>
                </a:solidFill>
                <a:latin typeface="Times New Roman" panose="02020603050405020304" pitchFamily="18" charset="0"/>
                <a:cs typeface="Times New Roman" panose="02020603050405020304" pitchFamily="18" charset="0"/>
              </a:rPr>
              <a:t>č.</a:t>
            </a:r>
            <a:r>
              <a:rPr lang="cs-CZ" dirty="0">
                <a:latin typeface="Times New Roman" panose="02020603050405020304" pitchFamily="18" charset="0"/>
                <a:cs typeface="Times New Roman" panose="02020603050405020304" pitchFamily="18" charset="0"/>
              </a:rPr>
              <a:t> 3, </a:t>
            </a:r>
            <a:r>
              <a:rPr lang="cs-CZ" b="1" dirty="0">
                <a:solidFill>
                  <a:srgbClr val="FF0000"/>
                </a:solidFill>
                <a:latin typeface="Times New Roman" panose="02020603050405020304" pitchFamily="18" charset="0"/>
                <a:cs typeface="Times New Roman" panose="02020603050405020304" pitchFamily="18" charset="0"/>
              </a:rPr>
              <a:t>s. </a:t>
            </a:r>
            <a:r>
              <a:rPr lang="cs-CZ" dirty="0">
                <a:latin typeface="Times New Roman" panose="02020603050405020304" pitchFamily="18" charset="0"/>
                <a:cs typeface="Times New Roman" panose="02020603050405020304" pitchFamily="18" charset="0"/>
              </a:rPr>
              <a:t>381–413. </a:t>
            </a:r>
          </a:p>
        </p:txBody>
      </p:sp>
    </p:spTree>
    <p:extLst>
      <p:ext uri="{BB962C8B-B14F-4D97-AF65-F5344CB8AC3E}">
        <p14:creationId xmlns:p14="http://schemas.microsoft.com/office/powerpoint/2010/main" val="15876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318711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5070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Formální pravidla FAV nenabízejí pevný rámec pro citaci webových zdrojů typu komentářů na sociálních sítích, komunitních webech, diskuzních fór či platforem pro sdílení fotografií či krátkých videí. Forma bibliografického zápisu zdroje tedy bude vždy upravena s ohledem na dané téma, ale musí být v souladu s duchem katedrové formální úpravy.</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3841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10;&#10;Popis byl vytvořen automaticky">
            <a:extLst>
              <a:ext uri="{FF2B5EF4-FFF2-40B4-BE49-F238E27FC236}">
                <a16:creationId xmlns:a16="http://schemas.microsoft.com/office/drawing/2014/main" id="{9D817469-DEB8-9442-9E58-4E783F1B6FE1}"/>
              </a:ext>
            </a:extLst>
          </p:cNvPr>
          <p:cNvPicPr>
            <a:picLocks noChangeAspect="1"/>
          </p:cNvPicPr>
          <p:nvPr/>
        </p:nvPicPr>
        <p:blipFill>
          <a:blip r:embed="rId2"/>
          <a:stretch>
            <a:fillRect/>
          </a:stretch>
        </p:blipFill>
        <p:spPr>
          <a:xfrm>
            <a:off x="643467" y="1207093"/>
            <a:ext cx="10905066" cy="4443813"/>
          </a:xfrm>
          <a:prstGeom prst="rect">
            <a:avLst/>
          </a:prstGeom>
        </p:spPr>
      </p:pic>
    </p:spTree>
    <p:extLst>
      <p:ext uri="{BB962C8B-B14F-4D97-AF65-F5344CB8AC3E}">
        <p14:creationId xmlns:p14="http://schemas.microsoft.com/office/powerpoint/2010/main" val="5208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729B7DCE-93E6-FA44-B0F9-63DF856D653E}"/>
              </a:ext>
            </a:extLst>
          </p:cNvPr>
          <p:cNvPicPr>
            <a:picLocks noChangeAspect="1"/>
          </p:cNvPicPr>
          <p:nvPr/>
        </p:nvPicPr>
        <p:blipFill>
          <a:blip r:embed="rId2"/>
          <a:stretch>
            <a:fillRect/>
          </a:stretch>
        </p:blipFill>
        <p:spPr>
          <a:xfrm>
            <a:off x="4115389" y="659027"/>
            <a:ext cx="7190212" cy="5392659"/>
          </a:xfrm>
          <a:prstGeom prst="rect">
            <a:avLst/>
          </a:prstGeom>
        </p:spPr>
      </p:pic>
    </p:spTree>
    <p:extLst>
      <p:ext uri="{BB962C8B-B14F-4D97-AF65-F5344CB8AC3E}">
        <p14:creationId xmlns:p14="http://schemas.microsoft.com/office/powerpoint/2010/main" val="169797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6748EC9B-A8F8-FE4E-8B3E-62CCC148D40E}"/>
              </a:ext>
            </a:extLst>
          </p:cNvPr>
          <p:cNvPicPr>
            <a:picLocks noChangeAspect="1"/>
          </p:cNvPicPr>
          <p:nvPr/>
        </p:nvPicPr>
        <p:blipFill rotWithShape="1">
          <a:blip r:embed="rId2"/>
          <a:srcRect t="27072" r="1" b="34966"/>
          <a:stretch/>
        </p:blipFill>
        <p:spPr>
          <a:xfrm>
            <a:off x="2589211" y="643467"/>
            <a:ext cx="8951825" cy="5571066"/>
          </a:xfrm>
          <a:prstGeom prst="rect">
            <a:avLst/>
          </a:prstGeom>
        </p:spPr>
      </p:pic>
    </p:spTree>
    <p:extLst>
      <p:ext uri="{BB962C8B-B14F-4D97-AF65-F5344CB8AC3E}">
        <p14:creationId xmlns:p14="http://schemas.microsoft.com/office/powerpoint/2010/main" val="7534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215CC65-DDA1-1440-96D8-587E3D640A31}"/>
              </a:ext>
            </a:extLst>
          </p:cNvPr>
          <p:cNvPicPr>
            <a:picLocks noChangeAspect="1"/>
          </p:cNvPicPr>
          <p:nvPr/>
        </p:nvPicPr>
        <p:blipFill>
          <a:blip r:embed="rId2"/>
          <a:stretch>
            <a:fillRect/>
          </a:stretch>
        </p:blipFill>
        <p:spPr>
          <a:xfrm>
            <a:off x="3913094" y="744643"/>
            <a:ext cx="7594802" cy="5221426"/>
          </a:xfrm>
          <a:prstGeom prst="rect">
            <a:avLst/>
          </a:prstGeom>
        </p:spPr>
      </p:pic>
    </p:spTree>
    <p:extLst>
      <p:ext uri="{BB962C8B-B14F-4D97-AF65-F5344CB8AC3E}">
        <p14:creationId xmlns:p14="http://schemas.microsoft.com/office/powerpoint/2010/main" val="357075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4619-1EE2-9843-8E90-9BA2A7200832}"/>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Užitečné odkazy</a:t>
            </a:r>
          </a:p>
        </p:txBody>
      </p:sp>
      <p:sp>
        <p:nvSpPr>
          <p:cNvPr id="3" name="Zástupný obsah 2">
            <a:extLst>
              <a:ext uri="{FF2B5EF4-FFF2-40B4-BE49-F238E27FC236}">
                <a16:creationId xmlns:a16="http://schemas.microsoft.com/office/drawing/2014/main" id="{59326E9F-936E-5043-84BA-A2700026E974}"/>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hlinkClick r:id="rId2"/>
              </a:rPr>
              <a:t>https://nfa.cz/cz/knihovna/on-line-katalog/</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On line katalog Knihovny NFA </a:t>
            </a:r>
          </a:p>
          <a:p>
            <a:r>
              <a:rPr lang="cs-CZ" dirty="0">
                <a:latin typeface="Times New Roman" panose="02020603050405020304" pitchFamily="18" charset="0"/>
                <a:cs typeface="Times New Roman" panose="02020603050405020304" pitchFamily="18" charset="0"/>
                <a:hlinkClick r:id="rId3"/>
              </a:rPr>
              <a:t>https://www.idu.cz/cs</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Stránky Divadelního ústavu, zejména Virtuální Studovna (</a:t>
            </a:r>
            <a:r>
              <a:rPr lang="cs-CZ" dirty="0" err="1">
                <a:latin typeface="Times New Roman" panose="02020603050405020304" pitchFamily="18" charset="0"/>
                <a:cs typeface="Times New Roman" panose="02020603050405020304" pitchFamily="18" charset="0"/>
              </a:rPr>
              <a:t>ViS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hlinkClick r:id="rId4"/>
              </a:rPr>
              <a:t>http://kramerius.nkp.cz/kramerius/Welcome.do</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Digitalizované zdroje Národní knihovny</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6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Nadpis 3">
            <a:extLst>
              <a:ext uri="{FF2B5EF4-FFF2-40B4-BE49-F238E27FC236}">
                <a16:creationId xmlns:a16="http://schemas.microsoft.com/office/drawing/2014/main" id="{3AAD8135-E746-2C44-BE2C-E2B72206BB9D}"/>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NA KONCI PRÁCE SOUPIS ZDROJŮ</a:t>
            </a:r>
          </a:p>
        </p:txBody>
      </p:sp>
      <p:sp>
        <p:nvSpPr>
          <p:cNvPr id="45"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Zástupný obsah 4">
            <a:extLst>
              <a:ext uri="{FF2B5EF4-FFF2-40B4-BE49-F238E27FC236}">
                <a16:creationId xmlns:a16="http://schemas.microsoft.com/office/drawing/2014/main" id="{C32C20DE-4404-2A4A-9A2F-3589456C9673}"/>
              </a:ext>
            </a:extLst>
          </p:cNvPr>
          <p:cNvSpPr>
            <a:spLocks noGrp="1"/>
          </p:cNvSpPr>
          <p:nvPr>
            <p:ph idx="1"/>
          </p:nvPr>
        </p:nvSpPr>
        <p:spPr>
          <a:xfrm>
            <a:off x="1843392" y="2623930"/>
            <a:ext cx="9383408" cy="3287292"/>
          </a:xfrm>
        </p:spPr>
        <p:txBody>
          <a:bodyPr>
            <a:normAutofit/>
          </a:bodyPr>
          <a:lstStyle/>
          <a:p>
            <a:r>
              <a:rPr lang="cs-CZ" dirty="0">
                <a:latin typeface="Times New Roman" panose="02020603050405020304" pitchFamily="18" charset="0"/>
                <a:cs typeface="Times New Roman" panose="02020603050405020304" pitchFamily="18" charset="0"/>
              </a:rPr>
              <a:t>Všechny řadíme abecedně</a:t>
            </a:r>
          </a:p>
          <a:p>
            <a:r>
              <a:rPr lang="cs-CZ" dirty="0">
                <a:latin typeface="Times New Roman" panose="02020603050405020304" pitchFamily="18" charset="0"/>
                <a:cs typeface="Times New Roman" panose="02020603050405020304" pitchFamily="18" charset="0"/>
              </a:rPr>
              <a:t>Zdroje uvádíme v následujícím řazení:</a:t>
            </a:r>
          </a:p>
          <a:p>
            <a:pPr lvl="1"/>
            <a:r>
              <a:rPr lang="cs-CZ" dirty="0">
                <a:latin typeface="Times New Roman" panose="02020603050405020304" pitchFamily="18" charset="0"/>
                <a:cs typeface="Times New Roman" panose="02020603050405020304" pitchFamily="18" charset="0"/>
              </a:rPr>
              <a:t> Zdroje primární (prameny); dále dělíme na archivní a publikované</a:t>
            </a:r>
          </a:p>
          <a:p>
            <a:pPr lvl="1"/>
            <a:r>
              <a:rPr lang="cs-CZ" dirty="0">
                <a:latin typeface="Times New Roman" panose="02020603050405020304" pitchFamily="18" charset="0"/>
                <a:cs typeface="Times New Roman" panose="02020603050405020304" pitchFamily="18" charset="0"/>
              </a:rPr>
              <a:t> Zdroje sekundární (bibliografie); dále dělíme na literaturu citovanou a konzultovanou</a:t>
            </a:r>
          </a:p>
          <a:p>
            <a:pPr lvl="1"/>
            <a:r>
              <a:rPr lang="cs-CZ" dirty="0">
                <a:latin typeface="Times New Roman" panose="02020603050405020304" pitchFamily="18" charset="0"/>
                <a:cs typeface="Times New Roman" panose="02020603050405020304" pitchFamily="18" charset="0"/>
              </a:rPr>
              <a:t>Audiovizuální díla, která dělíme na analyzovaná a citovaná.</a:t>
            </a:r>
          </a:p>
        </p:txBody>
      </p:sp>
    </p:spTree>
    <p:extLst>
      <p:ext uri="{BB962C8B-B14F-4D97-AF65-F5344CB8AC3E}">
        <p14:creationId xmlns:p14="http://schemas.microsoft.com/office/powerpoint/2010/main" val="370409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A48F40-2AC7-114D-B1C1-9FAB186A8D22}"/>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Formální pravidla</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0E0BCC4C-D922-6A42-9A05-E22D1527E4E3}"/>
              </a:ext>
            </a:extLst>
          </p:cNvPr>
          <p:cNvSpPr>
            <a:spLocks noGrp="1"/>
          </p:cNvSpPr>
          <p:nvPr>
            <p:ph idx="1"/>
          </p:nvPr>
        </p:nvSpPr>
        <p:spPr>
          <a:xfrm>
            <a:off x="5280368" y="1059872"/>
            <a:ext cx="6224244" cy="4851350"/>
          </a:xfrm>
        </p:spPr>
        <p:txBody>
          <a:bodyPr>
            <a:normAutofit fontScale="92500" lnSpcReduction="10000"/>
          </a:bodyPr>
          <a:lstStyle/>
          <a:p>
            <a:pPr>
              <a:lnSpc>
                <a:spcPct val="90000"/>
              </a:lnSpc>
            </a:pPr>
            <a:r>
              <a:rPr lang="cs-CZ" sz="1700" dirty="0">
                <a:latin typeface="Times New Roman" panose="02020603050405020304" pitchFamily="18" charset="0"/>
                <a:cs typeface="Times New Roman" panose="02020603050405020304" pitchFamily="18" charset="0"/>
              </a:rPr>
              <a:t>bezchybná a konzistentní formální úprava zvyšuje přehlednost textu a argumentace </a:t>
            </a:r>
          </a:p>
          <a:p>
            <a:pPr>
              <a:lnSpc>
                <a:spcPct val="90000"/>
              </a:lnSpc>
            </a:pPr>
            <a:r>
              <a:rPr lang="cs-CZ" sz="1700" dirty="0">
                <a:latin typeface="Times New Roman" panose="02020603050405020304" pitchFamily="18" charset="0"/>
                <a:cs typeface="Times New Roman" panose="02020603050405020304" pitchFamily="18" charset="0"/>
              </a:rPr>
              <a:t>neexistuje jednotný citační/formální systém </a:t>
            </a:r>
          </a:p>
          <a:p>
            <a:pPr>
              <a:lnSpc>
                <a:spcPct val="90000"/>
              </a:lnSpc>
            </a:pPr>
            <a:r>
              <a:rPr lang="cs-CZ" sz="1700" dirty="0">
                <a:latin typeface="Times New Roman" panose="02020603050405020304" pitchFamily="18" charset="0"/>
                <a:cs typeface="Times New Roman" panose="02020603050405020304" pitchFamily="18" charset="0"/>
              </a:rPr>
              <a:t>různá formální pravidla reflektují potřeby daného oboru a zdroje, s nimiž daná disciplína nejčastěji pracuje </a:t>
            </a:r>
          </a:p>
          <a:p>
            <a:pPr>
              <a:lnSpc>
                <a:spcPct val="90000"/>
              </a:lnSpc>
            </a:pPr>
            <a:r>
              <a:rPr lang="cs-CZ" sz="1700" dirty="0">
                <a:latin typeface="Times New Roman" panose="02020603050405020304" pitchFamily="18" charset="0"/>
                <a:cs typeface="Times New Roman" panose="02020603050405020304" pitchFamily="18" charset="0"/>
              </a:rPr>
              <a:t>rozlišujeme </a:t>
            </a:r>
            <a:r>
              <a:rPr lang="cs-CZ" sz="1700" b="1" dirty="0">
                <a:latin typeface="Times New Roman" panose="02020603050405020304" pitchFamily="18" charset="0"/>
                <a:cs typeface="Times New Roman" panose="02020603050405020304" pitchFamily="18" charset="0"/>
              </a:rPr>
              <a:t>dva systémy formální úpravy a odkazování na zdroje </a:t>
            </a:r>
          </a:p>
          <a:p>
            <a:pPr lvl="1">
              <a:lnSpc>
                <a:spcPct val="90000"/>
              </a:lnSpc>
            </a:pPr>
            <a:r>
              <a:rPr lang="cs-CZ" sz="1700" dirty="0">
                <a:latin typeface="Times New Roman" panose="02020603050405020304" pitchFamily="18" charset="0"/>
                <a:cs typeface="Times New Roman" panose="02020603050405020304" pitchFamily="18" charset="0"/>
              </a:rPr>
              <a:t>formou poznámek a soupisu použitých zdrojů, systém nejčastěji využívaný v humanitních vědách a uměleckých disciplínách. Typickým příkladem je </a:t>
            </a:r>
            <a:r>
              <a:rPr lang="cs-CZ" sz="1700" u="sng" dirty="0">
                <a:latin typeface="Times New Roman" panose="02020603050405020304" pitchFamily="18" charset="0"/>
                <a:cs typeface="Times New Roman" panose="02020603050405020304" pitchFamily="18" charset="0"/>
              </a:rPr>
              <a:t>Oxfordský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i="1" dirty="0">
                <a:latin typeface="Times New Roman" panose="02020603050405020304" pitchFamily="18" charset="0"/>
                <a:cs typeface="Times New Roman" panose="02020603050405020304" pitchFamily="18" charset="0"/>
              </a:rPr>
              <a:t> </a:t>
            </a:r>
            <a:r>
              <a:rPr lang="cs-CZ" sz="1700" dirty="0">
                <a:latin typeface="Times New Roman" panose="02020603050405020304" pitchFamily="18" charset="0"/>
                <a:cs typeface="Times New Roman" panose="02020603050405020304" pitchFamily="18" charset="0"/>
              </a:rPr>
              <a:t>funkční, přetrvávající a konzistentní, může nabrat až podoby žánru.“</a:t>
            </a:r>
            <a:r>
              <a:rPr lang="cs-CZ" sz="1700" baseline="30000" dirty="0">
                <a:latin typeface="Times New Roman" panose="02020603050405020304" pitchFamily="18" charset="0"/>
                <a:cs typeface="Times New Roman" panose="02020603050405020304" pitchFamily="18" charset="0"/>
              </a:rPr>
              <a:t>1 </a:t>
            </a:r>
            <a:r>
              <a:rPr lang="cs-CZ" sz="1700" dirty="0">
                <a:latin typeface="Times New Roman" panose="02020603050405020304" pitchFamily="18" charset="0"/>
                <a:cs typeface="Times New Roman" panose="02020603050405020304" pitchFamily="18" charset="0"/>
              </a:rPr>
              <a:t>(v poznámce pod čarou nebo na konci textu uveden plný bibliografický údaj).</a:t>
            </a:r>
          </a:p>
          <a:p>
            <a:pPr lvl="1">
              <a:lnSpc>
                <a:spcPct val="90000"/>
              </a:lnSpc>
            </a:pPr>
            <a:r>
              <a:rPr lang="cs-CZ" sz="1700" dirty="0">
                <a:latin typeface="Times New Roman" panose="02020603050405020304" pitchFamily="18" charset="0"/>
                <a:cs typeface="Times New Roman" panose="02020603050405020304" pitchFamily="18" charset="0"/>
              </a:rPr>
              <a:t>formou uvedení jména autora a roku vydání zdroje v závorce v hlavním těle textu, používá se hlavně v exaktních a sociálních vědách. Typickým příkladem je </a:t>
            </a:r>
            <a:r>
              <a:rPr lang="cs-CZ" sz="1700" u="sng" dirty="0">
                <a:latin typeface="Times New Roman" panose="02020603050405020304" pitchFamily="18" charset="0"/>
                <a:cs typeface="Times New Roman" panose="02020603050405020304" pitchFamily="18" charset="0"/>
              </a:rPr>
              <a:t>Harvardský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(1998, p. 62)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dirty="0">
                <a:latin typeface="Times New Roman" panose="02020603050405020304" pitchFamily="18" charset="0"/>
                <a:cs typeface="Times New Roman" panose="02020603050405020304" pitchFamily="18" charset="0"/>
              </a:rPr>
              <a:t> funkční, přetrvávající a konzistentní, může nabrat až podoby žánru.“</a:t>
            </a:r>
            <a:endParaRPr lang="cs-CZ" sz="17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853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7C327-8DEC-F44F-84CB-71D7E310B541}"/>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Elektronické databáze</a:t>
            </a:r>
          </a:p>
        </p:txBody>
      </p:sp>
      <p:sp>
        <p:nvSpPr>
          <p:cNvPr id="3" name="Zástupný obsah 2">
            <a:extLst>
              <a:ext uri="{FF2B5EF4-FFF2-40B4-BE49-F238E27FC236}">
                <a16:creationId xmlns:a16="http://schemas.microsoft.com/office/drawing/2014/main" id="{CCF77A9B-C9A8-6C4C-BF59-4BA3D3719774}"/>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Používejte AND pro kombinaci klíčových slov a frází</a:t>
            </a:r>
          </a:p>
          <a:p>
            <a:pPr lvl="1"/>
            <a:r>
              <a:rPr lang="cs-CZ" dirty="0" err="1">
                <a:latin typeface="Times New Roman" panose="02020603050405020304" pitchFamily="18" charset="0"/>
                <a:cs typeface="Times New Roman" panose="02020603050405020304" pitchFamily="18" charset="0"/>
              </a:rPr>
              <a:t>Př</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Biopic</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French</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History</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Používejte zkrácené tvary s pomocí hvězdičky, a otazníky, abyste dostali všechny tvary slov</a:t>
            </a:r>
          </a:p>
          <a:p>
            <a:pPr lvl="1"/>
            <a:r>
              <a:rPr lang="cs-CZ" dirty="0" err="1">
                <a:latin typeface="Times New Roman" panose="02020603050405020304" pitchFamily="18" charset="0"/>
                <a:cs typeface="Times New Roman" panose="02020603050405020304" pitchFamily="18" charset="0"/>
              </a:rPr>
              <a:t>child</a:t>
            </a:r>
            <a:r>
              <a:rPr lang="cs-CZ" dirty="0">
                <a:latin typeface="Times New Roman" panose="02020603050405020304" pitchFamily="18" charset="0"/>
                <a:cs typeface="Times New Roman" panose="02020603050405020304" pitchFamily="18" charset="0"/>
              </a:rPr>
              <a:t>* and film</a:t>
            </a:r>
          </a:p>
          <a:p>
            <a:pPr lvl="1"/>
            <a:r>
              <a:rPr lang="cs-CZ" dirty="0" err="1">
                <a:latin typeface="Times New Roman" panose="02020603050405020304" pitchFamily="18" charset="0"/>
                <a:cs typeface="Times New Roman" panose="02020603050405020304" pitchFamily="18" charset="0"/>
              </a:rPr>
              <a:t>globali?ation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p>
          <a:p>
            <a:r>
              <a:rPr lang="cs-CZ" dirty="0">
                <a:latin typeface="Times New Roman" panose="02020603050405020304" pitchFamily="18" charset="0"/>
                <a:cs typeface="Times New Roman" panose="02020603050405020304" pitchFamily="18" charset="0"/>
              </a:rPr>
              <a:t>Dá se hledat nejen s pomocí klíčových slov, ale také předmětů (</a:t>
            </a:r>
            <a:r>
              <a:rPr lang="cs-CZ" dirty="0" err="1">
                <a:latin typeface="Times New Roman" panose="02020603050405020304" pitchFamily="18" charset="0"/>
                <a:cs typeface="Times New Roman" panose="02020603050405020304" pitchFamily="18" charset="0"/>
              </a:rPr>
              <a:t>subjects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Snažte se si představit nejrůznější způsoby, jak by se dalo vyjádřit to, co hledáte, dokud nevyčerpáte všechny možnosti. Pro co nejpřesnější výsledky dávejte slova do závorek a použijte OR</a:t>
            </a:r>
          </a:p>
          <a:p>
            <a:pPr lvl="1"/>
            <a:r>
              <a:rPr lang="cs-CZ" dirty="0">
                <a:latin typeface="Times New Roman" panose="02020603050405020304" pitchFamily="18" charset="0"/>
                <a:cs typeface="Times New Roman" panose="02020603050405020304" pitchFamily="18" charset="0"/>
              </a:rPr>
              <a:t>(AIDS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HIV) and (</a:t>
            </a:r>
            <a:r>
              <a:rPr lang="cs-CZ" dirty="0" err="1">
                <a:latin typeface="Times New Roman" panose="02020603050405020304" pitchFamily="18" charset="0"/>
                <a:cs typeface="Times New Roman" panose="02020603050405020304" pitchFamily="18" charset="0"/>
              </a:rPr>
              <a:t>television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movies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pictures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Pokud hledáte konkrétní článek, pak celý </a:t>
            </a:r>
            <a:r>
              <a:rPr lang="cs-CZ">
                <a:latin typeface="Times New Roman" panose="02020603050405020304" pitchFamily="18" charset="0"/>
                <a:cs typeface="Times New Roman" panose="02020603050405020304" pitchFamily="18" charset="0"/>
              </a:rPr>
              <a:t>jeho dejte název </a:t>
            </a:r>
            <a:r>
              <a:rPr lang="cs-CZ" dirty="0">
                <a:latin typeface="Times New Roman" panose="02020603050405020304" pitchFamily="18" charset="0"/>
                <a:cs typeface="Times New Roman" panose="02020603050405020304" pitchFamily="18" charset="0"/>
              </a:rPr>
              <a:t>do uvozovek</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61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B1E96D-4FBB-234B-9A11-326880D600FF}"/>
              </a:ext>
            </a:extLst>
          </p:cNvPr>
          <p:cNvSpPr>
            <a:spLocks noGrp="1"/>
          </p:cNvSpPr>
          <p:nvPr>
            <p:ph type="title"/>
          </p:nvPr>
        </p:nvSpPr>
        <p:spPr>
          <a:xfrm>
            <a:off x="1259893" y="3101093"/>
            <a:ext cx="2454052" cy="3029344"/>
          </a:xfrm>
        </p:spPr>
        <p:txBody>
          <a:bodyPr>
            <a:normAutofit/>
          </a:bodyPr>
          <a:lstStyle/>
          <a:p>
            <a:pPr algn="ctr"/>
            <a:r>
              <a:rPr lang="cs-CZ" sz="3200" b="1" dirty="0">
                <a:solidFill>
                  <a:schemeClr val="bg1"/>
                </a:solidFill>
                <a:latin typeface="Times New Roman" panose="02020603050405020304" pitchFamily="18" charset="0"/>
                <a:cs typeface="Times New Roman" panose="02020603050405020304" pitchFamily="18" charset="0"/>
              </a:rPr>
              <a:t>Úkol</a:t>
            </a: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E1763E2-E4E2-FF40-946C-3AEA584BF159}"/>
              </a:ext>
            </a:extLst>
          </p:cNvPr>
          <p:cNvSpPr>
            <a:spLocks noGrp="1"/>
          </p:cNvSpPr>
          <p:nvPr>
            <p:ph idx="1"/>
          </p:nvPr>
        </p:nvSpPr>
        <p:spPr>
          <a:xfrm>
            <a:off x="4706578" y="589722"/>
            <a:ext cx="6798033" cy="5321500"/>
          </a:xfrm>
        </p:spPr>
        <p:txBody>
          <a:bodyPr anchor="ctr">
            <a:normAutofit/>
          </a:bodyPr>
          <a:lstStyle/>
          <a:p>
            <a:r>
              <a:rPr lang="cs-CZ" dirty="0">
                <a:latin typeface="Times New Roman" panose="02020603050405020304" pitchFamily="18" charset="0"/>
                <a:cs typeface="Times New Roman" panose="02020603050405020304" pitchFamily="18" charset="0"/>
              </a:rPr>
              <a:t>Minimálně 5, maximálně však 8 NS o Vašem oblíbeném filmu.</a:t>
            </a:r>
          </a:p>
          <a:p>
            <a:r>
              <a:rPr lang="cs-CZ" dirty="0">
                <a:latin typeface="Times New Roman" panose="02020603050405020304" pitchFamily="18" charset="0"/>
                <a:cs typeface="Times New Roman" panose="02020603050405020304" pitchFamily="18" charset="0"/>
              </a:rPr>
              <a:t>Je potřeba:</a:t>
            </a:r>
          </a:p>
          <a:p>
            <a:pPr lvl="1"/>
            <a:r>
              <a:rPr lang="cs-CZ" dirty="0">
                <a:latin typeface="Times New Roman" panose="02020603050405020304" pitchFamily="18" charset="0"/>
                <a:cs typeface="Times New Roman" panose="02020603050405020304" pitchFamily="18" charset="0"/>
              </a:rPr>
              <a:t>dodržet povinný rozsah</a:t>
            </a:r>
          </a:p>
          <a:p>
            <a:pPr lvl="1"/>
            <a:r>
              <a:rPr lang="cs-CZ" dirty="0">
                <a:latin typeface="Times New Roman" panose="02020603050405020304" pitchFamily="18" charset="0"/>
                <a:cs typeface="Times New Roman" panose="02020603050405020304" pitchFamily="18" charset="0"/>
              </a:rPr>
              <a:t>minimálně jednou použít jak citaci, tak parafrázi, tak shrnutí</a:t>
            </a:r>
          </a:p>
          <a:p>
            <a:pPr lvl="1"/>
            <a:r>
              <a:rPr lang="cs-CZ" dirty="0">
                <a:latin typeface="Times New Roman" panose="02020603050405020304" pitchFamily="18" charset="0"/>
                <a:cs typeface="Times New Roman" panose="02020603050405020304" pitchFamily="18" charset="0"/>
              </a:rPr>
              <a:t>minimálně jednu překladovou citaci</a:t>
            </a:r>
          </a:p>
          <a:p>
            <a:pPr lvl="1"/>
            <a:r>
              <a:rPr lang="cs-CZ" dirty="0">
                <a:latin typeface="Times New Roman" panose="02020603050405020304" pitchFamily="18" charset="0"/>
                <a:cs typeface="Times New Roman" panose="02020603050405020304" pitchFamily="18" charset="0"/>
              </a:rPr>
              <a:t>minimálně jednou citovat jak z monografie, tak ze sborníku, tak z periodické publikace</a:t>
            </a:r>
          </a:p>
          <a:p>
            <a:pPr lvl="1"/>
            <a:r>
              <a:rPr lang="cs-CZ" dirty="0">
                <a:latin typeface="Times New Roman" panose="02020603050405020304" pitchFamily="18" charset="0"/>
                <a:cs typeface="Times New Roman" panose="02020603050405020304" pitchFamily="18" charset="0"/>
              </a:rPr>
              <a:t>připojit soupis zdrojů, který bude obsahovat jak prameny, tak zdroje, tak audiovizuální díla.</a:t>
            </a:r>
          </a:p>
          <a:p>
            <a:pPr lvl="1"/>
            <a:r>
              <a:rPr lang="cs-CZ" dirty="0">
                <a:latin typeface="Times New Roman" panose="02020603050405020304" pitchFamily="18" charset="0"/>
                <a:cs typeface="Times New Roman" panose="02020603050405020304" pitchFamily="18" charset="0"/>
              </a:rPr>
              <a:t>Do 30. 11. – vložit do </a:t>
            </a:r>
            <a:r>
              <a:rPr lang="cs-CZ" dirty="0" err="1">
                <a:latin typeface="Times New Roman" panose="02020603050405020304" pitchFamily="18" charset="0"/>
                <a:cs typeface="Times New Roman" panose="02020603050405020304" pitchFamily="18" charset="0"/>
              </a:rPr>
              <a:t>odevzdávárny</a:t>
            </a:r>
            <a:r>
              <a:rPr lang="cs-CZ" dirty="0">
                <a:latin typeface="Times New Roman" panose="02020603050405020304" pitchFamily="18" charset="0"/>
                <a:cs typeface="Times New Roman" panose="02020603050405020304" pitchFamily="18" charset="0"/>
              </a:rPr>
              <a:t> v </a:t>
            </a:r>
            <a:r>
              <a:rPr lang="cs-CZ" dirty="0" err="1">
                <a:latin typeface="Times New Roman" panose="02020603050405020304" pitchFamily="18" charset="0"/>
                <a:cs typeface="Times New Roman" panose="02020603050405020304" pitchFamily="18" charset="0"/>
              </a:rPr>
              <a:t>ISu</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1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2199E79-ECB1-AA47-8609-17CC06D5A209}"/>
              </a:ext>
            </a:extLst>
          </p:cNvPr>
          <p:cNvSpPr>
            <a:spLocks noGrp="1"/>
          </p:cNvSpPr>
          <p:nvPr>
            <p:ph type="title"/>
          </p:nvPr>
        </p:nvSpPr>
        <p:spPr>
          <a:xfrm>
            <a:off x="1046019" y="942108"/>
            <a:ext cx="3256550" cy="4969113"/>
          </a:xfrm>
        </p:spPr>
        <p:txBody>
          <a:bodyPr anchor="ctr">
            <a:normAutofit/>
          </a:bodyPr>
          <a:lstStyle/>
          <a:p>
            <a:r>
              <a:rPr lang="cs-CZ" b="1">
                <a:solidFill>
                  <a:schemeClr val="tx2">
                    <a:lumMod val="75000"/>
                  </a:schemeClr>
                </a:solidFill>
                <a:latin typeface="Times New Roman" panose="02020603050405020304" pitchFamily="18" charset="0"/>
                <a:cs typeface="Times New Roman" panose="02020603050405020304" pitchFamily="18" charset="0"/>
              </a:rPr>
              <a:t>Formální pravidla FAV</a:t>
            </a:r>
          </a:p>
        </p:txBody>
      </p:sp>
      <p:sp>
        <p:nvSpPr>
          <p:cNvPr id="36"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7" name="Zástupný obsah 2">
            <a:extLst>
              <a:ext uri="{FF2B5EF4-FFF2-40B4-BE49-F238E27FC236}">
                <a16:creationId xmlns:a16="http://schemas.microsoft.com/office/drawing/2014/main" id="{116A8813-8F55-C041-B806-B0BB5FE52BF3}"/>
              </a:ext>
            </a:extLst>
          </p:cNvPr>
          <p:cNvSpPr>
            <a:spLocks noGrp="1"/>
          </p:cNvSpPr>
          <p:nvPr>
            <p:ph idx="1"/>
          </p:nvPr>
        </p:nvSpPr>
        <p:spPr>
          <a:xfrm>
            <a:off x="5049062" y="942108"/>
            <a:ext cx="6455549" cy="4969114"/>
          </a:xfrm>
        </p:spPr>
        <p:txBody>
          <a:bodyPr anchor="ctr">
            <a:normAutofit/>
          </a:bodyPr>
          <a:lstStyle/>
          <a:p>
            <a:r>
              <a:rPr lang="cs-CZ" dirty="0">
                <a:solidFill>
                  <a:schemeClr val="tx2">
                    <a:lumMod val="75000"/>
                  </a:schemeClr>
                </a:solidFill>
                <a:latin typeface="Times New Roman" panose="02020603050405020304" pitchFamily="18" charset="0"/>
                <a:cs typeface="Times New Roman" panose="02020603050405020304" pitchFamily="18" charset="0"/>
              </a:rPr>
              <a:t>závazná pravidla pro úpravu veškerých písemných výstupů na FAV </a:t>
            </a:r>
          </a:p>
          <a:p>
            <a:r>
              <a:rPr lang="cs-CZ" b="1" dirty="0">
                <a:solidFill>
                  <a:schemeClr val="tx2">
                    <a:lumMod val="75000"/>
                  </a:schemeClr>
                </a:solidFill>
                <a:latin typeface="Times New Roman" panose="02020603050405020304" pitchFamily="18" charset="0"/>
                <a:cs typeface="Times New Roman" panose="02020603050405020304" pitchFamily="18" charset="0"/>
              </a:rPr>
              <a:t>Patkové </a:t>
            </a:r>
            <a:r>
              <a:rPr lang="cs-CZ" dirty="0" err="1">
                <a:solidFill>
                  <a:schemeClr val="tx2">
                    <a:lumMod val="75000"/>
                  </a:schemeClr>
                </a:solidFill>
                <a:latin typeface="Times New Roman" panose="02020603050405020304" pitchFamily="18" charset="0"/>
                <a:cs typeface="Times New Roman" panose="02020603050405020304" pitchFamily="18" charset="0"/>
              </a:rPr>
              <a:t>vs</a:t>
            </a:r>
            <a:r>
              <a:rPr lang="cs-CZ" dirty="0">
                <a:solidFill>
                  <a:schemeClr val="tx2">
                    <a:lumMod val="75000"/>
                  </a:schemeClr>
                </a:solidFill>
                <a:latin typeface="Times New Roman" panose="02020603050405020304" pitchFamily="18" charset="0"/>
                <a:cs typeface="Times New Roman" panose="02020603050405020304" pitchFamily="18" charset="0"/>
              </a:rPr>
              <a:t> </a:t>
            </a:r>
            <a:r>
              <a:rPr lang="cs-CZ" dirty="0">
                <a:solidFill>
                  <a:schemeClr val="tx2">
                    <a:lumMod val="75000"/>
                  </a:schemeClr>
                </a:solidFill>
                <a:latin typeface="Arial" panose="020B0604020202020204" pitchFamily="34" charset="0"/>
                <a:cs typeface="Arial" panose="020B0604020202020204" pitchFamily="34" charset="0"/>
              </a:rPr>
              <a:t>bezpatkové</a:t>
            </a:r>
            <a:r>
              <a:rPr lang="cs-CZ" dirty="0">
                <a:solidFill>
                  <a:schemeClr val="tx2">
                    <a:lumMod val="75000"/>
                  </a:schemeClr>
                </a:solidFill>
                <a:latin typeface="Times New Roman" panose="02020603050405020304" pitchFamily="18" charset="0"/>
                <a:cs typeface="Times New Roman" panose="02020603050405020304" pitchFamily="18" charset="0"/>
              </a:rPr>
              <a:t> písmo</a:t>
            </a:r>
          </a:p>
          <a:p>
            <a:r>
              <a:rPr lang="cs-CZ" dirty="0">
                <a:solidFill>
                  <a:schemeClr val="tx2">
                    <a:lumMod val="75000"/>
                  </a:schemeClr>
                </a:solidFill>
                <a:latin typeface="Times New Roman" panose="02020603050405020304" pitchFamily="18" charset="0"/>
                <a:cs typeface="Times New Roman" panose="02020603050405020304" pitchFamily="18" charset="0"/>
              </a:rPr>
              <a:t>„</a:t>
            </a:r>
            <a:r>
              <a:rPr lang="cs-CZ" i="1" dirty="0">
                <a:solidFill>
                  <a:schemeClr val="tx2">
                    <a:lumMod val="75000"/>
                  </a:schemeClr>
                </a:solidFill>
                <a:latin typeface="Times New Roman" panose="02020603050405020304" pitchFamily="18" charset="0"/>
                <a:cs typeface="Times New Roman" panose="02020603050405020304" pitchFamily="18" charset="0"/>
              </a:rPr>
              <a:t>Vlajka </a:t>
            </a:r>
            <a:r>
              <a:rPr lang="cs-CZ" dirty="0">
                <a:solidFill>
                  <a:schemeClr val="tx2">
                    <a:lumMod val="75000"/>
                  </a:schemeClr>
                </a:solidFill>
                <a:latin typeface="Times New Roman" panose="02020603050405020304" pitchFamily="18" charset="0"/>
                <a:cs typeface="Times New Roman" panose="02020603050405020304" pitchFamily="18" charset="0"/>
              </a:rPr>
              <a:t>však záhy začala útočit na četné pozice, které Oldřich Nový zastával v různých kulturních průmyslech. … Ve svém článku „Nepěkný zjev</a:t>
            </a:r>
            <a:r>
              <a:rPr lang="cs-CZ">
                <a:solidFill>
                  <a:schemeClr val="tx2">
                    <a:lumMod val="75000"/>
                  </a:schemeClr>
                </a:solidFill>
                <a:latin typeface="Times New Roman" panose="02020603050405020304" pitchFamily="18" charset="0"/>
                <a:cs typeface="Times New Roman" panose="02020603050405020304" pitchFamily="18" charset="0"/>
              </a:rPr>
              <a:t>“ z února </a:t>
            </a:r>
            <a:r>
              <a:rPr lang="cs-CZ" dirty="0">
                <a:solidFill>
                  <a:schemeClr val="tx2">
                    <a:lumMod val="75000"/>
                  </a:schemeClr>
                </a:solidFill>
                <a:latin typeface="Times New Roman" panose="02020603050405020304" pitchFamily="18" charset="0"/>
                <a:cs typeface="Times New Roman" panose="02020603050405020304" pitchFamily="18" charset="0"/>
              </a:rPr>
              <a:t>1941…“</a:t>
            </a:r>
          </a:p>
          <a:p>
            <a:r>
              <a:rPr lang="cs-CZ" dirty="0">
                <a:solidFill>
                  <a:schemeClr val="tx2">
                    <a:lumMod val="75000"/>
                  </a:schemeClr>
                </a:solidFill>
                <a:latin typeface="Times New Roman" panose="02020603050405020304" pitchFamily="18" charset="0"/>
                <a:cs typeface="Times New Roman" panose="02020603050405020304" pitchFamily="18" charset="0"/>
              </a:rPr>
              <a:t>Přechylování ženských jmen – neplatí žádné závazné pravidlo, nicméně čeština potřebuje vyjadřovat pád koncovkami:</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Podle Kristin Thompson X Podle Kristin Thompsonové</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Kopaněvou</a:t>
            </a:r>
            <a:r>
              <a:rPr lang="cs-CZ" dirty="0">
                <a:solidFill>
                  <a:schemeClr val="tx2">
                    <a:lumMod val="75000"/>
                  </a:schemeClr>
                </a:solidFill>
                <a:latin typeface="Times New Roman" panose="02020603050405020304" pitchFamily="18" charset="0"/>
                <a:cs typeface="Times New Roman" panose="02020603050405020304" pitchFamily="18" charset="0"/>
              </a:rPr>
              <a:t> X 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Kopaněvovou</a:t>
            </a:r>
            <a:endParaRPr lang="cs-CZ" dirty="0">
              <a:solidFill>
                <a:schemeClr val="tx2">
                  <a:lumMod val="75000"/>
                </a:schemeClr>
              </a:solidFill>
              <a:latin typeface="Times New Roman" panose="02020603050405020304" pitchFamily="18" charset="0"/>
              <a:cs typeface="Times New Roman" panose="02020603050405020304" pitchFamily="18" charset="0"/>
            </a:endParaRPr>
          </a:p>
          <a:p>
            <a:pPr lvl="1"/>
            <a:r>
              <a:rPr lang="cs-CZ" dirty="0">
                <a:solidFill>
                  <a:schemeClr val="tx2">
                    <a:lumMod val="75000"/>
                  </a:schemeClr>
                </a:solidFill>
                <a:latin typeface="Times New Roman" panose="02020603050405020304" pitchFamily="18" charset="0"/>
                <a:cs typeface="Times New Roman" panose="02020603050405020304" pitchFamily="18" charset="0"/>
              </a:rPr>
              <a:t>s Marilyn </a:t>
            </a:r>
            <a:r>
              <a:rPr lang="cs-CZ" dirty="0" err="1">
                <a:solidFill>
                  <a:schemeClr val="tx2">
                    <a:lumMod val="75000"/>
                  </a:schemeClr>
                </a:solidFill>
                <a:latin typeface="Times New Roman" panose="02020603050405020304" pitchFamily="18" charset="0"/>
                <a:cs typeface="Times New Roman" panose="02020603050405020304" pitchFamily="18" charset="0"/>
              </a:rPr>
              <a:t>Monroe</a:t>
            </a:r>
            <a:r>
              <a:rPr lang="cs-CZ" dirty="0">
                <a:solidFill>
                  <a:schemeClr val="tx2">
                    <a:lumMod val="75000"/>
                  </a:schemeClr>
                </a:solidFill>
                <a:latin typeface="Times New Roman" panose="02020603050405020304" pitchFamily="18" charset="0"/>
                <a:cs typeface="Times New Roman" panose="02020603050405020304" pitchFamily="18" charset="0"/>
              </a:rPr>
              <a:t> X </a:t>
            </a:r>
            <a:r>
              <a:rPr lang="cs-CZ" strike="sngStrike" dirty="0">
                <a:solidFill>
                  <a:schemeClr val="tx2">
                    <a:lumMod val="75000"/>
                  </a:schemeClr>
                </a:solidFill>
                <a:latin typeface="Times New Roman" panose="02020603050405020304" pitchFamily="18" charset="0"/>
                <a:cs typeface="Times New Roman" panose="02020603050405020304" pitchFamily="18" charset="0"/>
              </a:rPr>
              <a:t>s Marilyn Monroeovou</a:t>
            </a:r>
          </a:p>
          <a:p>
            <a:endParaRPr lang="cs-CZ" dirty="0">
              <a:solidFill>
                <a:schemeClr val="tx2">
                  <a:lumMod val="75000"/>
                </a:schemeClr>
              </a:solidFill>
            </a:endParaRPr>
          </a:p>
        </p:txBody>
      </p:sp>
    </p:spTree>
    <p:extLst>
      <p:ext uri="{BB962C8B-B14F-4D97-AF65-F5344CB8AC3E}">
        <p14:creationId xmlns:p14="http://schemas.microsoft.com/office/powerpoint/2010/main" val="35676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dissolve">
                                      <p:cBhvr>
                                        <p:cTn id="7" dur="500"/>
                                        <p:tgtEl>
                                          <p:spTgt spid="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dissolve">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dissolve">
                                      <p:cBhvr>
                                        <p:cTn id="17" dur="500"/>
                                        <p:tgtEl>
                                          <p:spTgt spid="37">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7">
                                            <p:txEl>
                                              <p:pRg st="4" end="4"/>
                                            </p:txEl>
                                          </p:spTgt>
                                        </p:tgtEl>
                                        <p:attrNameLst>
                                          <p:attrName>style.visibility</p:attrName>
                                        </p:attrNameLst>
                                      </p:cBhvr>
                                      <p:to>
                                        <p:strVal val="visible"/>
                                      </p:to>
                                    </p:set>
                                    <p:animEffect transition="in" filter="dissolve">
                                      <p:cBhvr>
                                        <p:cTn id="20" dur="500"/>
                                        <p:tgtEl>
                                          <p:spTgt spid="37">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animEffect transition="in" filter="dissolve">
                                      <p:cBhvr>
                                        <p:cTn id="23" dur="500"/>
                                        <p:tgtEl>
                                          <p:spTgt spid="37">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7">
                                            <p:txEl>
                                              <p:pRg st="6" end="6"/>
                                            </p:txEl>
                                          </p:spTgt>
                                        </p:tgtEl>
                                        <p:attrNameLst>
                                          <p:attrName>style.visibility</p:attrName>
                                        </p:attrNameLst>
                                      </p:cBhvr>
                                      <p:to>
                                        <p:strVal val="visible"/>
                                      </p:to>
                                    </p:set>
                                    <p:animEffect transition="in" filter="dissolve">
                                      <p:cBhvr>
                                        <p:cTn id="26"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42903D52-8733-1A47-8217-ED2009B92250}"/>
              </a:ext>
            </a:extLst>
          </p:cNvPr>
          <p:cNvPicPr>
            <a:picLocks noChangeAspect="1"/>
          </p:cNvPicPr>
          <p:nvPr/>
        </p:nvPicPr>
        <p:blipFill>
          <a:blip r:embed="rId2"/>
          <a:stretch>
            <a:fillRect/>
          </a:stretch>
        </p:blipFill>
        <p:spPr>
          <a:xfrm>
            <a:off x="1272566" y="643467"/>
            <a:ext cx="9646868" cy="5571066"/>
          </a:xfrm>
          <a:prstGeom prst="rect">
            <a:avLst/>
          </a:prstGeom>
        </p:spPr>
      </p:pic>
    </p:spTree>
    <p:extLst>
      <p:ext uri="{BB962C8B-B14F-4D97-AF65-F5344CB8AC3E}">
        <p14:creationId xmlns:p14="http://schemas.microsoft.com/office/powerpoint/2010/main" val="41866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noviny&#10;&#10;Popis byl vytvořen automaticky">
            <a:extLst>
              <a:ext uri="{FF2B5EF4-FFF2-40B4-BE49-F238E27FC236}">
                <a16:creationId xmlns:a16="http://schemas.microsoft.com/office/drawing/2014/main" id="{F2095533-F777-BE40-AE00-D22481F54CBF}"/>
              </a:ext>
            </a:extLst>
          </p:cNvPr>
          <p:cNvPicPr>
            <a:picLocks noChangeAspect="1"/>
          </p:cNvPicPr>
          <p:nvPr/>
        </p:nvPicPr>
        <p:blipFill>
          <a:blip r:embed="rId2"/>
          <a:stretch>
            <a:fillRect/>
          </a:stretch>
        </p:blipFill>
        <p:spPr>
          <a:xfrm>
            <a:off x="1099528" y="643467"/>
            <a:ext cx="9992943" cy="5571066"/>
          </a:xfrm>
          <a:prstGeom prst="rect">
            <a:avLst/>
          </a:prstGeom>
        </p:spPr>
      </p:pic>
    </p:spTree>
    <p:extLst>
      <p:ext uri="{BB962C8B-B14F-4D97-AF65-F5344CB8AC3E}">
        <p14:creationId xmlns:p14="http://schemas.microsoft.com/office/powerpoint/2010/main" val="216667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880D336E-AC3E-CD4C-81A9-E6EE8942E934}"/>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Monografie </a:t>
            </a:r>
            <a:r>
              <a:rPr lang="cs-CZ" b="1" dirty="0" err="1">
                <a:solidFill>
                  <a:srgbClr val="FFFFFF"/>
                </a:solidFill>
                <a:latin typeface="Times New Roman" panose="02020603050405020304" pitchFamily="18" charset="0"/>
                <a:cs typeface="Times New Roman" panose="02020603050405020304" pitchFamily="18" charset="0"/>
              </a:rPr>
              <a:t>x</a:t>
            </a:r>
            <a:r>
              <a:rPr lang="cs-CZ" b="1" dirty="0">
                <a:solidFill>
                  <a:srgbClr val="FFFFFF"/>
                </a:solidFill>
                <a:latin typeface="Times New Roman" panose="02020603050405020304" pitchFamily="18" charset="0"/>
                <a:cs typeface="Times New Roman" panose="02020603050405020304" pitchFamily="18" charset="0"/>
              </a:rPr>
              <a:t> Sborník</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BE7E98B-EAD8-6F4A-8DE6-483B31F2D4D2}"/>
              </a:ext>
            </a:extLst>
          </p:cNvPr>
          <p:cNvSpPr>
            <a:spLocks noGrp="1"/>
          </p:cNvSpPr>
          <p:nvPr>
            <p:ph idx="1"/>
          </p:nvPr>
        </p:nvSpPr>
        <p:spPr>
          <a:xfrm>
            <a:off x="1843392" y="2623930"/>
            <a:ext cx="9383408" cy="3287292"/>
          </a:xfrm>
        </p:spPr>
        <p:txBody>
          <a:bodyPr>
            <a:normAutofit/>
          </a:bodyPr>
          <a:lstStyle/>
          <a:p>
            <a:r>
              <a:rPr lang="cs-CZ" b="1" dirty="0">
                <a:latin typeface="Times New Roman" panose="02020603050405020304" pitchFamily="18" charset="0"/>
                <a:cs typeface="Times New Roman" panose="02020603050405020304" pitchFamily="18" charset="0"/>
              </a:rPr>
              <a:t>Monografie</a:t>
            </a:r>
            <a:r>
              <a:rPr lang="cs-CZ" dirty="0">
                <a:latin typeface="Times New Roman" panose="02020603050405020304" pitchFamily="18" charset="0"/>
                <a:cs typeface="Times New Roman" panose="02020603050405020304" pitchFamily="18" charset="0"/>
              </a:rPr>
              <a:t> je neseriálová publikace, která systematicky, všestranně a podrobně pojednává o jednom, zpravidla úzce vymezeném tématu. </a:t>
            </a:r>
          </a:p>
          <a:p>
            <a:r>
              <a:rPr lang="cs-CZ" b="1" dirty="0">
                <a:latin typeface="Times New Roman" panose="02020603050405020304" pitchFamily="18" charset="0"/>
                <a:cs typeface="Times New Roman" panose="02020603050405020304" pitchFamily="18" charset="0"/>
              </a:rPr>
              <a:t>Sborník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volume</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collection</a:t>
            </a:r>
            <a:r>
              <a:rPr lang="cs-CZ" dirty="0">
                <a:latin typeface="Times New Roman" panose="02020603050405020304" pitchFamily="18" charset="0"/>
                <a:cs typeface="Times New Roman" panose="02020603050405020304" pitchFamily="18" charset="0"/>
              </a:rPr>
              <a:t>) dané téma nezkoumá tak všestranně a podrobně, jednotlivé části a příspěvky jsou zpravidla pouze rámcově tematicky příbuzné a mohly by existovat samy o sobě. Nejedná se o společné dílo více autorů, nýbrž o soubor článků nespolupracujících autorů. Může jít o seriálovou publikaci </a:t>
            </a:r>
          </a:p>
          <a:p>
            <a:r>
              <a:rPr lang="cs-CZ" dirty="0">
                <a:latin typeface="Times New Roman" panose="02020603050405020304" pitchFamily="18" charset="0"/>
                <a:cs typeface="Times New Roman" panose="02020603050405020304" pitchFamily="18" charset="0"/>
              </a:rPr>
              <a:t>V případě </a:t>
            </a:r>
            <a:r>
              <a:rPr lang="cs-CZ" b="1" dirty="0">
                <a:latin typeface="Times New Roman" panose="02020603050405020304" pitchFamily="18" charset="0"/>
                <a:cs typeface="Times New Roman" panose="02020603050405020304" pitchFamily="18" charset="0"/>
              </a:rPr>
              <a:t>kolektivní monografie </a:t>
            </a:r>
            <a:r>
              <a:rPr lang="cs-CZ" dirty="0">
                <a:latin typeface="Times New Roman" panose="02020603050405020304" pitchFamily="18" charset="0"/>
                <a:cs typeface="Times New Roman" panose="02020603050405020304" pitchFamily="18" charset="0"/>
              </a:rPr>
              <a:t>jednotlivé části na sebe tematicky navazují a jejich zpracování je předem naplánováno a svěřeno jednotlivým autorům. </a:t>
            </a:r>
          </a:p>
          <a:p>
            <a:r>
              <a:rPr lang="cs-CZ" b="1" dirty="0">
                <a:latin typeface="Times New Roman" panose="02020603050405020304" pitchFamily="18" charset="0"/>
                <a:cs typeface="Times New Roman" panose="02020603050405020304" pitchFamily="18" charset="0"/>
              </a:rPr>
              <a:t>Čítanky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readers</a:t>
            </a:r>
            <a:r>
              <a:rPr lang="cs-CZ" dirty="0">
                <a:latin typeface="Times New Roman" panose="02020603050405020304" pitchFamily="18" charset="0"/>
                <a:cs typeface="Times New Roman" panose="02020603050405020304" pitchFamily="18" charset="0"/>
              </a:rPr>
              <a:t>) nepřinášejí ani původní výzkum, ani dosud nepublikované texty od dílčích autorů, ale jsou kompilací již publikovaných studií nebo úryvků z vydaných monografií. </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interiér, budova, fotka&#10;&#10;Popis byl vytvořen automaticky">
            <a:extLst>
              <a:ext uri="{FF2B5EF4-FFF2-40B4-BE49-F238E27FC236}">
                <a16:creationId xmlns:a16="http://schemas.microsoft.com/office/drawing/2014/main" id="{BFDB868D-A1B9-5F47-9305-DA57F4DD4521}"/>
              </a:ext>
            </a:extLst>
          </p:cNvPr>
          <p:cNvPicPr>
            <a:picLocks noChangeAspect="1"/>
          </p:cNvPicPr>
          <p:nvPr/>
        </p:nvPicPr>
        <p:blipFill rotWithShape="1">
          <a:blip r:embed="rId2"/>
          <a:srcRect r="4661" b="-2"/>
          <a:stretch/>
        </p:blipFill>
        <p:spPr>
          <a:xfrm>
            <a:off x="321733" y="321732"/>
            <a:ext cx="3777025" cy="6214533"/>
          </a:xfrm>
          <a:prstGeom prst="rect">
            <a:avLst/>
          </a:prstGeom>
        </p:spPr>
      </p:pic>
      <p:pic>
        <p:nvPicPr>
          <p:cNvPr id="7" name="Obrázek 6" descr="Obsah obrázku fotka, interiér&#10;&#10;Popis byl vytvořen automaticky">
            <a:extLst>
              <a:ext uri="{FF2B5EF4-FFF2-40B4-BE49-F238E27FC236}">
                <a16:creationId xmlns:a16="http://schemas.microsoft.com/office/drawing/2014/main" id="{67C5B006-E36E-4847-A542-92E938F31BEF}"/>
              </a:ext>
            </a:extLst>
          </p:cNvPr>
          <p:cNvPicPr>
            <a:picLocks noChangeAspect="1"/>
          </p:cNvPicPr>
          <p:nvPr/>
        </p:nvPicPr>
        <p:blipFill rotWithShape="1">
          <a:blip r:embed="rId3"/>
          <a:srcRect l="4672" r="13471"/>
          <a:stretch/>
        </p:blipFill>
        <p:spPr>
          <a:xfrm>
            <a:off x="4184538" y="321732"/>
            <a:ext cx="3822924" cy="6214533"/>
          </a:xfrm>
          <a:prstGeom prst="rect">
            <a:avLst/>
          </a:prstGeom>
        </p:spPr>
      </p:pic>
      <p:pic>
        <p:nvPicPr>
          <p:cNvPr id="9" name="Obrázek 8" descr="Obsah obrázku text&#10;&#10;Popis byl vytvořen automaticky">
            <a:extLst>
              <a:ext uri="{FF2B5EF4-FFF2-40B4-BE49-F238E27FC236}">
                <a16:creationId xmlns:a16="http://schemas.microsoft.com/office/drawing/2014/main" id="{D8EB6627-9AED-4340-AC9D-525EAF6B4519}"/>
              </a:ext>
            </a:extLst>
          </p:cNvPr>
          <p:cNvPicPr>
            <a:picLocks noChangeAspect="1"/>
          </p:cNvPicPr>
          <p:nvPr/>
        </p:nvPicPr>
        <p:blipFill rotWithShape="1">
          <a:blip r:embed="rId4"/>
          <a:srcRect l="6681" r="7520"/>
          <a:stretch/>
        </p:blipFill>
        <p:spPr>
          <a:xfrm>
            <a:off x="8087672" y="321732"/>
            <a:ext cx="3782595" cy="6214533"/>
          </a:xfrm>
          <a:prstGeom prst="rect">
            <a:avLst/>
          </a:prstGeom>
        </p:spPr>
      </p:pic>
    </p:spTree>
    <p:extLst>
      <p:ext uri="{BB962C8B-B14F-4D97-AF65-F5344CB8AC3E}">
        <p14:creationId xmlns:p14="http://schemas.microsoft.com/office/powerpoint/2010/main" val="313028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0B95F2D-43D7-F74B-971A-07415D717FAA}"/>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          Citace</a:t>
            </a:r>
          </a:p>
        </p:txBody>
      </p:sp>
      <p:sp>
        <p:nvSpPr>
          <p:cNvPr id="13" name="Zástupný obsah 12">
            <a:extLst>
              <a:ext uri="{FF2B5EF4-FFF2-40B4-BE49-F238E27FC236}">
                <a16:creationId xmlns:a16="http://schemas.microsoft.com/office/drawing/2014/main" id="{ACA667DF-FE13-DC40-9A8E-0642F2490829}"/>
              </a:ext>
            </a:extLst>
          </p:cNvPr>
          <p:cNvSpPr>
            <a:spLocks noGrp="1"/>
          </p:cNvSpPr>
          <p:nvPr>
            <p:ph idx="1"/>
          </p:nvPr>
        </p:nvSpPr>
        <p:spPr>
          <a:xfrm>
            <a:off x="2589212" y="3033726"/>
            <a:ext cx="8915400" cy="3777622"/>
          </a:xfrm>
        </p:spPr>
        <p:txBody>
          <a:bodyPr>
            <a:normAutofit/>
          </a:bodyPr>
          <a:lstStyle/>
          <a:p>
            <a:r>
              <a:rPr lang="cs-CZ" dirty="0">
                <a:latin typeface="Times New Roman" panose="02020603050405020304" pitchFamily="18" charset="0"/>
                <a:cs typeface="Times New Roman" panose="02020603050405020304" pitchFamily="18" charset="0"/>
              </a:rPr>
              <a:t>Při psaní akademických textů (seminární práce, absolventské práce, oborové práce, článku do odborného periodika…) vycházíme z a navazujeme na poznatky jiných badatelů. To znamená, že musíme průběžně uvádět zdroje, které jsme použili, stejně tak poskytnout jejich úplný seznam v závěrečném soupisu.</a:t>
            </a:r>
          </a:p>
          <a:p>
            <a:r>
              <a:rPr lang="cs-CZ" dirty="0">
                <a:latin typeface="Times New Roman" panose="02020603050405020304" pitchFamily="18" charset="0"/>
                <a:cs typeface="Times New Roman" panose="02020603050405020304" pitchFamily="18" charset="0"/>
              </a:rPr>
              <a:t>Proč citujeme?</a:t>
            </a:r>
          </a:p>
          <a:p>
            <a:pPr lvl="1"/>
            <a:r>
              <a:rPr lang="cs-CZ" dirty="0">
                <a:latin typeface="Times New Roman" panose="02020603050405020304" pitchFamily="18" charset="0"/>
                <a:cs typeface="Times New Roman" panose="02020603050405020304" pitchFamily="18" charset="0"/>
              </a:rPr>
              <a:t>Dokládáme, že jsme konzultovali řadu primárních a sekundárních zdrojů a naše tvrzení jsou tudíž pevně podložená.</a:t>
            </a:r>
          </a:p>
          <a:p>
            <a:pPr lvl="1"/>
            <a:r>
              <a:rPr lang="cs-CZ" dirty="0">
                <a:latin typeface="Times New Roman" panose="02020603050405020304" pitchFamily="18" charset="0"/>
                <a:cs typeface="Times New Roman" panose="02020603050405020304" pitchFamily="18" charset="0"/>
              </a:rPr>
              <a:t>Jsme seznámeni s relevantní akademickou literaturou v oblasti, kam spadá i naše výzkumná otázka/výzkumný problém. </a:t>
            </a:r>
          </a:p>
          <a:p>
            <a:pPr lvl="1"/>
            <a:r>
              <a:rPr lang="cs-CZ" dirty="0">
                <a:latin typeface="Times New Roman" panose="02020603050405020304" pitchFamily="18" charset="0"/>
                <a:cs typeface="Times New Roman" panose="02020603050405020304" pitchFamily="18" charset="0"/>
              </a:rPr>
              <a:t>Veškeré zdroje mohou být kdykoliv dohledatelné a ověřitelné.</a:t>
            </a:r>
          </a:p>
          <a:p>
            <a:pPr lvl="1"/>
            <a:r>
              <a:rPr lang="cs-CZ" dirty="0">
                <a:latin typeface="Times New Roman" panose="02020603050405020304" pitchFamily="18" charset="0"/>
                <a:cs typeface="Times New Roman" panose="02020603050405020304" pitchFamily="18" charset="0"/>
              </a:rPr>
              <a:t>Pokud nepřiznáme použité a konzultované zdroje, naše práce může být označená za plagiát.  </a:t>
            </a:r>
          </a:p>
        </p:txBody>
      </p:sp>
      <p:pic>
        <p:nvPicPr>
          <p:cNvPr id="16" name="Obrázek 15" descr="Obsah obrázku osoba, muž, fotka, interiér&#10;&#10;Popis byl vytvořen automaticky">
            <a:extLst>
              <a:ext uri="{FF2B5EF4-FFF2-40B4-BE49-F238E27FC236}">
                <a16:creationId xmlns:a16="http://schemas.microsoft.com/office/drawing/2014/main" id="{01738E0B-7D9E-F840-997B-127CEAA62D2A}"/>
              </a:ext>
            </a:extLst>
          </p:cNvPr>
          <p:cNvPicPr>
            <a:picLocks noChangeAspect="1"/>
          </p:cNvPicPr>
          <p:nvPr/>
        </p:nvPicPr>
        <p:blipFill>
          <a:blip r:embed="rId2"/>
          <a:stretch>
            <a:fillRect/>
          </a:stretch>
        </p:blipFill>
        <p:spPr>
          <a:xfrm>
            <a:off x="7129463" y="176226"/>
            <a:ext cx="4676771" cy="2857500"/>
          </a:xfrm>
          <a:prstGeom prst="rect">
            <a:avLst/>
          </a:prstGeom>
        </p:spPr>
      </p:pic>
    </p:spTree>
    <p:extLst>
      <p:ext uri="{BB962C8B-B14F-4D97-AF65-F5344CB8AC3E}">
        <p14:creationId xmlns:p14="http://schemas.microsoft.com/office/powerpoint/2010/main" val="24893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ssolve">
                                      <p:cBhvr>
                                        <p:cTn id="7" dur="500"/>
                                        <p:tgtEl>
                                          <p:spTgt spid="1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dissolve">
                                      <p:cBhvr>
                                        <p:cTn id="10" dur="500"/>
                                        <p:tgtEl>
                                          <p:spTgt spid="1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dissolve">
                                      <p:cBhvr>
                                        <p:cTn id="13" dur="500"/>
                                        <p:tgtEl>
                                          <p:spTgt spid="1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dissolve">
                                      <p:cBhvr>
                                        <p:cTn id="16" dur="500"/>
                                        <p:tgtEl>
                                          <p:spTgt spid="1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dissolve">
                                      <p:cBhvr>
                                        <p:cTn id="1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1736</TotalTime>
  <Words>1961</Words>
  <Application>Microsoft Macintosh PowerPoint</Application>
  <PresentationFormat>Širokoúhlá obrazovka</PresentationFormat>
  <Paragraphs>114</Paragraphs>
  <Slides>31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Century Gothic</vt:lpstr>
      <vt:lpstr>Times New Roman</vt:lpstr>
      <vt:lpstr>Wingdings 3</vt:lpstr>
      <vt:lpstr>Stébla</vt:lpstr>
      <vt:lpstr>Úvod do metodologie historického výzkumu  FAVBKa100</vt:lpstr>
      <vt:lpstr>Organizace kurzu </vt:lpstr>
      <vt:lpstr>Formální pravidla</vt:lpstr>
      <vt:lpstr>Formální pravidla FAV</vt:lpstr>
      <vt:lpstr>Prezentace aplikace PowerPoint</vt:lpstr>
      <vt:lpstr>Prezentace aplikace PowerPoint</vt:lpstr>
      <vt:lpstr>Monografie x Sborník</vt:lpstr>
      <vt:lpstr>Prezentace aplikace PowerPoint</vt:lpstr>
      <vt:lpstr>          Citace</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Test – nejčastější chyby</vt:lpstr>
      <vt:lpstr>Anglické zkratky převádíme do češtiny!</vt:lpstr>
      <vt:lpstr>Prezentace aplikace PowerPoint</vt:lpstr>
      <vt:lpstr>Prezentace aplikace PowerPoint</vt:lpstr>
      <vt:lpstr>V případě (nejen) webových zdrojů</vt:lpstr>
      <vt:lpstr>Prezentace aplikace PowerPoint</vt:lpstr>
      <vt:lpstr>Prezentace aplikace PowerPoint</vt:lpstr>
      <vt:lpstr>Prezentace aplikace PowerPoint</vt:lpstr>
      <vt:lpstr>Prezentace aplikace PowerPoint</vt:lpstr>
      <vt:lpstr>Užitečné odkazy</vt:lpstr>
      <vt:lpstr>NA KONCI PRÁCE SOUPIS ZDROJŮ</vt:lpstr>
      <vt:lpstr>Elektronické databáze</vt:lpstr>
      <vt:lpstr>Úkol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FAVBKa100</dc:title>
  <dc:creator>Šárka Gmiterková</dc:creator>
  <cp:lastModifiedBy>Šárka Gmiterková</cp:lastModifiedBy>
  <cp:revision>8</cp:revision>
  <dcterms:created xsi:type="dcterms:W3CDTF">2019-10-04T20:31:26Z</dcterms:created>
  <dcterms:modified xsi:type="dcterms:W3CDTF">2021-10-17T11:24:14Z</dcterms:modified>
</cp:coreProperties>
</file>