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7"/>
  </p:normalViewPr>
  <p:slideViewPr>
    <p:cSldViewPr snapToGrid="0" snapToObjects="1">
      <p:cViewPr varScale="1">
        <p:scale>
          <a:sx n="45" d="100"/>
          <a:sy n="45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a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a datum</a:t>
            </a:r>
          </a:p>
        </p:txBody>
      </p:sp>
      <p:sp>
        <p:nvSpPr>
          <p:cNvPr id="12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Název prezentace</a:t>
            </a:r>
          </a:p>
        </p:txBody>
      </p:sp>
      <p:sp>
        <p:nvSpPr>
          <p:cNvPr id="1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ý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Výpis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ůležitý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Více o fakt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Více o faktu</a:t>
            </a:r>
          </a:p>
        </p:txBody>
      </p:sp>
      <p:sp>
        <p:nvSpPr>
          <p:cNvPr id="107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Zdroj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Zdroj</a:t>
            </a:r>
          </a:p>
        </p:txBody>
      </p:sp>
      <p:sp>
        <p:nvSpPr>
          <p:cNvPr id="116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„Význačný citát“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etailní záběr divokých rostlin rostoucích mezi lávovými kameny"/>
          <p:cNvSpPr>
            <a:spLocks noGrp="1"/>
          </p:cNvSpPr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Velký skalní útvar pod temnými mraky s polní cestou v popředí"/>
          <p:cNvSpPr>
            <a:spLocks noGrp="1"/>
          </p:cNvSpPr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Detailní záběr divoké rostliny rostoucí mezi lávovými kameny"/>
          <p:cNvSpPr>
            <a:spLocks noGrp="1"/>
          </p:cNvSpPr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vodopád v zelené skalnaté krajině"/>
          <p:cNvSpPr>
            <a:spLocks noGrp="1"/>
          </p:cNvSpPr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elená kopcovitá krajina"/>
          <p:cNvSpPr>
            <a:spLocks noGrp="1"/>
          </p:cNvSpPr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Název prezentace</a:t>
            </a:r>
          </a:p>
        </p:txBody>
      </p:sp>
      <p:sp>
        <p:nvSpPr>
          <p:cNvPr id="23" name="Autor a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a datum</a:t>
            </a:r>
          </a:p>
        </p:txBody>
      </p:sp>
      <p:sp>
        <p:nvSpPr>
          <p:cNvPr id="24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Podtitul prezentace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vní 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Název snímku</a:t>
            </a:r>
          </a:p>
        </p:txBody>
      </p:sp>
      <p:sp>
        <p:nvSpPr>
          <p:cNvPr id="3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Podtitul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kály porostlé mechem"/>
          <p:cNvSpPr>
            <a:spLocks noGrp="1"/>
          </p:cNvSpPr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ázev snímk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43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Podtitul snímku</a:t>
            </a:r>
          </a:p>
        </p:txBody>
      </p:sp>
      <p:sp>
        <p:nvSpPr>
          <p:cNvPr id="44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61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Podtitul snímku</a:t>
            </a:r>
          </a:p>
        </p:txBody>
      </p:sp>
      <p:sp>
        <p:nvSpPr>
          <p:cNvPr id="62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Velký skalní útvar pod temnými mraky s polní cestou v popředí"/>
          <p:cNvSpPr>
            <a:spLocks noGrp="1"/>
          </p:cNvSpPr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dí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ázev oddílu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Název oddílu</a:t>
            </a:r>
          </a:p>
        </p:txBody>
      </p:sp>
      <p:sp>
        <p:nvSpPr>
          <p:cNvPr id="7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en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80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Podtitul snímku</a:t>
            </a:r>
          </a:p>
        </p:txBody>
      </p:sp>
      <p:sp>
        <p:nvSpPr>
          <p:cNvPr id="8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Název programu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Název programu</a:t>
            </a:r>
          </a:p>
        </p:txBody>
      </p:sp>
      <p:sp>
        <p:nvSpPr>
          <p:cNvPr id="89" name="Program – podtitu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Program – podtitul</a:t>
            </a:r>
          </a:p>
        </p:txBody>
      </p:sp>
      <p:sp>
        <p:nvSpPr>
          <p:cNvPr id="90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Body programu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Název snímku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Veronika Lengálová, 9. 12. 2021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Veronika Lengálová, 9. 12. 2021</a:t>
            </a:r>
          </a:p>
        </p:txBody>
      </p:sp>
      <p:sp>
        <p:nvSpPr>
          <p:cNvPr id="152" name="Úvod do metodologie historického výzkumu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Úvod do metodologie historického výzkumu</a:t>
            </a:r>
          </a:p>
        </p:txBody>
      </p:sp>
      <p:sp>
        <p:nvSpPr>
          <p:cNvPr id="153" name="FAVBPa100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FAVBPa100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APA"/>
          <p:cNvSpPr txBox="1"/>
          <p:nvPr/>
        </p:nvSpPr>
        <p:spPr>
          <a:xfrm>
            <a:off x="12459737" y="6491086"/>
            <a:ext cx="1161365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FF00"/>
                </a:solidFill>
              </a:defRPr>
            </a:lvl1pPr>
          </a:lstStyle>
          <a:p>
            <a:r>
              <a:t>APA</a:t>
            </a:r>
          </a:p>
        </p:txBody>
      </p:sp>
      <p:sp>
        <p:nvSpPr>
          <p:cNvPr id="204" name="ARAS"/>
          <p:cNvSpPr txBox="1"/>
          <p:nvPr/>
        </p:nvSpPr>
        <p:spPr>
          <a:xfrm>
            <a:off x="10357647" y="10770623"/>
            <a:ext cx="1576350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/>
            </a:lvl1pPr>
          </a:lstStyle>
          <a:p>
            <a:r>
              <a:t>ARAS</a:t>
            </a:r>
          </a:p>
        </p:txBody>
      </p:sp>
      <p:sp>
        <p:nvSpPr>
          <p:cNvPr id="205" name="ASAF"/>
          <p:cNvSpPr txBox="1"/>
          <p:nvPr/>
        </p:nvSpPr>
        <p:spPr>
          <a:xfrm>
            <a:off x="16234484" y="7195942"/>
            <a:ext cx="1507541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/>
            </a:lvl1pPr>
          </a:lstStyle>
          <a:p>
            <a:r>
              <a:t>ASAF</a:t>
            </a:r>
          </a:p>
        </p:txBody>
      </p:sp>
      <p:sp>
        <p:nvSpPr>
          <p:cNvPr id="206" name="IDF"/>
          <p:cNvSpPr txBox="1"/>
          <p:nvPr/>
        </p:nvSpPr>
        <p:spPr>
          <a:xfrm>
            <a:off x="11432825" y="3813520"/>
            <a:ext cx="983209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/>
            </a:lvl1pPr>
          </a:lstStyle>
          <a:p>
            <a:r>
              <a:t>IDF</a:t>
            </a:r>
          </a:p>
        </p:txBody>
      </p:sp>
      <p:sp>
        <p:nvSpPr>
          <p:cNvPr id="207" name="UFD"/>
          <p:cNvSpPr txBox="1"/>
          <p:nvPr/>
        </p:nvSpPr>
        <p:spPr>
          <a:xfrm>
            <a:off x="15303224" y="3323600"/>
            <a:ext cx="1221106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FF00"/>
                </a:solidFill>
              </a:defRPr>
            </a:lvl1pPr>
          </a:lstStyle>
          <a:p>
            <a:r>
              <a:t>UFD</a:t>
            </a:r>
          </a:p>
        </p:txBody>
      </p:sp>
      <p:sp>
        <p:nvSpPr>
          <p:cNvPr id="208" name="AČK"/>
          <p:cNvSpPr txBox="1"/>
          <p:nvPr/>
        </p:nvSpPr>
        <p:spPr>
          <a:xfrm>
            <a:off x="4132962" y="6217352"/>
            <a:ext cx="1260044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/>
            </a:lvl1pPr>
          </a:lstStyle>
          <a:p>
            <a:r>
              <a:t>AČK</a:t>
            </a:r>
          </a:p>
        </p:txBody>
      </p:sp>
      <p:sp>
        <p:nvSpPr>
          <p:cNvPr id="209" name="SFK"/>
          <p:cNvSpPr txBox="1"/>
          <p:nvPr/>
        </p:nvSpPr>
        <p:spPr>
          <a:xfrm>
            <a:off x="18038454" y="2755077"/>
            <a:ext cx="1161898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FF00"/>
                </a:solidFill>
              </a:defRPr>
            </a:lvl1pPr>
          </a:lstStyle>
          <a:p>
            <a:r>
              <a:t>SFK</a:t>
            </a:r>
          </a:p>
        </p:txBody>
      </p:sp>
      <p:sp>
        <p:nvSpPr>
          <p:cNvPr id="210" name="SFKMG"/>
          <p:cNvSpPr txBox="1"/>
          <p:nvPr/>
        </p:nvSpPr>
        <p:spPr>
          <a:xfrm>
            <a:off x="4748421" y="11488572"/>
            <a:ext cx="2050543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FF00"/>
                </a:solidFill>
              </a:defRPr>
            </a:lvl1pPr>
          </a:lstStyle>
          <a:p>
            <a:r>
              <a:t>SFKMG</a:t>
            </a:r>
          </a:p>
        </p:txBody>
      </p:sp>
      <p:sp>
        <p:nvSpPr>
          <p:cNvPr id="211" name="NFA"/>
          <p:cNvSpPr txBox="1"/>
          <p:nvPr/>
        </p:nvSpPr>
        <p:spPr>
          <a:xfrm>
            <a:off x="5671180" y="1904807"/>
            <a:ext cx="1161898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FF00"/>
                </a:solidFill>
              </a:defRPr>
            </a:lvl1pPr>
          </a:lstStyle>
          <a:p>
            <a:r>
              <a:t>NFA</a:t>
            </a:r>
          </a:p>
        </p:txBody>
      </p:sp>
      <p:sp>
        <p:nvSpPr>
          <p:cNvPr id="212" name="ČFTA"/>
          <p:cNvSpPr txBox="1"/>
          <p:nvPr/>
        </p:nvSpPr>
        <p:spPr>
          <a:xfrm>
            <a:off x="8067832" y="4600500"/>
            <a:ext cx="1468070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/>
            </a:lvl1pPr>
          </a:lstStyle>
          <a:p>
            <a:r>
              <a:t>ČFTA</a:t>
            </a:r>
          </a:p>
        </p:txBody>
      </p:sp>
      <p:sp>
        <p:nvSpPr>
          <p:cNvPr id="213" name="FITES"/>
          <p:cNvSpPr txBox="1"/>
          <p:nvPr/>
        </p:nvSpPr>
        <p:spPr>
          <a:xfrm>
            <a:off x="12679761" y="1525792"/>
            <a:ext cx="1605688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/>
            </a:lvl1pPr>
          </a:lstStyle>
          <a:p>
            <a:r>
              <a:t>FITES</a:t>
            </a:r>
          </a:p>
        </p:txBody>
      </p:sp>
      <p:sp>
        <p:nvSpPr>
          <p:cNvPr id="214" name="FAMU"/>
          <p:cNvSpPr txBox="1"/>
          <p:nvPr/>
        </p:nvSpPr>
        <p:spPr>
          <a:xfrm>
            <a:off x="18744096" y="5728334"/>
            <a:ext cx="1645692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/>
            </a:lvl1pPr>
          </a:lstStyle>
          <a:p>
            <a:r>
              <a:t>FAMU</a:t>
            </a:r>
          </a:p>
        </p:txBody>
      </p:sp>
      <p:sp>
        <p:nvSpPr>
          <p:cNvPr id="215" name="FAMO"/>
          <p:cNvSpPr txBox="1"/>
          <p:nvPr/>
        </p:nvSpPr>
        <p:spPr>
          <a:xfrm>
            <a:off x="17786689" y="10596670"/>
            <a:ext cx="1665428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/>
            </a:lvl1pPr>
          </a:lstStyle>
          <a:p>
            <a:r>
              <a:t>FAMO</a:t>
            </a:r>
          </a:p>
        </p:txBody>
      </p:sp>
      <p:sp>
        <p:nvSpPr>
          <p:cNvPr id="216" name="AČFK"/>
          <p:cNvSpPr txBox="1"/>
          <p:nvPr/>
        </p:nvSpPr>
        <p:spPr>
          <a:xfrm>
            <a:off x="13874660" y="9247978"/>
            <a:ext cx="1576350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/>
            </a:lvl1pPr>
          </a:lstStyle>
          <a:p>
            <a:r>
              <a:t>AČFK</a:t>
            </a:r>
          </a:p>
        </p:txBody>
      </p:sp>
      <p:sp>
        <p:nvSpPr>
          <p:cNvPr id="217" name="AČFF"/>
          <p:cNvSpPr txBox="1"/>
          <p:nvPr/>
        </p:nvSpPr>
        <p:spPr>
          <a:xfrm>
            <a:off x="6236883" y="9247978"/>
            <a:ext cx="1507542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/>
            </a:lvl1pPr>
          </a:lstStyle>
          <a:p>
            <a:r>
              <a:t>AČFF</a:t>
            </a:r>
          </a:p>
        </p:txBody>
      </p:sp>
      <p:sp>
        <p:nvSpPr>
          <p:cNvPr id="218" name="APK"/>
          <p:cNvSpPr txBox="1"/>
          <p:nvPr/>
        </p:nvSpPr>
        <p:spPr>
          <a:xfrm>
            <a:off x="8957624" y="7492883"/>
            <a:ext cx="1220573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/>
            </a:lvl1pPr>
          </a:lstStyle>
          <a:p>
            <a:r>
              <a:t>APK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tátní fond kinematografie"/>
          <p:cNvSpPr txBox="1">
            <a:spLocks noGrp="1"/>
          </p:cNvSpPr>
          <p:nvPr>
            <p:ph type="body" sz="quarter" idx="1"/>
          </p:nvPr>
        </p:nvSpPr>
        <p:spPr>
          <a:xfrm>
            <a:off x="1206500" y="1925718"/>
            <a:ext cx="21971000" cy="1669603"/>
          </a:xfrm>
          <a:prstGeom prst="rect">
            <a:avLst/>
          </a:prstGeom>
        </p:spPr>
        <p:txBody>
          <a:bodyPr/>
          <a:lstStyle>
            <a:lvl1pPr>
              <a:defRPr sz="10000" spc="-100"/>
            </a:lvl1pPr>
          </a:lstStyle>
          <a:p>
            <a:r>
              <a:t>Státní fond kinematografie</a:t>
            </a:r>
          </a:p>
        </p:txBody>
      </p:sp>
      <p:sp>
        <p:nvSpPr>
          <p:cNvPr id="221" name="podpora kinematografie a filmového průmyslu…"/>
          <p:cNvSpPr txBox="1"/>
          <p:nvPr/>
        </p:nvSpPr>
        <p:spPr>
          <a:xfrm>
            <a:off x="4866284" y="5910324"/>
            <a:ext cx="14651432" cy="5117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04800" indent="-304800" algn="l">
              <a:lnSpc>
                <a:spcPct val="150000"/>
              </a:lnSpc>
              <a:buSzPct val="123000"/>
              <a:buChar char="-"/>
              <a:defRPr sz="4800"/>
            </a:pPr>
            <a:r>
              <a:t> podpora kinematografie a filmového průmyslu</a:t>
            </a:r>
          </a:p>
          <a:p>
            <a:pPr marL="304800" indent="-304800" algn="l">
              <a:lnSpc>
                <a:spcPct val="150000"/>
              </a:lnSpc>
              <a:buSzPct val="123000"/>
              <a:buChar char="-"/>
              <a:defRPr sz="4800"/>
            </a:pPr>
            <a:r>
              <a:t> komunikace s filmovými asociacemi a organizacemi</a:t>
            </a:r>
          </a:p>
          <a:p>
            <a:pPr marL="304800" indent="-304800" algn="l">
              <a:lnSpc>
                <a:spcPct val="150000"/>
              </a:lnSpc>
              <a:buSzPct val="123000"/>
              <a:buChar char="-"/>
              <a:defRPr sz="4800"/>
            </a:pPr>
            <a:r>
              <a:t> komunikace s evropskými institucemi</a:t>
            </a:r>
          </a:p>
          <a:p>
            <a:pPr marL="304800" indent="-304800" algn="l">
              <a:lnSpc>
                <a:spcPct val="150000"/>
              </a:lnSpc>
              <a:buSzPct val="123000"/>
              <a:buChar char="-"/>
              <a:defRPr sz="4800"/>
            </a:pPr>
            <a:r>
              <a:t> České filmové centrum</a:t>
            </a:r>
          </a:p>
          <a:p>
            <a:pPr marL="304800" indent="-304800" algn="l">
              <a:lnSpc>
                <a:spcPct val="150000"/>
              </a:lnSpc>
              <a:buSzPct val="123000"/>
              <a:buChar char="-"/>
              <a:defRPr sz="4800"/>
            </a:pPr>
            <a:r>
              <a:t> Česká filmová komise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„Kvantitativní výzkum je metoda standardizovaného vědeckého výzkumu, která popisuje zkoumanou skutečnost pomocí proměnných (znaků), které lze vyjádřit čísly.“"/>
          <p:cNvSpPr txBox="1"/>
          <p:nvPr/>
        </p:nvSpPr>
        <p:spPr>
          <a:xfrm>
            <a:off x="2301309" y="5395950"/>
            <a:ext cx="18777198" cy="29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5500"/>
            </a:lvl1pPr>
          </a:lstStyle>
          <a:p>
            <a:r>
              <a:t>„Kvantitativní výzkum je metoda standardizovaného vědeckého výzkumu, která popisuje zkoumanou skutečnost pomocí proměnných (znaků), které lze vyjádřit čísly.“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Kvantitativní výzkum"/>
          <p:cNvSpPr txBox="1"/>
          <p:nvPr/>
        </p:nvSpPr>
        <p:spPr>
          <a:xfrm>
            <a:off x="2452954" y="2485857"/>
            <a:ext cx="6984049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sz="5500" b="1"/>
            </a:lvl1pPr>
          </a:lstStyle>
          <a:p>
            <a:r>
              <a:t>Kvantitativní výzkum</a:t>
            </a:r>
          </a:p>
        </p:txBody>
      </p:sp>
      <p:sp>
        <p:nvSpPr>
          <p:cNvPr id="158" name="Kvalitativní výzkum"/>
          <p:cNvSpPr txBox="1"/>
          <p:nvPr/>
        </p:nvSpPr>
        <p:spPr>
          <a:xfrm>
            <a:off x="14096648" y="2485857"/>
            <a:ext cx="6746232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sz="5500" b="1"/>
            </a:lvl1pPr>
          </a:lstStyle>
          <a:p>
            <a:r>
              <a:t>Kvalitativní výzkum</a:t>
            </a:r>
          </a:p>
        </p:txBody>
      </p:sp>
      <p:sp>
        <p:nvSpPr>
          <p:cNvPr id="159" name="spíše subjektivní…"/>
          <p:cNvSpPr txBox="1"/>
          <p:nvPr/>
        </p:nvSpPr>
        <p:spPr>
          <a:xfrm>
            <a:off x="13489635" y="5522843"/>
            <a:ext cx="9992259" cy="5707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-"/>
              <a:defRPr sz="4800"/>
            </a:pPr>
            <a:r>
              <a:t>spíše subjektivní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-"/>
              <a:defRPr sz="4800"/>
            </a:pPr>
            <a:r>
              <a:t>slovní vyjádření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-"/>
              <a:defRPr sz="4800"/>
            </a:pPr>
            <a:r>
              <a:t>menší vzorek dat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-"/>
              <a:defRPr sz="4800"/>
            </a:pPr>
            <a:r>
              <a:t>interpretace, kategorizace, shrnutí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-"/>
              <a:defRPr sz="4800"/>
            </a:pPr>
            <a:r>
              <a:t>formuluje hypotézu</a:t>
            </a:r>
          </a:p>
        </p:txBody>
      </p:sp>
      <p:sp>
        <p:nvSpPr>
          <p:cNvPr id="160" name="spíše objektivní…"/>
          <p:cNvSpPr txBox="1"/>
          <p:nvPr/>
        </p:nvSpPr>
        <p:spPr>
          <a:xfrm>
            <a:off x="1871275" y="5522843"/>
            <a:ext cx="9417407" cy="5707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-"/>
              <a:defRPr sz="4800"/>
            </a:pPr>
            <a:r>
              <a:t>spíše objektivní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-"/>
              <a:defRPr sz="4800"/>
            </a:pPr>
            <a:r>
              <a:t>číselné vyjádření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-"/>
              <a:defRPr sz="4800"/>
            </a:pPr>
            <a:r>
              <a:t>větší vzorek dat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-"/>
              <a:defRPr sz="4800"/>
            </a:pPr>
            <a:r>
              <a:t>matematická/statistická analýza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-"/>
              <a:defRPr sz="4800"/>
            </a:pPr>
            <a:r>
              <a:t>testuje hypotézu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EsUxUo7UcAISYvg.jpg" descr="EsUxUo7UcAISYvg.jp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b="5329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nímek obrazovky 2021-12-06 v 22.44.51.png" descr="Snímek obrazovky 2021-12-06 v 22.44.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27" y="365844"/>
            <a:ext cx="6388101" cy="7747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Snímek obrazovky 2021-12-06 v 22.50.13.png" descr="Snímek obrazovky 2021-12-06 v 22.50.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5539" y="12012050"/>
            <a:ext cx="7442201" cy="161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Snímek obrazovky 2021-12-06 v 22.52.12.png" descr="Snímek obrazovky 2021-12-06 v 22.52.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478" y="6547167"/>
            <a:ext cx="7543801" cy="566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Snímek obrazovky 2021-12-06 v 22.55.25.png" descr="Snímek obrazovky 2021-12-06 v 22.55.2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111" y="238993"/>
            <a:ext cx="7543801" cy="607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Snímek obrazovky 2021-12-06 v 22.56.14.png" descr="Snímek obrazovky 2021-12-06 v 22.56.1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2039" y="161922"/>
            <a:ext cx="7569201" cy="568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Snímek obrazovky 2021-12-06 v 23.00.21.png" descr="Snímek obrazovky 2021-12-06 v 23.00.2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02696" y="5413755"/>
            <a:ext cx="6350001" cy="635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Snímek obrazovky 2021-12-06 v 23.01.57.png" descr="Snímek obrazovky 2021-12-06 v 23.01.5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3289" y="7162040"/>
            <a:ext cx="6118187" cy="607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rustVOD.pdf" descr="rustVO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297" y="2733299"/>
            <a:ext cx="6376278" cy="3942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nímek obrazovky 2021-12-08 v 21.09.04.png" descr="Snímek obrazovky 2021-12-08 v 21.09.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32" y="5165116"/>
            <a:ext cx="7999873" cy="7719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GRAF_marketshare2019.png" descr="GRAF_marketshare20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02" y="396689"/>
            <a:ext cx="8966201" cy="468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vstupenka_podil_na_zisku04.pdf" descr="vstupenka_podil_na_zisku04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7728" y="7398756"/>
            <a:ext cx="10318954" cy="530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festivaly_v_regionech_beznadpisu.pdf" descr="festivaly_v_regionech_beznadpisu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06339" y="-1059756"/>
            <a:ext cx="9799724" cy="6601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Objem03.pdf" descr="Objem0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205" y="-462159"/>
            <a:ext cx="20705589" cy="146403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Tabulka"/>
          <p:cNvGraphicFramePr/>
          <p:nvPr/>
        </p:nvGraphicFramePr>
        <p:xfrm>
          <a:off x="1485041" y="2357780"/>
          <a:ext cx="21413917" cy="900043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059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9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9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9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59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59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591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39462"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ABA5A5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ABA5A5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ABA5A5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ABA5A5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ABA5A5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ABA5A5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AB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0162"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 budget of fiction films made exclusively by female directors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38 435 654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48 722 180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28 405 250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8 961 200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31 950 463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51 352 475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0162"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 budget of fiction films made exclusively by male directors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22 427 216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27 526 314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29 909 501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30 073 847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31 530 949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29 527 995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0162"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Median budget of fiction films made exclusively by female directors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38 435 654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48 722 180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28 405 250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8 961 200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36 405 226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51 352 475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0162"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Median budget of fiction films made exclusively by male directors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18 904 824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24 157 100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25 000 383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22 150 903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26 499 368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24 488 539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0162"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Median budget of all fiction films by a majority of female (60%-100%) directors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38 435 654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48 722 180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28 405 250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8 961 200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36 405 226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0162">
                <a:tc>
                  <a:txBody>
                    <a:bodyPr/>
                    <a:lstStyle/>
                    <a:p>
                      <a:pPr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Median budget of all fiction films by a majority of male (60%-100%) directors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18 904 824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24 157 100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25 000 383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22 150 903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26 499 368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357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Obrázek" descr="Obrá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325" y="2604017"/>
            <a:ext cx="16593350" cy="85079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Macintosh PowerPoint</Application>
  <PresentationFormat>Vlastní</PresentationFormat>
  <Paragraphs>86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Calibri</vt:lpstr>
      <vt:lpstr>Helvetica Neue</vt:lpstr>
      <vt:lpstr>Helvetica Neue Medium</vt:lpstr>
      <vt:lpstr>20_BasicBlack</vt:lpstr>
      <vt:lpstr>Úvod do metodologie historického výzkumu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metodologie historického výzkumu</dc:title>
  <cp:lastModifiedBy>Veronika Lengálová</cp:lastModifiedBy>
  <cp:revision>1</cp:revision>
  <dcterms:modified xsi:type="dcterms:W3CDTF">2021-12-15T10:01:49Z</dcterms:modified>
</cp:coreProperties>
</file>