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82" r:id="rId3"/>
    <p:sldId id="284" r:id="rId4"/>
    <p:sldId id="277" r:id="rId5"/>
    <p:sldId id="278" r:id="rId6"/>
    <p:sldId id="281" r:id="rId7"/>
    <p:sldId id="280" r:id="rId8"/>
    <p:sldId id="285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5"/>
    <p:restoredTop sz="94586"/>
  </p:normalViewPr>
  <p:slideViewPr>
    <p:cSldViewPr snapToGrid="0" snapToObjects="1">
      <p:cViewPr varScale="1">
        <p:scale>
          <a:sx n="115" d="100"/>
          <a:sy n="115" d="100"/>
        </p:scale>
        <p:origin x="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du.cz/cs" TargetMode="External"/><Relationship Id="rId2" Type="http://schemas.openxmlformats.org/officeDocument/2006/relationships/hyperlink" Target="https://nfa.cz/cz/knihovna/on-line-katalo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ramerius.nkp.cz/kramerius/Welcome.d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C14F2-6D62-C44B-BC94-7C741E73B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103" y="1318591"/>
            <a:ext cx="5800929" cy="422082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metodologie historického výzkumu</a:t>
            </a: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FAVBPa100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42531-AF0A-2D4D-93BE-E4F8ADE79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anchor="ctr">
            <a:normAutofit/>
          </a:bodyPr>
          <a:lstStyle/>
          <a:p>
            <a:endParaRPr lang="cs-CZ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Šárka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Gmiterková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13. 10. 2019</a:t>
            </a:r>
          </a:p>
        </p:txBody>
      </p:sp>
    </p:spTree>
    <p:extLst>
      <p:ext uri="{BB962C8B-B14F-4D97-AF65-F5344CB8AC3E}">
        <p14:creationId xmlns:p14="http://schemas.microsoft.com/office/powerpoint/2010/main" val="50811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69AA7-B4DA-014C-9046-4C76890D6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– nejčastější chyby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1519E-C436-F948-98C1-DC1731E06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Pokud shrnujeme kapitolu v monografii, nikdy neuvádíme její název! Název kapitoly uvádíme pouze tehdy, pokud se jedná o příspěvek ve sborníku/antologii/kolektivní monografii (kde mají kapitoly jiné autory)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O‘BRIAN, Charles.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Cinema‘s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Technology and Film Style in France and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U.S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Bloomington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Indianopolis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Indiana University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2005, s. 64–81.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Zkratka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In: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používáme pouze pokud citujeme kapitolu ze sborníku, nikdy ne pro studii otištěnou v seriálovém periodiku!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seriálové publikace kurzívou v bibliografickém zápisu píšeme vždy jen název periodika, nikdy ne název citovaného článku/studie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Stranu zapisujeme jako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nikoliv jako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stránkování nedáváme do závorek</a:t>
            </a:r>
            <a:endParaRPr lang="cs-CZ" strike="sngStrik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 zapisujeme zkratkou </a:t>
            </a:r>
            <a:r>
              <a:rPr 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nikoliv jako </a:t>
            </a:r>
            <a:r>
              <a:rPr lang="cs-CZ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286455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370E8-D009-4344-9A25-5BA2FFE5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Anglické zkratky převádíme do češtiny!</a:t>
            </a:r>
            <a:endParaRPr lang="cs-CZ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8D7D3E8F-F4E5-984C-964F-6E6CEA645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6269" y="1567997"/>
            <a:ext cx="8915400" cy="2480568"/>
          </a:xfr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5392C31E-92CC-42F3-B4DB-DE12E974BA75}"/>
              </a:ext>
            </a:extLst>
          </p:cNvPr>
          <p:cNvSpPr/>
          <p:nvPr/>
        </p:nvSpPr>
        <p:spPr>
          <a:xfrm>
            <a:off x="7287120" y="2514600"/>
            <a:ext cx="548640" cy="548640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de-DE">
              <a:solidFill>
                <a:srgbClr val="E71224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5B36FC-50A0-446D-98C8-1B351F81CC37}"/>
              </a:ext>
            </a:extLst>
          </p:cNvPr>
          <p:cNvSpPr/>
          <p:nvPr/>
        </p:nvSpPr>
        <p:spPr>
          <a:xfrm>
            <a:off x="8086320" y="2575440"/>
            <a:ext cx="365760" cy="365760"/>
          </a:xfrm>
          <a:prstGeom prst="ellipse">
            <a:avLst/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fr-FR">
              <a:solidFill>
                <a:srgbClr val="E71224"/>
              </a:solidFill>
            </a:endParaRPr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31630019-5166-4698-87D4-4083B8AF5F6D}"/>
              </a:ext>
            </a:extLst>
          </p:cNvPr>
          <p:cNvSpPr/>
          <p:nvPr/>
        </p:nvSpPr>
        <p:spPr>
          <a:xfrm>
            <a:off x="9788040" y="2605680"/>
            <a:ext cx="365760" cy="365760"/>
          </a:xfrm>
          <a:prstGeom prst="hexagon">
            <a:avLst>
              <a:gd name="adj" fmla="val 28880"/>
              <a:gd name="vf" fmla="val 115470"/>
            </a:avLst>
          </a:prstGeom>
          <a:solidFill>
            <a:srgbClr val="E71224">
              <a:alpha val="5000"/>
            </a:srgbClr>
          </a:solidFill>
          <a:ln w="36000">
            <a:solidFill>
              <a:srgbClr val="E7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s-ES">
              <a:solidFill>
                <a:srgbClr val="E71224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C413B0-AE43-C240-B1D5-B7508A40B4BC}"/>
              </a:ext>
            </a:extLst>
          </p:cNvPr>
          <p:cNvSpPr txBox="1"/>
          <p:nvPr/>
        </p:nvSpPr>
        <p:spPr>
          <a:xfrm>
            <a:off x="1946269" y="4572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SYNNOTT, Anthony.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Glory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Sociology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roč.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381–413. </a:t>
            </a:r>
          </a:p>
        </p:txBody>
      </p:sp>
    </p:spTree>
    <p:extLst>
      <p:ext uri="{BB962C8B-B14F-4D97-AF65-F5344CB8AC3E}">
        <p14:creationId xmlns:p14="http://schemas.microsoft.com/office/powerpoint/2010/main" val="352203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BCBC0B5-9E57-4D7F-BCA9-3AB73BF6C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962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60EE7F-2246-4D2B-B4B0-22B958F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6406481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766F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9D817469-DEB8-9442-9E58-4E783F1B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116700"/>
            <a:ext cx="5762486" cy="23482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268047-54AF-4152-9AD2-157673E96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2923" y="643467"/>
            <a:ext cx="4335610" cy="5260195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766F5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noviny, cihla&#10;&#10;Popis byl vytvořen automaticky">
            <a:extLst>
              <a:ext uri="{FF2B5EF4-FFF2-40B4-BE49-F238E27FC236}">
                <a16:creationId xmlns:a16="http://schemas.microsoft.com/office/drawing/2014/main" id="{87051C32-B5CA-0E4B-A9ED-E5C6DE34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6" y="1453964"/>
            <a:ext cx="3692144" cy="3673683"/>
          </a:xfrm>
          <a:prstGeom prst="rect">
            <a:avLst/>
          </a:prstGeom>
        </p:spPr>
      </p:pic>
      <p:sp>
        <p:nvSpPr>
          <p:cNvPr id="15" name="Freeform 11">
            <a:extLst>
              <a:ext uri="{FF2B5EF4-FFF2-40B4-BE49-F238E27FC236}">
                <a16:creationId xmlns:a16="http://schemas.microsoft.com/office/drawing/2014/main" id="{36D73EF9-F875-4009-AE45-240606B75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29B7DCE-93E6-FA44-B0F9-63DF856D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389" y="659027"/>
            <a:ext cx="7190212" cy="53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8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1">
            <a:extLst>
              <a:ext uri="{FF2B5EF4-FFF2-40B4-BE49-F238E27FC236}">
                <a16:creationId xmlns:a16="http://schemas.microsoft.com/office/drawing/2014/main" id="{7E1C44A2-4B37-4B14-B90B-368A88D05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6748EC9B-A8F8-FE4E-8B3E-62CCC148D4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72" r="1" b="34966"/>
          <a:stretch/>
        </p:blipFill>
        <p:spPr>
          <a:xfrm>
            <a:off x="2589211" y="643467"/>
            <a:ext cx="89518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0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15CC65-DDA1-1440-96D8-587E3D64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744643"/>
            <a:ext cx="7594802" cy="52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0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04619-1EE2-9843-8E90-9BA2A720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Užitečné 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326E9F-936E-5043-84BA-A2700026E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https://nfa.cz/cz/knihovna/on-line-katalog/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 katalog Knihovny NFA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https://www.idu.cz/cs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Stránky Divadelního ústavu, zejména Virtuální Studovna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http://kramerius.nkp.cz/kramerius/Welcome.do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Digitalizované zdroje Národní knihovny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17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AD8135-E746-2C44-BE2C-E2B72206B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 KONCI PRÁCE SOUPIS ZDROJŮ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Zástupný obsah 4">
            <a:extLst>
              <a:ext uri="{FF2B5EF4-FFF2-40B4-BE49-F238E27FC236}">
                <a16:creationId xmlns:a16="http://schemas.microsoft.com/office/drawing/2014/main" id="{C32C20DE-4404-2A4A-9A2F-3589456C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Všechny řadíme abecedně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 uvádíme v následujícím řazení: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primární (prameny); dále dělíme na archivní, publikované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 audiovizuální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Zdroje sekundární (bibliografie); dále dělíme na literaturu citovanou a konzultovanou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Audiovizuální díla, která dělíme na analyzovaná a citovaná.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osoba, muž, exteriér, podepsat&#10;&#10;Popis byl vytvořen automaticky">
            <a:extLst>
              <a:ext uri="{FF2B5EF4-FFF2-40B4-BE49-F238E27FC236}">
                <a16:creationId xmlns:a16="http://schemas.microsoft.com/office/drawing/2014/main" id="{78413E29-DFD7-B44B-A9AE-39E8B1CDD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16" y="645106"/>
            <a:ext cx="5234627" cy="5247747"/>
          </a:xfrm>
          <a:prstGeom prst="rect">
            <a:avLst/>
          </a:prstGeom>
        </p:spPr>
      </p:pic>
      <p:sp>
        <p:nvSpPr>
          <p:cNvPr id="92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7171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309</Words>
  <Application>Microsoft Macintosh PowerPoint</Application>
  <PresentationFormat>Širokoúhlá obrazovka</PresentationFormat>
  <Paragraphs>27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Stébla</vt:lpstr>
      <vt:lpstr>Úvod do metodologie historického výzkumu  FAVBPa100</vt:lpstr>
      <vt:lpstr>Test – nejčastější chyby</vt:lpstr>
      <vt:lpstr>Anglické zkratky převádíme do češtiny!</vt:lpstr>
      <vt:lpstr>Prezentace aplikace PowerPoint</vt:lpstr>
      <vt:lpstr>Prezentace aplikace PowerPoint</vt:lpstr>
      <vt:lpstr>Prezentace aplikace PowerPoint</vt:lpstr>
      <vt:lpstr>Prezentace aplikace PowerPoint</vt:lpstr>
      <vt:lpstr>Užitečné odkazy</vt:lpstr>
      <vt:lpstr>NA KONCI PRÁCE SOUPIS ZDROJŮ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metodologie historického výzkumu  FAVBPa100</dc:title>
  <dc:creator>Šárka Gmiterková</dc:creator>
  <cp:lastModifiedBy>Šárka Gmiterková</cp:lastModifiedBy>
  <cp:revision>5</cp:revision>
  <dcterms:created xsi:type="dcterms:W3CDTF">2020-11-25T13:54:26Z</dcterms:created>
  <dcterms:modified xsi:type="dcterms:W3CDTF">2021-10-15T10:07:07Z</dcterms:modified>
</cp:coreProperties>
</file>