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70" r:id="rId10"/>
    <p:sldId id="274" r:id="rId11"/>
    <p:sldId id="268" r:id="rId12"/>
    <p:sldId id="272" r:id="rId13"/>
    <p:sldId id="271" r:id="rId14"/>
    <p:sldId id="273" r:id="rId15"/>
    <p:sldId id="269" r:id="rId16"/>
    <p:sldId id="261" r:id="rId17"/>
    <p:sldId id="262" r:id="rId18"/>
    <p:sldId id="266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122" autoAdjust="0"/>
  </p:normalViewPr>
  <p:slideViewPr>
    <p:cSldViewPr snapToGrid="0">
      <p:cViewPr varScale="1">
        <p:scale>
          <a:sx n="80" d="100"/>
          <a:sy n="80" d="100"/>
        </p:scale>
        <p:origin x="17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8F5C-2912-4510-9D53-09F050D12028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7501-F14F-49E7-97A4-0F53D0C3F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arenBoth"/>
            </a:pPr>
            <a:r>
              <a:rPr lang="cs-CZ" dirty="0"/>
              <a:t>Populace daného národa je příliš malá na to, aby dala vzniknout domácímu filmovému průmyslu, který by byl </a:t>
            </a:r>
            <a:r>
              <a:rPr lang="cs-CZ" dirty="0" err="1"/>
              <a:t>zaloţený</a:t>
            </a:r>
            <a:r>
              <a:rPr lang="cs-CZ" dirty="0"/>
              <a:t> na komerčním úspěchu; </a:t>
            </a:r>
          </a:p>
          <a:p>
            <a:pPr marL="285750" indent="-285750">
              <a:buAutoNum type="romanLcParenBoth"/>
            </a:pPr>
            <a:r>
              <a:rPr lang="cs-CZ" dirty="0"/>
              <a:t>národnímu jazyku, v případě této studie dánštině, rozumí v zásadě pouze Dánové, </a:t>
            </a:r>
            <a:r>
              <a:rPr lang="cs-CZ" dirty="0" err="1"/>
              <a:t>coţ</a:t>
            </a:r>
            <a:r>
              <a:rPr lang="cs-CZ" dirty="0"/>
              <a:t> komplikuje expanzi dánského filmu za hranice státu a samotnou mezinárodní distribuci; </a:t>
            </a:r>
          </a:p>
          <a:p>
            <a:pPr marL="285750" indent="-285750">
              <a:buAutoNum type="romanLcParenBoth"/>
            </a:pPr>
            <a:r>
              <a:rPr lang="cs-CZ" dirty="0"/>
              <a:t>a jako přetrvávající klíčový problém filmového průmyslu malého národa definuje </a:t>
            </a:r>
            <a:r>
              <a:rPr lang="cs-CZ" dirty="0" err="1"/>
              <a:t>Hjortová</a:t>
            </a:r>
            <a:r>
              <a:rPr lang="cs-CZ" dirty="0"/>
              <a:t> příliv a majoritní postavení amerických filmů na domácím trhu malého státu.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37501-F14F-49E7-97A4-0F53D0C3FB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7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uredevadesatk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GDWWBqlD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.ihned.cz/c1-54359400-jak-se-tocil-tankovy-prapo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ucl.cas.cz/index.php?path=Scena/16.1991/14/8.png" TargetMode="External"/><Relationship Id="rId2" Type="http://schemas.openxmlformats.org/officeDocument/2006/relationships/hyperlink" Target="http://archiv.ucl.cas.cz/index.php?path=Scena/16.1991/14/5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krevue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ČESKÝ FILM PO ROCE 1989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24. 9. 2021</a:t>
            </a:r>
          </a:p>
          <a:p>
            <a:r>
              <a:rPr lang="cs-CZ" dirty="0"/>
              <a:t>Mgr. Jitka Lanšperková </a:t>
            </a:r>
          </a:p>
        </p:txBody>
      </p:sp>
    </p:spTree>
    <p:extLst>
      <p:ext uri="{BB962C8B-B14F-4D97-AF65-F5344CB8AC3E}">
        <p14:creationId xmlns:p14="http://schemas.microsoft.com/office/powerpoint/2010/main" val="42513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90. let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dirty="0" err="1"/>
              <a:t>Tetris</a:t>
            </a:r>
            <a:endParaRPr lang="cs-CZ" dirty="0"/>
          </a:p>
          <a:p>
            <a:r>
              <a:rPr lang="cs-CZ" dirty="0"/>
              <a:t>Jarda Jágr </a:t>
            </a:r>
          </a:p>
          <a:p>
            <a:r>
              <a:rPr lang="cs-CZ" dirty="0"/>
              <a:t>Nagano</a:t>
            </a:r>
          </a:p>
          <a:p>
            <a:r>
              <a:rPr lang="cs-CZ" dirty="0"/>
              <a:t>Zlaté stránky</a:t>
            </a:r>
          </a:p>
          <a:p>
            <a:r>
              <a:rPr lang="cs-CZ" dirty="0"/>
              <a:t>Loterie</a:t>
            </a:r>
          </a:p>
          <a:p>
            <a:r>
              <a:rPr lang="cs-CZ" dirty="0"/>
              <a:t>Telefonní budky</a:t>
            </a:r>
          </a:p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Frost</a:t>
            </a:r>
            <a:r>
              <a:rPr lang="cs-CZ" dirty="0"/>
              <a:t> </a:t>
            </a:r>
          </a:p>
          <a:p>
            <a:r>
              <a:rPr lang="cs-CZ" dirty="0" err="1"/>
              <a:t>Tamagoči</a:t>
            </a:r>
            <a:r>
              <a:rPr lang="cs-CZ" dirty="0"/>
              <a:t> </a:t>
            </a:r>
          </a:p>
          <a:p>
            <a:r>
              <a:rPr lang="cs-CZ" dirty="0"/>
              <a:t>Fax</a:t>
            </a:r>
          </a:p>
          <a:p>
            <a:r>
              <a:rPr lang="cs-CZ" dirty="0" err="1"/>
              <a:t>Lunetic</a:t>
            </a:r>
            <a:endParaRPr lang="cs-CZ" dirty="0"/>
          </a:p>
          <a:p>
            <a:r>
              <a:rPr lang="cs-CZ" dirty="0" err="1"/>
              <a:t>Kelly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</a:p>
          <a:p>
            <a:r>
              <a:rPr lang="cs-CZ" dirty="0"/>
              <a:t>Soukromé televize </a:t>
            </a:r>
          </a:p>
          <a:p>
            <a:r>
              <a:rPr lang="cs-CZ" dirty="0"/>
              <a:t>Diskety </a:t>
            </a:r>
          </a:p>
          <a:p>
            <a:r>
              <a:rPr lang="cs-CZ" dirty="0" err="1"/>
              <a:t>šusťákovka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79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Pure</a:t>
            </a:r>
            <a:r>
              <a:rPr lang="cs-CZ" dirty="0"/>
              <a:t> devadesátky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https://www.facebook.com/puredevadesatky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06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společnost v 90.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Chaozz</a:t>
            </a:r>
            <a:r>
              <a:rPr lang="cs-CZ" dirty="0"/>
              <a:t> – </a:t>
            </a:r>
            <a:r>
              <a:rPr lang="cs-CZ" dirty="0" err="1"/>
              <a:t>Policyjee</a:t>
            </a:r>
            <a:endParaRPr lang="cs-CZ" dirty="0"/>
          </a:p>
          <a:p>
            <a:r>
              <a:rPr lang="cs-CZ" dirty="0">
                <a:hlinkClick r:id="rId2"/>
              </a:rPr>
              <a:t>https://www.youtube.com/watch?v=HRGDWWBqlDk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73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společnost v 90.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dirty="0"/>
              <a:t>Zásadní životní zlom</a:t>
            </a:r>
          </a:p>
          <a:p>
            <a:r>
              <a:rPr lang="cs-CZ" dirty="0"/>
              <a:t>Vláda lidu – demokracie </a:t>
            </a:r>
          </a:p>
          <a:p>
            <a:r>
              <a:rPr lang="cs-CZ" dirty="0"/>
              <a:t>Příliš velká očekávání </a:t>
            </a:r>
          </a:p>
          <a:p>
            <a:r>
              <a:rPr lang="cs-CZ" dirty="0"/>
              <a:t>Euforie</a:t>
            </a:r>
          </a:p>
          <a:p>
            <a:r>
              <a:rPr lang="cs-CZ" dirty="0"/>
              <a:t>Otevřené hranice – cestování, trh! </a:t>
            </a:r>
          </a:p>
          <a:p>
            <a:r>
              <a:rPr lang="cs-CZ" dirty="0"/>
              <a:t>Křiklavé barvy místo šedi</a:t>
            </a:r>
          </a:p>
          <a:p>
            <a:r>
              <a:rPr lang="cs-CZ" dirty="0"/>
              <a:t>Obrovské množství výběru </a:t>
            </a:r>
          </a:p>
          <a:p>
            <a:endParaRPr lang="cs-CZ" dirty="0"/>
          </a:p>
          <a:p>
            <a:r>
              <a:rPr lang="cs-CZ" dirty="0"/>
              <a:t>PRIVATIZACE, RESTITUCE  (98 % majetku patřilo státu) </a:t>
            </a:r>
          </a:p>
          <a:p>
            <a:r>
              <a:rPr lang="cs-CZ" dirty="0"/>
              <a:t>Vzestup erotiky – polonahé fotografie v časopisech </a:t>
            </a:r>
          </a:p>
          <a:p>
            <a:r>
              <a:rPr lang="cs-CZ" dirty="0"/>
              <a:t>Jiří </a:t>
            </a:r>
            <a:r>
              <a:rPr lang="cs-CZ" dirty="0" err="1"/>
              <a:t>Kájinek</a:t>
            </a:r>
            <a:r>
              <a:rPr lang="cs-CZ" dirty="0"/>
              <a:t> – útěky z vězení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86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společnost v 90.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politika</a:t>
            </a:r>
          </a:p>
          <a:p>
            <a:r>
              <a:rPr lang="cs-CZ" dirty="0"/>
              <a:t>Nové zákony</a:t>
            </a:r>
          </a:p>
          <a:p>
            <a:r>
              <a:rPr lang="cs-CZ" dirty="0"/>
              <a:t>Rozpad Československa </a:t>
            </a:r>
          </a:p>
          <a:p>
            <a:r>
              <a:rPr lang="cs-CZ" dirty="0"/>
              <a:t>Dynamika </a:t>
            </a:r>
          </a:p>
          <a:p>
            <a:r>
              <a:rPr lang="cs-CZ" dirty="0"/>
              <a:t>První svobodné volby</a:t>
            </a:r>
          </a:p>
        </p:txBody>
      </p:sp>
    </p:spTree>
    <p:extLst>
      <p:ext uri="{BB962C8B-B14F-4D97-AF65-F5344CB8AC3E}">
        <p14:creationId xmlns:p14="http://schemas.microsoft.com/office/powerpoint/2010/main" val="254517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Chování diváka v 90. letech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Chodil do půjčovny pro VHS</a:t>
            </a:r>
          </a:p>
          <a:p>
            <a:r>
              <a:rPr lang="cs-CZ" dirty="0"/>
              <a:t>Sledoval televizi – nové soukromé kanály </a:t>
            </a:r>
          </a:p>
          <a:p>
            <a:r>
              <a:rPr lang="cs-CZ" dirty="0"/>
              <a:t>Sledoval video </a:t>
            </a:r>
          </a:p>
          <a:p>
            <a:r>
              <a:rPr lang="cs-CZ" dirty="0"/>
              <a:t>Chodil do kina spíše méně</a:t>
            </a:r>
          </a:p>
        </p:txBody>
      </p:sp>
    </p:spTree>
    <p:extLst>
      <p:ext uri="{BB962C8B-B14F-4D97-AF65-F5344CB8AC3E}">
        <p14:creationId xmlns:p14="http://schemas.microsoft.com/office/powerpoint/2010/main" val="144174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český film?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89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český film?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Film natočený v Česku? </a:t>
            </a:r>
          </a:p>
          <a:p>
            <a:r>
              <a:rPr lang="cs-CZ" dirty="0"/>
              <a:t>Film financován z českých peněz? </a:t>
            </a:r>
          </a:p>
          <a:p>
            <a:r>
              <a:rPr lang="cs-CZ" dirty="0"/>
              <a:t>Film natočený Čechem?</a:t>
            </a:r>
          </a:p>
          <a:p>
            <a:r>
              <a:rPr lang="cs-CZ" dirty="0"/>
              <a:t>Film o Češích? </a:t>
            </a:r>
          </a:p>
          <a:p>
            <a:r>
              <a:rPr lang="cs-CZ" dirty="0"/>
              <a:t>Film o Česku? </a:t>
            </a:r>
          </a:p>
          <a:p>
            <a:r>
              <a:rPr lang="cs-CZ" dirty="0"/>
              <a:t>Film s Čechy? </a:t>
            </a:r>
          </a:p>
        </p:txBody>
      </p:sp>
    </p:spTree>
    <p:extLst>
      <p:ext uri="{BB962C8B-B14F-4D97-AF65-F5344CB8AC3E}">
        <p14:creationId xmlns:p14="http://schemas.microsoft.com/office/powerpoint/2010/main" val="320230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Mette</a:t>
            </a:r>
            <a:r>
              <a:rPr lang="cs-CZ" dirty="0"/>
              <a:t> </a:t>
            </a:r>
            <a:r>
              <a:rPr lang="cs-CZ" dirty="0" err="1"/>
              <a:t>Hjortová</a:t>
            </a:r>
            <a:r>
              <a:rPr lang="cs-CZ" dirty="0"/>
              <a:t>: Kinematografie malého národa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 populace vs. kupní síla vs. převaha zahraničních filmů (typicky USA) </a:t>
            </a:r>
          </a:p>
          <a:p>
            <a:r>
              <a:rPr lang="cs-CZ" dirty="0"/>
              <a:t>Stát je malý jenom ve vztahu k většímu</a:t>
            </a:r>
          </a:p>
          <a:p>
            <a:r>
              <a:rPr lang="cs-CZ" dirty="0"/>
              <a:t>Malé státy nejsou zmenšeniny velkých států, mají svá specifika </a:t>
            </a:r>
          </a:p>
          <a:p>
            <a:r>
              <a:rPr lang="cs-CZ" dirty="0"/>
              <a:t>Jiné typy problémů – malá kupní síla, omezené možnosti odbytiště </a:t>
            </a:r>
          </a:p>
          <a:p>
            <a:r>
              <a:rPr lang="cs-CZ" dirty="0"/>
              <a:t>Důležitým faktorem je velikost populace, ta určuje velikost trhu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7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stalo 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Rozpad Československa</a:t>
            </a:r>
          </a:p>
          <a:p>
            <a:r>
              <a:rPr lang="cs-CZ" dirty="0"/>
              <a:t>Privatizace </a:t>
            </a:r>
          </a:p>
          <a:p>
            <a:r>
              <a:rPr lang="cs-CZ" dirty="0"/>
              <a:t>Návrat trezorových filmů </a:t>
            </a:r>
          </a:p>
          <a:p>
            <a:r>
              <a:rPr lang="cs-CZ" dirty="0"/>
              <a:t>Zmizela cenzura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1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Přednáška každý pátek 10:00 – 11:30 </a:t>
            </a:r>
          </a:p>
          <a:p>
            <a:r>
              <a:rPr lang="cs-CZ" dirty="0" err="1"/>
              <a:t>Videotime</a:t>
            </a:r>
            <a:r>
              <a:rPr lang="cs-CZ" dirty="0"/>
              <a:t> každý pátek 11:40 -13:50 </a:t>
            </a:r>
          </a:p>
          <a:p>
            <a:r>
              <a:rPr lang="cs-CZ" dirty="0"/>
              <a:t>Cca 11 přednášek</a:t>
            </a:r>
          </a:p>
          <a:p>
            <a:r>
              <a:rPr lang="cs-CZ" dirty="0"/>
              <a:t>22. 10. a 29. 10. přednášky NEBUDOU </a:t>
            </a:r>
          </a:p>
        </p:txBody>
      </p:sp>
    </p:spTree>
    <p:extLst>
      <p:ext uri="{BB962C8B-B14F-4D97-AF65-F5344CB8AC3E}">
        <p14:creationId xmlns:p14="http://schemas.microsoft.com/office/powerpoint/2010/main" val="269382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1989 – vertikální dezintegrace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17. 11. 1989 sametová revoluce</a:t>
            </a:r>
          </a:p>
          <a:p>
            <a:pPr lvl="1"/>
            <a:r>
              <a:rPr lang="cs-CZ" dirty="0"/>
              <a:t>Konec komunistického režimu </a:t>
            </a:r>
          </a:p>
          <a:p>
            <a:pPr lvl="1"/>
            <a:r>
              <a:rPr lang="cs-CZ" dirty="0"/>
              <a:t>Nastolení demokracie </a:t>
            </a:r>
          </a:p>
          <a:p>
            <a:pPr lvl="1"/>
            <a:r>
              <a:rPr lang="cs-CZ" dirty="0"/>
              <a:t>Orientace na otevřený trh a kapitalismus</a:t>
            </a:r>
          </a:p>
          <a:p>
            <a:pPr lvl="1"/>
            <a:r>
              <a:rPr lang="cs-CZ" dirty="0"/>
              <a:t>-&gt; </a:t>
            </a:r>
            <a:r>
              <a:rPr lang="cs-CZ" b="1" dirty="0"/>
              <a:t>PRIVATIZACE ČESKÉHO FILMU </a:t>
            </a:r>
          </a:p>
          <a:p>
            <a:pPr lvl="1"/>
            <a:r>
              <a:rPr lang="cs-CZ" i="0" dirty="0"/>
              <a:t>postupně vznikají malé soukromé firmičky na výrobu (nejen) filmu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9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Benešovy dekrety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Soukromá výroba filmu byla zpočátku nelegální!</a:t>
            </a:r>
            <a:r>
              <a:rPr lang="cs-CZ" dirty="0"/>
              <a:t> </a:t>
            </a:r>
          </a:p>
          <a:p>
            <a:pPr lvl="1"/>
            <a:r>
              <a:rPr lang="cs-CZ" i="0" dirty="0"/>
              <a:t>Benešovy dekrety byly zrušeny až v roce 1993</a:t>
            </a:r>
          </a:p>
          <a:p>
            <a:pPr lvl="1"/>
            <a:r>
              <a:rPr lang="cs-CZ" i="0" dirty="0"/>
              <a:t>Novela zákona o </a:t>
            </a:r>
            <a:r>
              <a:rPr lang="cs-CZ" i="0" dirty="0" err="1"/>
              <a:t>kii</a:t>
            </a:r>
            <a:r>
              <a:rPr lang="cs-CZ" i="0" dirty="0"/>
              <a:t> nebyla dostatečnou prioritou = schválení trvalo několik let (do roku 2012)</a:t>
            </a:r>
          </a:p>
          <a:p>
            <a:pPr lvl="1"/>
            <a:r>
              <a:rPr lang="cs-CZ" i="0" dirty="0"/>
              <a:t>Nutno dekrety kreativně obcházet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4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 o Tankový prapor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16981"/>
          <a:stretch/>
        </p:blipFill>
        <p:spPr>
          <a:xfrm>
            <a:off x="1122946" y="2027178"/>
            <a:ext cx="5640789" cy="3259604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89" y="2027178"/>
            <a:ext cx="4369560" cy="324022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76692" y="55471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https://archiv.ihned.cz/c1-54359400-jak-se-tocil-tankovy-prapor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12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Povinný film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Tankový prapor</a:t>
            </a:r>
          </a:p>
          <a:p>
            <a:r>
              <a:rPr lang="cs-CZ" dirty="0"/>
              <a:t>r. Vít </a:t>
            </a:r>
            <a:r>
              <a:rPr lang="cs-CZ" dirty="0" err="1"/>
              <a:t>Olmer</a:t>
            </a:r>
            <a:endParaRPr lang="cs-CZ" dirty="0"/>
          </a:p>
          <a:p>
            <a:r>
              <a:rPr lang="cs-CZ" dirty="0"/>
              <a:t>1991</a:t>
            </a:r>
          </a:p>
        </p:txBody>
      </p:sp>
    </p:spTree>
    <p:extLst>
      <p:ext uri="{BB962C8B-B14F-4D97-AF65-F5344CB8AC3E}">
        <p14:creationId xmlns:p14="http://schemas.microsoft.com/office/powerpoint/2010/main" val="23363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četba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Mette</a:t>
            </a:r>
            <a:r>
              <a:rPr lang="cs-CZ" dirty="0"/>
              <a:t> </a:t>
            </a:r>
            <a:r>
              <a:rPr lang="cs-CZ" dirty="0" err="1"/>
              <a:t>Hjort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cinema</a:t>
            </a:r>
            <a:r>
              <a:rPr lang="cs-CZ" i="1" dirty="0"/>
              <a:t> of a </a:t>
            </a:r>
            <a:r>
              <a:rPr lang="cs-CZ" i="1" dirty="0" err="1"/>
              <a:t>small</a:t>
            </a:r>
            <a:r>
              <a:rPr lang="cs-CZ" i="1" dirty="0"/>
              <a:t> </a:t>
            </a:r>
            <a:r>
              <a:rPr lang="cs-CZ" i="1" dirty="0" err="1"/>
              <a:t>nation</a:t>
            </a:r>
            <a:endParaRPr lang="cs-CZ" i="1" dirty="0"/>
          </a:p>
          <a:p>
            <a:r>
              <a:rPr lang="cs-CZ" dirty="0"/>
              <a:t>Bude ve studijních materiálech </a:t>
            </a:r>
          </a:p>
          <a:p>
            <a:endParaRPr lang="cs-CZ" dirty="0"/>
          </a:p>
          <a:p>
            <a:r>
              <a:rPr lang="cs-CZ" dirty="0" err="1"/>
              <a:t>Wohlhofner</a:t>
            </a:r>
            <a:r>
              <a:rPr lang="cs-CZ" dirty="0"/>
              <a:t>, Vladimír (1991): </a:t>
            </a:r>
            <a:r>
              <a:rPr lang="cs-CZ" i="1" dirty="0"/>
              <a:t>Spor o první soukromý film</a:t>
            </a:r>
            <a:r>
              <a:rPr lang="cs-CZ" dirty="0"/>
              <a:t>. Scéna, č. 14. </a:t>
            </a:r>
          </a:p>
          <a:p>
            <a:r>
              <a:rPr lang="cs-CZ" dirty="0">
                <a:hlinkClick r:id="rId2"/>
              </a:rPr>
              <a:t>http://archiv.ucl.cas.cz/index.php?path=Scena/16.1991/14/5.png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http://archiv.ucl.cas.cz/index.php?path=Scena/16.1991/14/8.png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67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3903A-EA5F-4647-9EAB-C862C9E8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Dobrovolná četba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A2950C-A5E4-4E53-BC60-23CC650D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točil Tankový prapor, Hospodářské noviny</a:t>
            </a:r>
          </a:p>
          <a:p>
            <a:r>
              <a:rPr lang="cs-CZ" dirty="0"/>
              <a:t>Ve studijních materiálech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2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a dobrovolnost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Přednášky nejsou povinné, ale vysoce doporučené </a:t>
            </a:r>
          </a:p>
          <a:p>
            <a:r>
              <a:rPr lang="cs-CZ" dirty="0"/>
              <a:t>Znalost promítaných/sledovaných filmů </a:t>
            </a:r>
            <a:r>
              <a:rPr lang="cs-CZ" b="1" dirty="0"/>
              <a:t>bude součástí </a:t>
            </a:r>
            <a:r>
              <a:rPr lang="cs-CZ" dirty="0"/>
              <a:t>závěrečného testu </a:t>
            </a:r>
          </a:p>
          <a:p>
            <a:r>
              <a:rPr lang="cs-CZ" dirty="0"/>
              <a:t>Četba označená jako povinná, je povinná a její znalost </a:t>
            </a:r>
            <a:r>
              <a:rPr lang="cs-CZ" b="1" dirty="0"/>
              <a:t>bude součástí </a:t>
            </a:r>
            <a:r>
              <a:rPr lang="cs-CZ" dirty="0"/>
              <a:t>závěrečného testu </a:t>
            </a:r>
          </a:p>
          <a:p>
            <a:r>
              <a:rPr lang="cs-CZ" dirty="0"/>
              <a:t>Četba označená jako dobrovolná, je dobrovolná a v závěrečném testu se nebude vyskytovat </a:t>
            </a:r>
          </a:p>
        </p:txBody>
      </p:sp>
    </p:spTree>
    <p:extLst>
      <p:ext uri="{BB962C8B-B14F-4D97-AF65-F5344CB8AC3E}">
        <p14:creationId xmlns:p14="http://schemas.microsoft.com/office/powerpoint/2010/main" val="336699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Závěrečný test </a:t>
            </a:r>
          </a:p>
          <a:p>
            <a:r>
              <a:rPr lang="cs-CZ" dirty="0"/>
              <a:t>5 otevřených otázek, z nichž bude min. jedna věnovaná povinným filmům a min. jedna věnovaná povinné četbě </a:t>
            </a:r>
          </a:p>
          <a:p>
            <a:r>
              <a:rPr lang="cs-CZ" dirty="0"/>
              <a:t>Forma testu – ideálně prezenční písemná</a:t>
            </a:r>
          </a:p>
          <a:p>
            <a:r>
              <a:rPr lang="cs-CZ" dirty="0"/>
              <a:t>17. 12. 2021 – možnost </a:t>
            </a:r>
            <a:r>
              <a:rPr lang="cs-CZ" dirty="0" err="1"/>
              <a:t>předtermínu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0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vás učí a proč?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Téma magisterské práce – produkční strategie dokumentárního filmu 2012–2016  </a:t>
            </a:r>
          </a:p>
          <a:p>
            <a:pPr lvl="1"/>
            <a:r>
              <a:rPr lang="cs-CZ" dirty="0"/>
              <a:t>Vedoucí práce doc. Lucie </a:t>
            </a:r>
            <a:r>
              <a:rPr lang="cs-CZ" dirty="0" err="1"/>
              <a:t>Česálková</a:t>
            </a:r>
            <a:r>
              <a:rPr lang="cs-CZ" dirty="0"/>
              <a:t> </a:t>
            </a:r>
          </a:p>
          <a:p>
            <a:r>
              <a:rPr lang="cs-CZ" dirty="0"/>
              <a:t>Téma disertační práce – český dokumentární film 90. let</a:t>
            </a:r>
          </a:p>
          <a:p>
            <a:pPr lvl="1"/>
            <a:r>
              <a:rPr lang="cs-CZ" dirty="0"/>
              <a:t>PhDr. Jaromír Blažejovský </a:t>
            </a:r>
          </a:p>
          <a:p>
            <a:r>
              <a:rPr lang="cs-CZ" dirty="0"/>
              <a:t>Bývalá editorka </a:t>
            </a:r>
            <a:r>
              <a:rPr lang="cs-CZ" dirty="0" err="1"/>
              <a:t>dok.revue</a:t>
            </a:r>
            <a:r>
              <a:rPr lang="cs-CZ" dirty="0"/>
              <a:t> – žurnálu pro dokumentární film, 2015–2019 </a:t>
            </a:r>
          </a:p>
          <a:p>
            <a:pPr lvl="1"/>
            <a:r>
              <a:rPr lang="cs-CZ" dirty="0">
                <a:hlinkClick r:id="rId2"/>
              </a:rPr>
              <a:t>www.dokrevue.cz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7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(asi) probereme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Privatizaci </a:t>
            </a:r>
          </a:p>
          <a:p>
            <a:r>
              <a:rPr lang="cs-CZ" dirty="0"/>
              <a:t>Soukromé produkční firmy a jejich začátky</a:t>
            </a:r>
          </a:p>
          <a:p>
            <a:r>
              <a:rPr lang="cs-CZ" dirty="0"/>
              <a:t>Filmové instituce a jejich vývoj</a:t>
            </a:r>
          </a:p>
          <a:p>
            <a:r>
              <a:rPr lang="cs-CZ" dirty="0"/>
              <a:t>Dokumentární film po roce 1989</a:t>
            </a:r>
          </a:p>
          <a:p>
            <a:r>
              <a:rPr lang="cs-CZ" dirty="0"/>
              <a:t>Filmové festivaly </a:t>
            </a:r>
          </a:p>
          <a:p>
            <a:r>
              <a:rPr lang="cs-CZ" dirty="0"/>
              <a:t>Fenomén digitalizace</a:t>
            </a:r>
          </a:p>
          <a:p>
            <a:r>
              <a:rPr lang="cs-CZ" dirty="0"/>
              <a:t>Výrazné osobnosti a jejich filmy </a:t>
            </a:r>
          </a:p>
        </p:txBody>
      </p:sp>
    </p:spTree>
    <p:extLst>
      <p:ext uri="{BB962C8B-B14F-4D97-AF65-F5344CB8AC3E}">
        <p14:creationId xmlns:p14="http://schemas.microsoft.com/office/powerpoint/2010/main" val="191046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Malý průzkum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49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90. let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7" y="1437154"/>
            <a:ext cx="5372009" cy="5420846"/>
          </a:xfrm>
        </p:spPr>
      </p:pic>
    </p:spTree>
    <p:extLst>
      <p:ext uri="{BB962C8B-B14F-4D97-AF65-F5344CB8AC3E}">
        <p14:creationId xmlns:p14="http://schemas.microsoft.com/office/powerpoint/2010/main" val="56508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90. let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5978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0</TotalTime>
  <Words>747</Words>
  <Application>Microsoft Office PowerPoint</Application>
  <PresentationFormat>Širokoúhlá obrazovka</PresentationFormat>
  <Paragraphs>131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Calibri</vt:lpstr>
      <vt:lpstr>Franklin Gothic Book</vt:lpstr>
      <vt:lpstr>Crop</vt:lpstr>
      <vt:lpstr>ČESKÝ FILM PO ROCE 1989</vt:lpstr>
      <vt:lpstr>Organizace kurzu</vt:lpstr>
      <vt:lpstr>Povinnosti a dobrovolnost </vt:lpstr>
      <vt:lpstr>Ukončení předmětu</vt:lpstr>
      <vt:lpstr>Kdo vás učí a proč? </vt:lpstr>
      <vt:lpstr>Co (asi) probereme </vt:lpstr>
      <vt:lpstr>Malý průzkum </vt:lpstr>
      <vt:lpstr>Symboly 90. let </vt:lpstr>
      <vt:lpstr>Symboly 90. let </vt:lpstr>
      <vt:lpstr>Symboly 90. let </vt:lpstr>
      <vt:lpstr>Pure devadesátky </vt:lpstr>
      <vt:lpstr>Česká společnost v 90. letech</vt:lpstr>
      <vt:lpstr>Česká společnost v 90. letech</vt:lpstr>
      <vt:lpstr>Česká společnost v 90. letech</vt:lpstr>
      <vt:lpstr>Chování diváka v 90. letech </vt:lpstr>
      <vt:lpstr>Co je to český film? </vt:lpstr>
      <vt:lpstr>Co je to český film? </vt:lpstr>
      <vt:lpstr>Mette Hjortová: Kinematografie malého národa</vt:lpstr>
      <vt:lpstr>Co se stalo po roce 1989</vt:lpstr>
      <vt:lpstr>Rok 1989 – vertikální dezintegrace</vt:lpstr>
      <vt:lpstr>Benešovy dekrety </vt:lpstr>
      <vt:lpstr>Spor o Tankový prapor </vt:lpstr>
      <vt:lpstr>Povinný film </vt:lpstr>
      <vt:lpstr>Povinná četba </vt:lpstr>
      <vt:lpstr>Dobrovolná četba</vt:lpstr>
    </vt:vector>
  </TitlesOfParts>
  <Company>ND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FILM PO ROCE 1989</dc:title>
  <dc:creator>Lanšperková Jitka</dc:creator>
  <cp:lastModifiedBy>Jitka Lanšperková</cp:lastModifiedBy>
  <cp:revision>12</cp:revision>
  <dcterms:created xsi:type="dcterms:W3CDTF">2021-09-23T17:28:50Z</dcterms:created>
  <dcterms:modified xsi:type="dcterms:W3CDTF">2021-09-24T07:54:34Z</dcterms:modified>
</cp:coreProperties>
</file>