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7" r:id="rId11"/>
    <p:sldId id="265" r:id="rId12"/>
    <p:sldId id="282" r:id="rId13"/>
    <p:sldId id="283" r:id="rId14"/>
    <p:sldId id="284" r:id="rId15"/>
    <p:sldId id="285" r:id="rId16"/>
    <p:sldId id="286" r:id="rId17"/>
    <p:sldId id="266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1" r:id="rId31"/>
    <p:sldId id="280" r:id="rId32"/>
    <p:sldId id="289" r:id="rId33"/>
    <p:sldId id="287" r:id="rId34"/>
    <p:sldId id="288" r:id="rId35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5394" autoAdjust="0"/>
  </p:normalViewPr>
  <p:slideViewPr>
    <p:cSldViewPr snapToGrid="0">
      <p:cViewPr varScale="1">
        <p:scale>
          <a:sx n="67" d="100"/>
          <a:sy n="67" d="100"/>
        </p:scale>
        <p:origin x="129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6AC75-033A-4779-B490-D1E1714473A7}" type="datetimeFigureOut">
              <a:rPr lang="cs-CZ" smtClean="0"/>
              <a:t>29.10.2021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008121-E266-44A8-906E-8DB41E5DD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548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8037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5292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4173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6913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8153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7727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6515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7863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3347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3476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177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7195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2377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4547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5110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9460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4414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92739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99811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56524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57864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078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52770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28079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44291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69686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85629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7334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081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023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196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461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5692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8121-E266-44A8-906E-8DB41E5DD5B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157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atelevize.cz/porady/10267861763-rozmarna-leta-ceskeho-filmu/21056226501-rozmarna-leta-ceskeho-filmu-1989-1990/video/14197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louc.cz/marhoul.html#dop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1992-241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atelevize.cz/porady/10267861763-rozmarna-leta-ceskeho-filmu/dily/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Český film po roce 1989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Jitka Lanšperková</a:t>
            </a:r>
          </a:p>
          <a:p>
            <a:r>
              <a:rPr lang="cs-CZ" dirty="0" smtClean="0"/>
              <a:t>8. 10. 2021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2015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Rozmarná léta českého filmu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www.ceskatelevize.cz/porady/10267861763-rozmarna-leta-ceskeho-filmu/21056226501-rozmarna-leta-ceskeho-filmu-1989-1990/video/141974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1711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 za zákonem o kinematografii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Dopisování mezi filmaři (FITES) a prezidentskou kanceláří </a:t>
            </a:r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louc.cz/marhoul.html#dopl</a:t>
            </a:r>
            <a:r>
              <a:rPr lang="cs-CZ" dirty="0" smtClean="0"/>
              <a:t> </a:t>
            </a:r>
          </a:p>
          <a:p>
            <a:r>
              <a:rPr lang="cs-CZ" dirty="0" smtClean="0"/>
              <a:t>Jsou to přepisy dobových dokumentů </a:t>
            </a:r>
          </a:p>
          <a:p>
            <a:r>
              <a:rPr lang="cs-CZ" dirty="0" smtClean="0"/>
              <a:t>Filmaři žádají, aby prezident VH podpořil urychlené vypracování  nového zákon o </a:t>
            </a:r>
            <a:r>
              <a:rPr lang="cs-CZ" dirty="0" err="1" smtClean="0"/>
              <a:t>kii</a:t>
            </a:r>
            <a:endParaRPr lang="cs-CZ" dirty="0" smtClean="0"/>
          </a:p>
          <a:p>
            <a:r>
              <a:rPr lang="cs-CZ" dirty="0" smtClean="0"/>
              <a:t>Reakce je zamítavá a poněkud arogantní – vzájemná urážka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711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FITES – filmový a televizní svaz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Znovu se formoval na Barrandove kolem jednotky OF</a:t>
            </a:r>
          </a:p>
          <a:p>
            <a:pPr lvl="1"/>
            <a:r>
              <a:rPr lang="cs-CZ" dirty="0" smtClean="0"/>
              <a:t>Hynek Bočan, Jaromil Jireš, Dušan Klein, </a:t>
            </a:r>
            <a:r>
              <a:rPr lang="cs-CZ" dirty="0" err="1" smtClean="0"/>
              <a:t>Zedněk</a:t>
            </a:r>
            <a:r>
              <a:rPr lang="cs-CZ" dirty="0" smtClean="0"/>
              <a:t> Svěrák, Václav Šašek, Zdenek </a:t>
            </a:r>
            <a:r>
              <a:rPr lang="cs-CZ" dirty="0" err="1" smtClean="0"/>
              <a:t>Sirový</a:t>
            </a:r>
            <a:r>
              <a:rPr lang="cs-CZ" dirty="0" smtClean="0"/>
              <a:t>, Elmar Klos, Drahomíra Vihanová, Jan Švankmajer, Antonín Máša, Vlastimil </a:t>
            </a:r>
            <a:r>
              <a:rPr lang="cs-CZ" dirty="0" err="1" smtClean="0"/>
              <a:t>Harnach</a:t>
            </a:r>
            <a:r>
              <a:rPr lang="cs-CZ" dirty="0" smtClean="0"/>
              <a:t>, Jaromír </a:t>
            </a:r>
            <a:r>
              <a:rPr lang="cs-CZ" dirty="0" err="1" smtClean="0"/>
              <a:t>Kallista</a:t>
            </a:r>
            <a:endParaRPr lang="cs-CZ" dirty="0" smtClean="0"/>
          </a:p>
          <a:p>
            <a:r>
              <a:rPr lang="cs-CZ" dirty="0" smtClean="0"/>
              <a:t>Priorita – zlikvidovat ÚŘ a najít jinou organizace = formování Výboru české kinematografie </a:t>
            </a:r>
          </a:p>
          <a:p>
            <a:r>
              <a:rPr lang="cs-CZ" dirty="0" smtClean="0"/>
              <a:t>Návrh nové koncepce české </a:t>
            </a:r>
            <a:r>
              <a:rPr lang="cs-CZ" dirty="0" err="1" smtClean="0"/>
              <a:t>kie</a:t>
            </a:r>
            <a:endParaRPr lang="cs-CZ" dirty="0" smtClean="0"/>
          </a:p>
          <a:p>
            <a:pPr lvl="1"/>
            <a:r>
              <a:rPr lang="cs-CZ" dirty="0" smtClean="0"/>
              <a:t>Ochrana před komercionalizací </a:t>
            </a:r>
            <a:r>
              <a:rPr lang="cs-CZ" dirty="0" err="1" smtClean="0"/>
              <a:t>čk</a:t>
            </a:r>
            <a:endParaRPr lang="cs-CZ" dirty="0" smtClean="0"/>
          </a:p>
          <a:p>
            <a:pPr lvl="1"/>
            <a:r>
              <a:rPr lang="cs-CZ" dirty="0" smtClean="0"/>
              <a:t>Filmová výchova a výchova k umění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745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nové koncepce </a:t>
            </a:r>
            <a:r>
              <a:rPr lang="cs-CZ" dirty="0" err="1" smtClean="0"/>
              <a:t>kie</a:t>
            </a:r>
            <a:r>
              <a:rPr lang="cs-CZ" dirty="0" smtClean="0"/>
              <a:t> – ideální prostředí pro film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Návrh nové koncepce české </a:t>
            </a:r>
            <a:r>
              <a:rPr lang="cs-CZ" dirty="0" err="1"/>
              <a:t>kie</a:t>
            </a:r>
            <a:endParaRPr lang="cs-CZ" dirty="0"/>
          </a:p>
          <a:p>
            <a:pPr lvl="1"/>
            <a:r>
              <a:rPr lang="cs-CZ" dirty="0"/>
              <a:t>Ochrana před komercionalizací </a:t>
            </a:r>
            <a:r>
              <a:rPr lang="cs-CZ" dirty="0" err="1"/>
              <a:t>čk</a:t>
            </a:r>
            <a:endParaRPr lang="cs-CZ" dirty="0"/>
          </a:p>
          <a:p>
            <a:pPr lvl="1"/>
            <a:r>
              <a:rPr lang="cs-CZ" dirty="0"/>
              <a:t>Filmová výchova a výchova k </a:t>
            </a:r>
            <a:r>
              <a:rPr lang="cs-CZ" dirty="0" smtClean="0"/>
              <a:t>umění</a:t>
            </a:r>
          </a:p>
          <a:p>
            <a:pPr lvl="1"/>
            <a:r>
              <a:rPr lang="cs-CZ" dirty="0" smtClean="0"/>
              <a:t>Pořádání festivalů</a:t>
            </a:r>
          </a:p>
          <a:p>
            <a:pPr lvl="1"/>
            <a:r>
              <a:rPr lang="cs-CZ" dirty="0" smtClean="0"/>
              <a:t>Východiskem je pokračování centralizovaného modelu</a:t>
            </a:r>
          </a:p>
          <a:p>
            <a:pPr lvl="1"/>
            <a:r>
              <a:rPr lang="cs-CZ" dirty="0" smtClean="0"/>
              <a:t>Fundovaná filmová rada k přerozdělování </a:t>
            </a:r>
            <a:r>
              <a:rPr lang="cs-CZ" b="1" dirty="0" smtClean="0"/>
              <a:t>státních subvencí  </a:t>
            </a:r>
          </a:p>
          <a:p>
            <a:pPr lvl="1"/>
            <a:r>
              <a:rPr lang="cs-CZ" b="1" dirty="0" smtClean="0"/>
              <a:t>Subvence </a:t>
            </a:r>
            <a:r>
              <a:rPr lang="cs-CZ" dirty="0" smtClean="0"/>
              <a:t>pro „závažné projekty“, pro debuty nových talentů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419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FITES vs. ÚŘ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Zatímco FITES pracoval na svém návrhu ideální formy, ÚŘ pracoval na svém návrhu</a:t>
            </a:r>
          </a:p>
          <a:p>
            <a:r>
              <a:rPr lang="cs-CZ" dirty="0" smtClean="0"/>
              <a:t>V zásadě chtěly obě </a:t>
            </a:r>
            <a:r>
              <a:rPr lang="cs-CZ" dirty="0"/>
              <a:t>s</a:t>
            </a:r>
            <a:r>
              <a:rPr lang="cs-CZ" dirty="0" smtClean="0"/>
              <a:t>družení totéž</a:t>
            </a:r>
          </a:p>
          <a:p>
            <a:r>
              <a:rPr lang="cs-CZ" dirty="0" smtClean="0"/>
              <a:t>Nebyly se však schopni domluvit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939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bylo dál?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Probíhala jednání mezi zástupci </a:t>
            </a:r>
            <a:r>
              <a:rPr lang="cs-CZ" dirty="0" err="1" smtClean="0"/>
              <a:t>FITESu</a:t>
            </a:r>
            <a:r>
              <a:rPr lang="cs-CZ" dirty="0" smtClean="0"/>
              <a:t>, ÚŘ a vládou</a:t>
            </a:r>
          </a:p>
          <a:p>
            <a:r>
              <a:rPr lang="cs-CZ" dirty="0" smtClean="0"/>
              <a:t>Nepanovala zde shoda na různých rovinách</a:t>
            </a:r>
          </a:p>
          <a:p>
            <a:pPr lvl="1"/>
            <a:r>
              <a:rPr lang="cs-CZ" dirty="0" smtClean="0"/>
              <a:t>Pokud zrušíme ÚŘ, (ne)potřebujeme náhradní orgán, který bude </a:t>
            </a:r>
            <a:r>
              <a:rPr lang="cs-CZ" dirty="0" err="1" smtClean="0"/>
              <a:t>kii</a:t>
            </a:r>
            <a:r>
              <a:rPr lang="cs-CZ" dirty="0" smtClean="0"/>
              <a:t> řídit </a:t>
            </a:r>
          </a:p>
          <a:p>
            <a:r>
              <a:rPr lang="cs-CZ" dirty="0" smtClean="0"/>
              <a:t>Tehdejší ministr kultury Milan Uhde nedovedl obě strany sjednotit</a:t>
            </a:r>
          </a:p>
          <a:p>
            <a:r>
              <a:rPr lang="cs-CZ" dirty="0" smtClean="0"/>
              <a:t>„Všichni tvrdili, že ví, proč je </a:t>
            </a:r>
            <a:r>
              <a:rPr lang="cs-CZ" dirty="0" err="1" smtClean="0"/>
              <a:t>kie</a:t>
            </a:r>
            <a:r>
              <a:rPr lang="cs-CZ" dirty="0" smtClean="0"/>
              <a:t> důležitá, ale nic konkrétního nedělali“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2419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 k Fondu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roce 1991 provizorní fond pod MK ČR </a:t>
            </a:r>
          </a:p>
          <a:p>
            <a:r>
              <a:rPr lang="cs-CZ" dirty="0" smtClean="0"/>
              <a:t>Rozdělil cca 100 milionů rozpracovaným projektům a filmovým studiím</a:t>
            </a:r>
          </a:p>
          <a:p>
            <a:r>
              <a:rPr lang="cs-CZ" dirty="0" smtClean="0"/>
              <a:t>Jednalo se o provizorium</a:t>
            </a:r>
          </a:p>
          <a:p>
            <a:r>
              <a:rPr lang="cs-CZ" dirty="0" smtClean="0"/>
              <a:t>Připravoval se návrh na jinou instituci, která by byla schopná přerozdělovat státní peníze ve prospěch </a:t>
            </a:r>
            <a:r>
              <a:rPr lang="cs-CZ" dirty="0" err="1" smtClean="0"/>
              <a:t>čk</a:t>
            </a:r>
            <a:r>
              <a:rPr lang="cs-CZ" dirty="0" smtClean="0"/>
              <a:t> </a:t>
            </a:r>
          </a:p>
          <a:p>
            <a:r>
              <a:rPr lang="cs-CZ" dirty="0" smtClean="0"/>
              <a:t>Bylo totiž jasné, že velcí podnikatelé s kapitálem do </a:t>
            </a:r>
            <a:r>
              <a:rPr lang="cs-CZ" dirty="0" err="1" smtClean="0"/>
              <a:t>čk</a:t>
            </a:r>
            <a:r>
              <a:rPr lang="cs-CZ" dirty="0" smtClean="0"/>
              <a:t> jen tak nevstoupí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145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fond pro podporu a rozvoj kinematografie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Zřízen </a:t>
            </a:r>
            <a:r>
              <a:rPr lang="cs-CZ" dirty="0" smtClean="0">
                <a:hlinkClick r:id="rId3"/>
              </a:rPr>
              <a:t>zákonem č. 241/1992 Sb. </a:t>
            </a:r>
            <a:endParaRPr lang="cs-CZ" dirty="0" smtClean="0"/>
          </a:p>
          <a:p>
            <a:r>
              <a:rPr lang="cs-CZ" dirty="0" smtClean="0"/>
              <a:t>Velmi vágní znění </a:t>
            </a:r>
          </a:p>
          <a:p>
            <a:r>
              <a:rPr lang="cs-CZ" dirty="0"/>
              <a:t>Spadá pod ministerstvo kultury -&gt; ředitelem fondu je ministr kultury </a:t>
            </a:r>
          </a:p>
          <a:p>
            <a:r>
              <a:rPr lang="cs-CZ" dirty="0"/>
              <a:t>Charakter finanční instituce, poskytuje záruční kapitál </a:t>
            </a:r>
          </a:p>
          <a:p>
            <a:r>
              <a:rPr lang="cs-CZ" dirty="0"/>
              <a:t>Účely</a:t>
            </a:r>
          </a:p>
          <a:p>
            <a:pPr lvl="1"/>
            <a:r>
              <a:rPr lang="cs-CZ" dirty="0"/>
              <a:t>napomáhat ambicióznějším projektům, které by nebyly jinak realizovány</a:t>
            </a:r>
          </a:p>
          <a:p>
            <a:pPr lvl="1"/>
            <a:r>
              <a:rPr lang="cs-CZ" dirty="0"/>
              <a:t>Podporovat domácí tvorbu, nesoucí znaky české kultury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98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SFPRČK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Výnosy </a:t>
            </a:r>
            <a:r>
              <a:rPr lang="cs-CZ" dirty="0"/>
              <a:t>z majetkových účastí ČR na podnikání ve filmovém průmyslu, cenné papíry</a:t>
            </a:r>
          </a:p>
          <a:p>
            <a:r>
              <a:rPr lang="cs-CZ" dirty="0" smtClean="0"/>
              <a:t>Úroky </a:t>
            </a:r>
            <a:r>
              <a:rPr lang="cs-CZ" dirty="0"/>
              <a:t>z bank, pokuty, dary, dědictví</a:t>
            </a:r>
          </a:p>
          <a:p>
            <a:r>
              <a:rPr lang="cs-CZ" dirty="0"/>
              <a:t>Výnosy z veřejných sbírek a loterií </a:t>
            </a:r>
            <a:r>
              <a:rPr lang="cs-CZ" dirty="0" err="1"/>
              <a:t>org</a:t>
            </a:r>
            <a:r>
              <a:rPr lang="cs-CZ" dirty="0"/>
              <a:t>. Fondem </a:t>
            </a:r>
          </a:p>
          <a:p>
            <a:r>
              <a:rPr lang="cs-CZ" dirty="0"/>
              <a:t>Podíly na příjmech z „dotovaných“ filmů </a:t>
            </a:r>
          </a:p>
          <a:p>
            <a:r>
              <a:rPr lang="cs-CZ" dirty="0"/>
              <a:t>Příplatek k ceně vstupného do kin 1Kčs </a:t>
            </a:r>
            <a:r>
              <a:rPr lang="cs-CZ" dirty="0" smtClean="0"/>
              <a:t>/Kč </a:t>
            </a:r>
            <a:r>
              <a:rPr lang="cs-CZ" dirty="0"/>
              <a:t>(propad návštěvnosti) </a:t>
            </a:r>
          </a:p>
          <a:p>
            <a:r>
              <a:rPr lang="cs-CZ" dirty="0"/>
              <a:t>Autorské poplatky (film z let 1965–1991) – nejvyšší příjmy</a:t>
            </a:r>
          </a:p>
          <a:p>
            <a:r>
              <a:rPr lang="cs-CZ" dirty="0"/>
              <a:t>Nahodilé státní dotace</a:t>
            </a:r>
          </a:p>
          <a:p>
            <a:r>
              <a:rPr lang="cs-CZ" dirty="0"/>
              <a:t>2008 – výnosy z reklamy na ČT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12508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Dotace ze SFPRČK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Tvorba českého </a:t>
            </a:r>
            <a:r>
              <a:rPr lang="cs-CZ" dirty="0" err="1"/>
              <a:t>k.d</a:t>
            </a:r>
            <a:r>
              <a:rPr lang="cs-CZ" dirty="0"/>
              <a:t>.</a:t>
            </a:r>
          </a:p>
          <a:p>
            <a:r>
              <a:rPr lang="cs-CZ" dirty="0"/>
              <a:t>Výroba českého </a:t>
            </a:r>
            <a:r>
              <a:rPr lang="cs-CZ" dirty="0" err="1"/>
              <a:t>k.d</a:t>
            </a:r>
            <a:r>
              <a:rPr lang="cs-CZ" dirty="0"/>
              <a:t>.</a:t>
            </a:r>
          </a:p>
          <a:p>
            <a:r>
              <a:rPr lang="cs-CZ" dirty="0"/>
              <a:t>Distribuce hodnotného </a:t>
            </a:r>
            <a:r>
              <a:rPr lang="cs-CZ" dirty="0" err="1"/>
              <a:t>k.d</a:t>
            </a:r>
            <a:r>
              <a:rPr lang="cs-CZ" dirty="0"/>
              <a:t>.</a:t>
            </a:r>
          </a:p>
          <a:p>
            <a:r>
              <a:rPr lang="cs-CZ" dirty="0"/>
              <a:t>Propagace české </a:t>
            </a:r>
            <a:r>
              <a:rPr lang="cs-CZ" dirty="0" err="1"/>
              <a:t>kie</a:t>
            </a:r>
            <a:endParaRPr lang="cs-CZ" dirty="0"/>
          </a:p>
          <a:p>
            <a:r>
              <a:rPr lang="cs-CZ" dirty="0"/>
              <a:t>Technický rozvoj a modernizace české </a:t>
            </a:r>
            <a:r>
              <a:rPr lang="cs-CZ" dirty="0" err="1"/>
              <a:t>kie</a:t>
            </a:r>
            <a:r>
              <a:rPr lang="cs-CZ" dirty="0"/>
              <a:t> </a:t>
            </a:r>
          </a:p>
          <a:p>
            <a:r>
              <a:rPr lang="cs-CZ" dirty="0"/>
              <a:t>Výroba, distribuce a propagace k. d. národnostních a etnických menšin </a:t>
            </a:r>
          </a:p>
          <a:p>
            <a:endParaRPr lang="cs-CZ" dirty="0"/>
          </a:p>
          <a:p>
            <a:r>
              <a:rPr lang="cs-CZ" dirty="0"/>
              <a:t>uzávěrka 2x ročně, možnost slyšení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6628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Filmy produkované na Barrandově 1990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r>
              <a:rPr lang="cs-CZ" dirty="0"/>
              <a:t>Byli jsme to my?</a:t>
            </a:r>
          </a:p>
          <a:p>
            <a:r>
              <a:rPr lang="cs-CZ" dirty="0"/>
              <a:t>Pasťák</a:t>
            </a:r>
          </a:p>
          <a:p>
            <a:r>
              <a:rPr lang="cs-CZ" dirty="0"/>
              <a:t>Vojtěch, řečený sirotek</a:t>
            </a:r>
          </a:p>
          <a:p>
            <a:r>
              <a:rPr lang="cs-CZ" dirty="0" err="1"/>
              <a:t>Nežný</a:t>
            </a:r>
            <a:r>
              <a:rPr lang="cs-CZ" dirty="0"/>
              <a:t> barbar</a:t>
            </a:r>
          </a:p>
          <a:p>
            <a:r>
              <a:rPr lang="cs-CZ" dirty="0"/>
              <a:t>Die </a:t>
            </a:r>
            <a:r>
              <a:rPr lang="cs-CZ" dirty="0" err="1"/>
              <a:t>Wette</a:t>
            </a:r>
            <a:endParaRPr lang="cs-CZ" dirty="0"/>
          </a:p>
          <a:p>
            <a:r>
              <a:rPr lang="cs-CZ" dirty="0" err="1"/>
              <a:t>Czarny</a:t>
            </a:r>
            <a:r>
              <a:rPr lang="cs-CZ" dirty="0"/>
              <a:t> </a:t>
            </a:r>
            <a:r>
              <a:rPr lang="cs-CZ" dirty="0" err="1"/>
              <a:t>wawoz</a:t>
            </a:r>
            <a:endParaRPr lang="cs-CZ" dirty="0"/>
          </a:p>
          <a:p>
            <a:r>
              <a:rPr lang="cs-CZ" dirty="0"/>
              <a:t>Skřivánčí ticho</a:t>
            </a:r>
          </a:p>
          <a:p>
            <a:r>
              <a:rPr lang="cs-CZ" dirty="0"/>
              <a:t>Muka obraznosti</a:t>
            </a:r>
          </a:p>
          <a:p>
            <a:r>
              <a:rPr lang="cs-CZ" dirty="0"/>
              <a:t>Nemocný bílý slon</a:t>
            </a:r>
          </a:p>
          <a:p>
            <a:r>
              <a:rPr lang="cs-CZ" dirty="0"/>
              <a:t>Skřivánci na niti</a:t>
            </a:r>
          </a:p>
          <a:p>
            <a:r>
              <a:rPr lang="cs-CZ" dirty="0"/>
              <a:t>Jen o </a:t>
            </a:r>
            <a:r>
              <a:rPr lang="cs-CZ" dirty="0" err="1" smtClean="0"/>
              <a:t>rodinnýchzáležitostech</a:t>
            </a:r>
            <a:endParaRPr lang="cs-CZ" dirty="0"/>
          </a:p>
          <a:p>
            <a:r>
              <a:rPr lang="cs-CZ" dirty="0"/>
              <a:t>Král kolonád</a:t>
            </a:r>
          </a:p>
          <a:p>
            <a:r>
              <a:rPr lang="cs-CZ" dirty="0"/>
              <a:t>"Největší z Pierotů"</a:t>
            </a:r>
          </a:p>
          <a:p>
            <a:r>
              <a:rPr lang="cs-CZ" dirty="0"/>
              <a:t>Silnější než já</a:t>
            </a:r>
          </a:p>
          <a:p>
            <a:r>
              <a:rPr lang="cs-CZ" dirty="0"/>
              <a:t>Stavení</a:t>
            </a:r>
          </a:p>
          <a:p>
            <a:r>
              <a:rPr lang="cs-CZ" dirty="0" err="1"/>
              <a:t>Tsarskaya</a:t>
            </a:r>
            <a:r>
              <a:rPr lang="cs-CZ" dirty="0"/>
              <a:t> </a:t>
            </a:r>
            <a:r>
              <a:rPr lang="cs-CZ" dirty="0" err="1"/>
              <a:t>okhota</a:t>
            </a:r>
            <a:endParaRPr lang="cs-CZ" dirty="0"/>
          </a:p>
          <a:p>
            <a:r>
              <a:rPr lang="cs-CZ" dirty="0"/>
              <a:t>Zmatek</a:t>
            </a:r>
          </a:p>
          <a:p>
            <a:r>
              <a:rPr lang="cs-CZ" dirty="0"/>
              <a:t>Zvláštní bytosti</a:t>
            </a:r>
          </a:p>
        </p:txBody>
      </p:sp>
    </p:spTree>
    <p:extLst>
      <p:ext uri="{BB962C8B-B14F-4D97-AF65-F5344CB8AC3E}">
        <p14:creationId xmlns:p14="http://schemas.microsoft.com/office/powerpoint/2010/main" val="11658143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Žadatelé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nebo FO s trvalým pobytem v ČR</a:t>
            </a:r>
          </a:p>
          <a:p>
            <a:r>
              <a:rPr lang="cs-CZ" dirty="0"/>
              <a:t>Jde-li o koprodukci, musí být podíl zahraničního partnera menší než 50 % = pouze majoritní koprodukce</a:t>
            </a:r>
          </a:p>
          <a:p>
            <a:r>
              <a:rPr lang="cs-CZ" dirty="0"/>
              <a:t>Poplatek za žádost až 10.000 Kč (hraný film) </a:t>
            </a:r>
          </a:p>
          <a:p>
            <a:r>
              <a:rPr lang="cs-CZ" dirty="0"/>
              <a:t>Žádost obsahovala: </a:t>
            </a:r>
          </a:p>
          <a:p>
            <a:pPr lvl="1"/>
            <a:r>
              <a:rPr lang="cs-CZ" dirty="0" smtClean="0"/>
              <a:t>Označení a  </a:t>
            </a:r>
            <a:r>
              <a:rPr lang="cs-CZ" dirty="0"/>
              <a:t>bližší </a:t>
            </a:r>
            <a:r>
              <a:rPr lang="cs-CZ" dirty="0" smtClean="0"/>
              <a:t>charakteristiku </a:t>
            </a:r>
            <a:r>
              <a:rPr lang="cs-CZ" dirty="0"/>
              <a:t>projektu </a:t>
            </a:r>
          </a:p>
          <a:p>
            <a:pPr lvl="1"/>
            <a:r>
              <a:rPr lang="cs-CZ" dirty="0"/>
              <a:t>Rozpočet + požadovanou výši dotace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2612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o dotaci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Rozhoduje 13 členná rada</a:t>
            </a:r>
          </a:p>
          <a:p>
            <a:r>
              <a:rPr lang="cs-CZ" dirty="0"/>
              <a:t>Rozhodování je tajné</a:t>
            </a:r>
          </a:p>
          <a:p>
            <a:r>
              <a:rPr lang="cs-CZ" dirty="0"/>
              <a:t>Nejsou vypsaná kritéria, podle kterých se rozhoduje = netransparentnost</a:t>
            </a:r>
          </a:p>
          <a:p>
            <a:r>
              <a:rPr lang="cs-CZ" dirty="0"/>
              <a:t>Absence nějakého dramaturgického myšlení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8719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možnosti dotací od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NEJSOU</a:t>
            </a:r>
          </a:p>
          <a:p>
            <a:r>
              <a:rPr lang="cs-CZ" dirty="0"/>
              <a:t>Jedině mezinárodní projekty jako EURIMAGES, program MEDIA ale až po roce 2000</a:t>
            </a:r>
          </a:p>
          <a:p>
            <a:r>
              <a:rPr lang="cs-CZ" dirty="0"/>
              <a:t>-&gt; nutnost změny -&gt; proces na cca 10 let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62277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Novela Zákona o </a:t>
            </a:r>
            <a:r>
              <a:rPr lang="cs-CZ" dirty="0" err="1" smtClean="0"/>
              <a:t>kii</a:t>
            </a:r>
            <a:r>
              <a:rPr lang="cs-CZ" dirty="0" smtClean="0"/>
              <a:t> 2006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Požaduje restrukturalizaci SFPRČK na SFK </a:t>
            </a:r>
          </a:p>
          <a:p>
            <a:r>
              <a:rPr lang="cs-CZ" dirty="0"/>
              <a:t>Státní dotace pro filmový průmysl </a:t>
            </a:r>
          </a:p>
          <a:p>
            <a:r>
              <a:rPr lang="cs-CZ" dirty="0"/>
              <a:t>Strukturalizované financování Fondu – nové zdroje příjmů – ze vstupného do kin, z videopůjčoven a televizního vysílání </a:t>
            </a:r>
          </a:p>
          <a:p>
            <a:r>
              <a:rPr lang="cs-CZ" dirty="0"/>
              <a:t>Pobídky pro zahraniční filmaře </a:t>
            </a:r>
          </a:p>
          <a:p>
            <a:r>
              <a:rPr lang="cs-CZ" dirty="0"/>
              <a:t>Inspirace v zahraničí (DFI)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6783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Prezidentské veto Zákona o </a:t>
            </a:r>
            <a:r>
              <a:rPr lang="cs-CZ" dirty="0" err="1" smtClean="0"/>
              <a:t>kii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Předložení </a:t>
            </a:r>
            <a:r>
              <a:rPr lang="cs-CZ" dirty="0" smtClean="0"/>
              <a:t>návrhu </a:t>
            </a:r>
            <a:r>
              <a:rPr lang="cs-CZ" dirty="0"/>
              <a:t>novelizace zákona o KII v roce 2006</a:t>
            </a:r>
          </a:p>
          <a:p>
            <a:pPr lvl="1"/>
            <a:r>
              <a:rPr lang="cs-CZ" dirty="0"/>
              <a:t>Pracovalo se na něm od roku 1998, byl několikrát vrácen </a:t>
            </a:r>
          </a:p>
          <a:p>
            <a:r>
              <a:rPr lang="cs-CZ" dirty="0"/>
              <a:t>Přijat oběma komorami Parlamentu ČR, Václav </a:t>
            </a:r>
            <a:r>
              <a:rPr lang="cs-CZ" dirty="0" smtClean="0"/>
              <a:t>Klaus </a:t>
            </a:r>
            <a:r>
              <a:rPr lang="cs-CZ" dirty="0"/>
              <a:t>tuto </a:t>
            </a:r>
            <a:r>
              <a:rPr lang="cs-CZ" dirty="0" smtClean="0"/>
              <a:t>novelizaci </a:t>
            </a:r>
            <a:r>
              <a:rPr lang="cs-CZ" dirty="0"/>
              <a:t>vetoval </a:t>
            </a:r>
          </a:p>
          <a:p>
            <a:r>
              <a:rPr lang="cs-CZ" dirty="0"/>
              <a:t>Veto nebylo v poslanecké sněmovně přehlasováno</a:t>
            </a:r>
          </a:p>
          <a:p>
            <a:endParaRPr lang="cs-CZ" dirty="0"/>
          </a:p>
          <a:p>
            <a:r>
              <a:rPr lang="cs-CZ" dirty="0"/>
              <a:t>Novelizuje se zákon 273/1993 Sb. O některých podmínkách výroby, šíření a archivování audiovizuálních děl</a:t>
            </a:r>
          </a:p>
          <a:p>
            <a:pPr lvl="1"/>
            <a:r>
              <a:rPr lang="cs-CZ" dirty="0"/>
              <a:t>Spíš polotovar, neřešil konkrétní problémy financování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82600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Podnikání jako každé jiné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Filmový průmysl je průmysl jako každý jiný (automobilový, těžební, stavební), proč jej tedy financovat veřejnými prostředky? </a:t>
            </a:r>
          </a:p>
          <a:p>
            <a:r>
              <a:rPr lang="cs-CZ" dirty="0"/>
              <a:t>Proč by stát měl podporovat filmaře a ne výtvarníky, architekty, literaturu, divadlo či sport? </a:t>
            </a:r>
          </a:p>
          <a:p>
            <a:r>
              <a:rPr lang="cs-CZ" dirty="0"/>
              <a:t>Nedostatečně promyšlené financování fondu </a:t>
            </a:r>
          </a:p>
          <a:p>
            <a:r>
              <a:rPr lang="cs-CZ" dirty="0"/>
              <a:t>Až 4násobé navýšení příjmů fondu </a:t>
            </a:r>
          </a:p>
          <a:p>
            <a:r>
              <a:rPr lang="cs-CZ" dirty="0"/>
              <a:t>Rozvolnění systému přidělování dotací </a:t>
            </a:r>
          </a:p>
          <a:p>
            <a:r>
              <a:rPr lang="cs-CZ" dirty="0"/>
              <a:t>Upřednostnění témat evropské identity nad ostatními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0732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Nedostatek invence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„Domnívám se, že skutečným problémem současné české kinematografie není ani tak nedostatek financí - </a:t>
            </a:r>
            <a:r>
              <a:rPr lang="cs-CZ" b="1" dirty="0"/>
              <a:t>i za málo peněz lze natočit velmi dobrý film</a:t>
            </a:r>
            <a:r>
              <a:rPr lang="cs-CZ" dirty="0"/>
              <a:t> - ale spíše nedostatek tvůrčí invence. „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61888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Českého filmového centra 2006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Uzavření stánku českého filmu na festivale v Cannes (stažení vlajky) </a:t>
            </a:r>
          </a:p>
          <a:p>
            <a:r>
              <a:rPr lang="cs-CZ" dirty="0"/>
              <a:t>„Vypnutí“ Českého filmového centra </a:t>
            </a:r>
          </a:p>
          <a:p>
            <a:r>
              <a:rPr lang="cs-CZ" dirty="0"/>
              <a:t>Důvody</a:t>
            </a:r>
          </a:p>
          <a:p>
            <a:pPr lvl="1"/>
            <a:r>
              <a:rPr lang="cs-CZ" dirty="0"/>
              <a:t>Nečinnost parlamentu slouží komerčním televizím vlastněným cizinci</a:t>
            </a:r>
          </a:p>
          <a:p>
            <a:pPr lvl="1"/>
            <a:r>
              <a:rPr lang="cs-CZ" dirty="0"/>
              <a:t>Ve světě je státní podpora </a:t>
            </a:r>
            <a:r>
              <a:rPr lang="cs-CZ" dirty="0" err="1"/>
              <a:t>kie</a:t>
            </a:r>
            <a:r>
              <a:rPr lang="cs-CZ" dirty="0"/>
              <a:t> naprosto běžná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3097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Pavla Strnada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Negativ, člen APA </a:t>
            </a:r>
          </a:p>
          <a:p>
            <a:r>
              <a:rPr lang="cs-CZ" dirty="0"/>
              <a:t>Zaměňování filmového průmyslu a filmové tvorby</a:t>
            </a:r>
          </a:p>
          <a:p>
            <a:r>
              <a:rPr lang="cs-CZ" dirty="0"/>
              <a:t>V Evropských filmových velmocech je naprosto běžná státní podpora</a:t>
            </a:r>
          </a:p>
          <a:p>
            <a:r>
              <a:rPr lang="cs-CZ" dirty="0"/>
              <a:t>Vyvrací, tvrzení, že stát nepodporuje další kulturní odvětví  </a:t>
            </a:r>
          </a:p>
          <a:p>
            <a:r>
              <a:rPr lang="cs-CZ" dirty="0"/>
              <a:t>Dává za pravdu vyřazování členů rady z dotačního řízení </a:t>
            </a:r>
          </a:p>
          <a:p>
            <a:r>
              <a:rPr lang="cs-CZ" dirty="0"/>
              <a:t>Zpřesňuje „evropskou identitu“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25219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Rok 2012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Završen celostátní přechod z analogového a na digitální vysílání </a:t>
            </a:r>
          </a:p>
          <a:p>
            <a:r>
              <a:rPr lang="cs-CZ" dirty="0"/>
              <a:t>Měnil se princip příjmů z reklamy pro SFK </a:t>
            </a:r>
          </a:p>
          <a:p>
            <a:r>
              <a:rPr lang="cs-CZ" dirty="0"/>
              <a:t>SFK měl o 150 mil. Méně </a:t>
            </a:r>
          </a:p>
          <a:p>
            <a:r>
              <a:rPr lang="cs-CZ" dirty="0"/>
              <a:t>Krize fondu, kdy může podporovat filmy pouze symbolickou 1 Kč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491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Filmy produkované na Barrandově</a:t>
            </a:r>
            <a:br>
              <a:rPr lang="cs-CZ" dirty="0" smtClean="0"/>
            </a:br>
            <a:r>
              <a:rPr lang="cs-CZ" dirty="0" smtClean="0"/>
              <a:t>1991 a 1992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002505"/>
          </a:xfrm>
        </p:spPr>
        <p:txBody>
          <a:bodyPr numCol="2">
            <a:normAutofit/>
          </a:bodyPr>
          <a:lstStyle/>
          <a:p>
            <a:r>
              <a:rPr lang="cs-CZ" b="1" dirty="0" smtClean="0"/>
              <a:t>1991</a:t>
            </a:r>
          </a:p>
          <a:p>
            <a:r>
              <a:rPr lang="cs-CZ" dirty="0" smtClean="0"/>
              <a:t>Někde </a:t>
            </a:r>
            <a:r>
              <a:rPr lang="cs-CZ" dirty="0"/>
              <a:t>je možná hezky</a:t>
            </a:r>
          </a:p>
          <a:p>
            <a:r>
              <a:rPr lang="cs-CZ" dirty="0" err="1"/>
              <a:t>Vracenky</a:t>
            </a:r>
            <a:endParaRPr lang="cs-CZ" dirty="0"/>
          </a:p>
          <a:p>
            <a:r>
              <a:rPr lang="cs-CZ" dirty="0" err="1"/>
              <a:t>Ciao</a:t>
            </a:r>
            <a:r>
              <a:rPr lang="cs-CZ" dirty="0"/>
              <a:t>, Italia!</a:t>
            </a:r>
          </a:p>
          <a:p>
            <a:r>
              <a:rPr lang="cs-CZ" dirty="0"/>
              <a:t>Vyžilý Boudník</a:t>
            </a:r>
          </a:p>
          <a:p>
            <a:r>
              <a:rPr lang="cs-CZ" dirty="0"/>
              <a:t>Pražákům těm je hej</a:t>
            </a:r>
          </a:p>
          <a:p>
            <a:r>
              <a:rPr lang="cs-CZ" dirty="0"/>
              <a:t>Kouř</a:t>
            </a:r>
          </a:p>
          <a:p>
            <a:r>
              <a:rPr lang="cs-CZ" dirty="0"/>
              <a:t>Poslední motýl</a:t>
            </a:r>
          </a:p>
          <a:p>
            <a:r>
              <a:rPr lang="cs-CZ" dirty="0"/>
              <a:t>Obecná </a:t>
            </a:r>
            <a:r>
              <a:rPr lang="cs-CZ" dirty="0" smtClean="0"/>
              <a:t>škola</a:t>
            </a:r>
          </a:p>
          <a:p>
            <a:r>
              <a:rPr lang="cs-CZ" b="1" dirty="0" smtClean="0"/>
              <a:t>1992</a:t>
            </a:r>
          </a:p>
          <a:p>
            <a:r>
              <a:rPr lang="cs-CZ" dirty="0"/>
              <a:t>Černí baroni</a:t>
            </a:r>
          </a:p>
          <a:p>
            <a:r>
              <a:rPr lang="cs-CZ" dirty="0"/>
              <a:t>Kačenka a strašidla</a:t>
            </a:r>
          </a:p>
          <a:p>
            <a:r>
              <a:rPr lang="cs-CZ" dirty="0"/>
              <a:t>Kačenka a zase ta strašidla</a:t>
            </a:r>
          </a:p>
          <a:p>
            <a:r>
              <a:rPr lang="cs-CZ" dirty="0" err="1"/>
              <a:t>Gudrun</a:t>
            </a:r>
            <a:endParaRPr lang="cs-CZ" dirty="0"/>
          </a:p>
          <a:p>
            <a:r>
              <a:rPr lang="cs-CZ" dirty="0"/>
              <a:t>Don </a:t>
            </a:r>
            <a:r>
              <a:rPr lang="cs-CZ" dirty="0" err="1"/>
              <a:t>Gio</a:t>
            </a:r>
            <a:endParaRPr lang="cs-CZ" dirty="0"/>
          </a:p>
          <a:p>
            <a:r>
              <a:rPr lang="cs-CZ" dirty="0"/>
              <a:t>Krvavý román</a:t>
            </a:r>
          </a:p>
        </p:txBody>
      </p:sp>
    </p:spTree>
    <p:extLst>
      <p:ext uri="{BB962C8B-B14F-4D97-AF65-F5344CB8AC3E}">
        <p14:creationId xmlns:p14="http://schemas.microsoft.com/office/powerpoint/2010/main" val="25257773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Konečně máme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Upravený a revidovaný Zákon 496/2012 Sb. schvaluje parlament i sněmovna</a:t>
            </a:r>
          </a:p>
          <a:p>
            <a:r>
              <a:rPr lang="cs-CZ" dirty="0"/>
              <a:t>Prezident Václav Klaus opět návrh vetuje ze stejných důvodů, ale uznává, že návrh je propracovanější </a:t>
            </a:r>
          </a:p>
          <a:p>
            <a:r>
              <a:rPr lang="cs-CZ" dirty="0"/>
              <a:t>Sněmovna návrh schvaluje nadpoloviční většinou a 1. 1. 2013 „vzniká“ současný Státní fond kinematografie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4223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Povinný film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Neviditelná ruka trhu: privatizace Barrandova</a:t>
            </a:r>
            <a:r>
              <a:rPr lang="cs-CZ" dirty="0"/>
              <a:t>, r. Martin Kohout, 2016 (60 min)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86710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Dobrovolný film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Rozmarná léta českého filmu, </a:t>
            </a:r>
            <a:r>
              <a:rPr lang="cs-CZ" dirty="0" smtClean="0"/>
              <a:t>díly 1 – 11 </a:t>
            </a:r>
          </a:p>
          <a:p>
            <a:r>
              <a:rPr lang="cs-CZ" i="1" dirty="0">
                <a:hlinkClick r:id="rId3"/>
              </a:rPr>
              <a:t>https://www.ceskatelevize.cz/porady/10267861763-rozmarna-leta-ceskeho-filmu/dily</a:t>
            </a:r>
            <a:r>
              <a:rPr lang="cs-CZ" i="1" dirty="0" smtClean="0">
                <a:hlinkClick r:id="rId3"/>
              </a:rPr>
              <a:t>/</a:t>
            </a:r>
            <a:r>
              <a:rPr lang="cs-CZ" i="1" dirty="0" smtClean="0"/>
              <a:t>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906230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Povinná četba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Rozhovory o privatizaci Barrandova z Iluminace 1/2007</a:t>
            </a:r>
          </a:p>
          <a:p>
            <a:r>
              <a:rPr lang="cs-CZ" dirty="0"/>
              <a:t>Pavel Strnad: </a:t>
            </a:r>
            <a:r>
              <a:rPr lang="cs-CZ" i="1" dirty="0"/>
              <a:t>Transformace Filmového studia Barrandov po roce 1989. Úvod k bloku rozhovorů</a:t>
            </a:r>
          </a:p>
          <a:p>
            <a:r>
              <a:rPr lang="cs-CZ" dirty="0"/>
              <a:t>Martin </a:t>
            </a:r>
            <a:r>
              <a:rPr lang="cs-CZ" dirty="0" err="1"/>
              <a:t>Švoma</a:t>
            </a:r>
            <a:r>
              <a:rPr lang="cs-CZ" i="1" dirty="0"/>
              <a:t>: Chtěl jsem z Barrandova udělat krásnou a bohatou nevěstu. Rozhovor s Václavem </a:t>
            </a:r>
            <a:r>
              <a:rPr lang="cs-CZ" i="1" dirty="0" err="1"/>
              <a:t>Marhoulem</a:t>
            </a:r>
            <a:endParaRPr lang="cs-CZ" i="1" dirty="0"/>
          </a:p>
          <a:p>
            <a:r>
              <a:rPr lang="cs-CZ" dirty="0"/>
              <a:t>Martin </a:t>
            </a:r>
            <a:r>
              <a:rPr lang="cs-CZ" dirty="0" err="1"/>
              <a:t>Švoma</a:t>
            </a:r>
            <a:r>
              <a:rPr lang="cs-CZ" i="1" dirty="0"/>
              <a:t>: Byl jsem hlavním strůjcem „puče“. Rozhovor s Petrem </a:t>
            </a:r>
            <a:r>
              <a:rPr lang="cs-CZ" i="1" dirty="0" err="1"/>
              <a:t>Prejdou</a:t>
            </a:r>
            <a:endParaRPr lang="cs-CZ" i="1" dirty="0"/>
          </a:p>
          <a:p>
            <a:r>
              <a:rPr lang="cs-CZ" dirty="0"/>
              <a:t>Martin </a:t>
            </a:r>
            <a:r>
              <a:rPr lang="cs-CZ" dirty="0" err="1"/>
              <a:t>Švoma</a:t>
            </a:r>
            <a:r>
              <a:rPr lang="cs-CZ" i="1" dirty="0"/>
              <a:t>: Filmový byznys se navenek jeví jako realitní. Rozhovor s Radomírem Dočekalem. </a:t>
            </a:r>
          </a:p>
          <a:p>
            <a:r>
              <a:rPr lang="cs-CZ" dirty="0"/>
              <a:t>Martin </a:t>
            </a:r>
            <a:r>
              <a:rPr lang="cs-CZ" dirty="0" err="1"/>
              <a:t>Švoma</a:t>
            </a:r>
            <a:r>
              <a:rPr lang="cs-CZ" i="1" dirty="0"/>
              <a:t>: Takové převraty se dělají. Rozhovor s Miroslavem Ondříčkem.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048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Dobrovolná četba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BILÍK, Petr. Financování filmu jako aspekt kulturní politiky. Brno: MU, 2020, 45–78.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569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Filmy produkované na Barrandově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018547"/>
          </a:xfrm>
        </p:spPr>
        <p:txBody>
          <a:bodyPr numCol="2">
            <a:normAutofit/>
          </a:bodyPr>
          <a:lstStyle/>
          <a:p>
            <a:r>
              <a:rPr lang="cs-CZ" b="1" dirty="0"/>
              <a:t>1993</a:t>
            </a:r>
          </a:p>
          <a:p>
            <a:r>
              <a:rPr lang="cs-CZ" dirty="0"/>
              <a:t>Záhada </a:t>
            </a:r>
            <a:r>
              <a:rPr lang="cs-CZ" dirty="0" smtClean="0"/>
              <a:t>hlavolamu</a:t>
            </a:r>
          </a:p>
          <a:p>
            <a:endParaRPr lang="cs-CZ" dirty="0"/>
          </a:p>
          <a:p>
            <a:r>
              <a:rPr lang="cs-CZ" b="1" dirty="0"/>
              <a:t>1994</a:t>
            </a:r>
          </a:p>
          <a:p>
            <a:r>
              <a:rPr lang="cs-CZ" dirty="0"/>
              <a:t>Amerika</a:t>
            </a:r>
          </a:p>
          <a:p>
            <a:r>
              <a:rPr lang="cs-CZ" dirty="0"/>
              <a:t>Historky od </a:t>
            </a:r>
            <a:r>
              <a:rPr lang="cs-CZ" dirty="0" smtClean="0"/>
              <a:t>krbu</a:t>
            </a:r>
          </a:p>
          <a:p>
            <a:endParaRPr lang="cs-CZ" dirty="0"/>
          </a:p>
          <a:p>
            <a:r>
              <a:rPr lang="cs-CZ" b="1" dirty="0"/>
              <a:t>1995</a:t>
            </a:r>
          </a:p>
          <a:p>
            <a:r>
              <a:rPr lang="cs-CZ" dirty="0"/>
              <a:t>Underground</a:t>
            </a:r>
          </a:p>
          <a:p>
            <a:r>
              <a:rPr lang="cs-CZ" dirty="0"/>
              <a:t>Má je pomsta</a:t>
            </a:r>
          </a:p>
          <a:p>
            <a:r>
              <a:rPr lang="cs-CZ" dirty="0"/>
              <a:t>Artuš, </a:t>
            </a:r>
            <a:r>
              <a:rPr lang="cs-CZ" dirty="0" err="1"/>
              <a:t>Merlin</a:t>
            </a:r>
            <a:r>
              <a:rPr lang="cs-CZ" dirty="0"/>
              <a:t> a </a:t>
            </a:r>
            <a:r>
              <a:rPr lang="cs-CZ" dirty="0" smtClean="0"/>
              <a:t>Prchlíci</a:t>
            </a:r>
          </a:p>
          <a:p>
            <a:endParaRPr lang="cs-CZ" dirty="0"/>
          </a:p>
          <a:p>
            <a:r>
              <a:rPr lang="cs-CZ" b="1" dirty="0" smtClean="0"/>
              <a:t>1996</a:t>
            </a:r>
            <a:endParaRPr lang="cs-CZ" b="1" dirty="0"/>
          </a:p>
          <a:p>
            <a:r>
              <a:rPr lang="cs-CZ" dirty="0"/>
              <a:t>Co dělat?</a:t>
            </a:r>
          </a:p>
          <a:p>
            <a:r>
              <a:rPr lang="cs-CZ" dirty="0"/>
              <a:t>Kamenný most</a:t>
            </a:r>
          </a:p>
          <a:p>
            <a:r>
              <a:rPr lang="cs-CZ" dirty="0"/>
              <a:t>Lea</a:t>
            </a:r>
          </a:p>
          <a:p>
            <a:r>
              <a:rPr lang="cs-CZ" dirty="0" err="1"/>
              <a:t>Rokovye</a:t>
            </a:r>
            <a:r>
              <a:rPr lang="cs-CZ" dirty="0"/>
              <a:t> </a:t>
            </a:r>
            <a:r>
              <a:rPr lang="cs-CZ" dirty="0" err="1"/>
              <a:t>yaytsa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Adventures</a:t>
            </a:r>
            <a:r>
              <a:rPr lang="cs-CZ" dirty="0"/>
              <a:t> of </a:t>
            </a:r>
            <a:r>
              <a:rPr lang="cs-CZ" dirty="0" err="1"/>
              <a:t>Pinocchio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7716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Filmy produkované na Barrandově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313432"/>
            <a:ext cx="9601200" cy="4032504"/>
          </a:xfrm>
        </p:spPr>
        <p:txBody>
          <a:bodyPr numCol="2">
            <a:normAutofit fontScale="77500" lnSpcReduction="20000"/>
          </a:bodyPr>
          <a:lstStyle/>
          <a:p>
            <a:r>
              <a:rPr lang="cs-CZ" b="1" dirty="0"/>
              <a:t>1997</a:t>
            </a:r>
          </a:p>
          <a:p>
            <a:r>
              <a:rPr lang="cs-CZ" dirty="0" err="1"/>
              <a:t>Akrebin</a:t>
            </a:r>
            <a:r>
              <a:rPr lang="cs-CZ" dirty="0"/>
              <a:t> </a:t>
            </a:r>
            <a:r>
              <a:rPr lang="cs-CZ" dirty="0" err="1" smtClean="0"/>
              <a:t>yolculugu</a:t>
            </a:r>
            <a:endParaRPr lang="cs-CZ" dirty="0" smtClean="0"/>
          </a:p>
          <a:p>
            <a:endParaRPr lang="cs-CZ" dirty="0"/>
          </a:p>
          <a:p>
            <a:r>
              <a:rPr lang="cs-CZ" b="1" dirty="0"/>
              <a:t>1998</a:t>
            </a:r>
          </a:p>
          <a:p>
            <a:r>
              <a:rPr lang="cs-CZ" dirty="0" err="1"/>
              <a:t>Sibirskiy</a:t>
            </a:r>
            <a:r>
              <a:rPr lang="cs-CZ" dirty="0"/>
              <a:t> </a:t>
            </a:r>
            <a:r>
              <a:rPr lang="cs-CZ" dirty="0" err="1"/>
              <a:t>tsiryulnik</a:t>
            </a:r>
            <a:endParaRPr lang="cs-CZ" dirty="0"/>
          </a:p>
          <a:p>
            <a:r>
              <a:rPr lang="cs-CZ" dirty="0"/>
              <a:t>Je třeba zabít Sekala</a:t>
            </a:r>
          </a:p>
          <a:p>
            <a:r>
              <a:rPr lang="cs-CZ" dirty="0" smtClean="0"/>
              <a:t>Postel</a:t>
            </a:r>
          </a:p>
          <a:p>
            <a:endParaRPr lang="cs-CZ" dirty="0"/>
          </a:p>
          <a:p>
            <a:r>
              <a:rPr lang="cs-CZ" b="1" dirty="0" smtClean="0"/>
              <a:t>1999 – žádný film</a:t>
            </a:r>
          </a:p>
          <a:p>
            <a:endParaRPr lang="cs-CZ" b="1" dirty="0" smtClean="0"/>
          </a:p>
          <a:p>
            <a:r>
              <a:rPr lang="cs-CZ" b="1" dirty="0" smtClean="0"/>
              <a:t>2000</a:t>
            </a:r>
          </a:p>
          <a:p>
            <a:r>
              <a:rPr lang="cs-CZ" dirty="0" err="1" smtClean="0"/>
              <a:t>Otesánek</a:t>
            </a:r>
            <a:endParaRPr lang="cs-CZ" dirty="0" smtClean="0"/>
          </a:p>
          <a:p>
            <a:r>
              <a:rPr lang="cs-CZ" b="1" dirty="0" smtClean="0"/>
              <a:t>2001</a:t>
            </a:r>
            <a:endParaRPr lang="cs-CZ" b="1" dirty="0"/>
          </a:p>
          <a:p>
            <a:r>
              <a:rPr lang="cs-CZ" dirty="0" err="1"/>
              <a:t>Freedom</a:t>
            </a:r>
            <a:r>
              <a:rPr lang="cs-CZ" dirty="0"/>
              <a:t> </a:t>
            </a:r>
            <a:r>
              <a:rPr lang="cs-CZ" dirty="0" err="1"/>
              <a:t>Highway</a:t>
            </a:r>
            <a:r>
              <a:rPr lang="cs-CZ" dirty="0"/>
              <a:t>: </a:t>
            </a:r>
            <a:r>
              <a:rPr lang="cs-CZ" dirty="0" err="1" smtClean="0"/>
              <a:t>Songs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/>
              <a:t>Shaped</a:t>
            </a:r>
            <a:r>
              <a:rPr lang="cs-CZ" dirty="0"/>
              <a:t> a </a:t>
            </a:r>
            <a:r>
              <a:rPr lang="cs-CZ" dirty="0" err="1" smtClean="0"/>
              <a:t>Century</a:t>
            </a:r>
            <a:endParaRPr lang="cs-CZ" dirty="0" smtClean="0"/>
          </a:p>
          <a:p>
            <a:endParaRPr lang="cs-CZ" b="1" dirty="0"/>
          </a:p>
          <a:p>
            <a:r>
              <a:rPr lang="cs-CZ" b="1" dirty="0" smtClean="0"/>
              <a:t>2002 – žádný film</a:t>
            </a:r>
            <a:endParaRPr lang="cs-CZ" b="1" dirty="0"/>
          </a:p>
          <a:p>
            <a:endParaRPr lang="cs-CZ" dirty="0"/>
          </a:p>
          <a:p>
            <a:r>
              <a:rPr lang="cs-CZ" b="1" dirty="0"/>
              <a:t>2003</a:t>
            </a:r>
          </a:p>
          <a:p>
            <a:r>
              <a:rPr lang="cs-CZ" dirty="0"/>
              <a:t>Želary</a:t>
            </a:r>
          </a:p>
          <a:p>
            <a:r>
              <a:rPr lang="cs-CZ" dirty="0"/>
              <a:t>Čert ví proč</a:t>
            </a:r>
          </a:p>
          <a:p>
            <a:r>
              <a:rPr lang="cs-CZ" dirty="0"/>
              <a:t>Spin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Bottle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3145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Filmy produkované na Barrandově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456432"/>
          </a:xfrm>
        </p:spPr>
        <p:txBody>
          <a:bodyPr numCol="2">
            <a:normAutofit fontScale="92500" lnSpcReduction="20000"/>
          </a:bodyPr>
          <a:lstStyle/>
          <a:p>
            <a:r>
              <a:rPr lang="cs-CZ" b="1" dirty="0" smtClean="0"/>
              <a:t>2004</a:t>
            </a:r>
          </a:p>
          <a:p>
            <a:r>
              <a:rPr lang="cs-CZ" dirty="0" smtClean="0"/>
              <a:t>Duše </a:t>
            </a:r>
            <a:r>
              <a:rPr lang="cs-CZ" dirty="0"/>
              <a:t>jako kaviár</a:t>
            </a:r>
          </a:p>
          <a:p>
            <a:r>
              <a:rPr lang="cs-CZ" dirty="0" smtClean="0"/>
              <a:t>Mistři</a:t>
            </a:r>
          </a:p>
          <a:p>
            <a:endParaRPr lang="cs-CZ" dirty="0"/>
          </a:p>
          <a:p>
            <a:r>
              <a:rPr lang="cs-CZ" b="1" dirty="0"/>
              <a:t>2005</a:t>
            </a:r>
          </a:p>
          <a:p>
            <a:r>
              <a:rPr lang="cs-CZ" dirty="0" smtClean="0"/>
              <a:t>Šílení</a:t>
            </a:r>
          </a:p>
          <a:p>
            <a:endParaRPr lang="cs-CZ" dirty="0"/>
          </a:p>
          <a:p>
            <a:r>
              <a:rPr lang="cs-CZ" b="1" dirty="0"/>
              <a:t>2006</a:t>
            </a:r>
          </a:p>
          <a:p>
            <a:r>
              <a:rPr lang="cs-CZ" dirty="0"/>
              <a:t>Obsluhoval jsem </a:t>
            </a:r>
            <a:r>
              <a:rPr lang="cs-CZ" dirty="0" smtClean="0"/>
              <a:t>anglického krále</a:t>
            </a:r>
          </a:p>
          <a:p>
            <a:r>
              <a:rPr lang="cs-CZ" b="1" dirty="0" smtClean="0"/>
              <a:t>2007</a:t>
            </a:r>
            <a:endParaRPr lang="cs-CZ" b="1" dirty="0"/>
          </a:p>
          <a:p>
            <a:r>
              <a:rPr lang="cs-CZ" dirty="0"/>
              <a:t>Bestiář</a:t>
            </a:r>
          </a:p>
          <a:p>
            <a:r>
              <a:rPr lang="cs-CZ" dirty="0" err="1"/>
              <a:t>Maharal</a:t>
            </a:r>
            <a:r>
              <a:rPr lang="cs-CZ" dirty="0"/>
              <a:t> </a:t>
            </a:r>
            <a:r>
              <a:rPr lang="cs-CZ" dirty="0" smtClean="0"/>
              <a:t>– tajemství talismanu</a:t>
            </a:r>
          </a:p>
          <a:p>
            <a:endParaRPr lang="cs-CZ" dirty="0"/>
          </a:p>
          <a:p>
            <a:r>
              <a:rPr lang="cs-CZ" b="1" dirty="0"/>
              <a:t>2008</a:t>
            </a:r>
          </a:p>
          <a:p>
            <a:r>
              <a:rPr lang="cs-CZ" dirty="0"/>
              <a:t>"</a:t>
            </a:r>
            <a:r>
              <a:rPr lang="cs-CZ" dirty="0" err="1"/>
              <a:t>Taco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Kaninchen</a:t>
            </a:r>
            <a:r>
              <a:rPr lang="cs-CZ" dirty="0"/>
              <a:t>"</a:t>
            </a:r>
          </a:p>
          <a:p>
            <a:r>
              <a:rPr lang="cs-CZ" dirty="0"/>
              <a:t>O rodičích a dětech</a:t>
            </a:r>
          </a:p>
          <a:p>
            <a:r>
              <a:rPr lang="cs-CZ" dirty="0"/>
              <a:t>Nejkrásnější </a:t>
            </a:r>
            <a:r>
              <a:rPr lang="cs-CZ" dirty="0" smtClean="0"/>
              <a:t>hádanka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449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Český film 90. let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Filmy natočené v 90. letech </a:t>
            </a:r>
          </a:p>
          <a:p>
            <a:r>
              <a:rPr lang="cs-CZ" dirty="0" smtClean="0"/>
              <a:t>Filmy natočené soukromými firmami</a:t>
            </a:r>
          </a:p>
          <a:p>
            <a:r>
              <a:rPr lang="cs-CZ" dirty="0" smtClean="0"/>
              <a:t>Financování různými subjekty – </a:t>
            </a:r>
            <a:r>
              <a:rPr lang="cs-CZ" b="1" dirty="0" smtClean="0"/>
              <a:t>REKLAMA V MÉDIÍCH -&gt; REKLAMA VE FILMU! </a:t>
            </a:r>
          </a:p>
          <a:p>
            <a:r>
              <a:rPr lang="cs-CZ" dirty="0" smtClean="0"/>
              <a:t>Proměna témat, o kterých lze točit – můžeme točit filmy o čemkoliv, ale o čem? </a:t>
            </a:r>
          </a:p>
          <a:p>
            <a:r>
              <a:rPr lang="cs-CZ" dirty="0" smtClean="0"/>
              <a:t>„</a:t>
            </a:r>
            <a:r>
              <a:rPr lang="cs-CZ" i="1" dirty="0" smtClean="0"/>
              <a:t>Co budeme dělat? Ztratili jsme nepřítele.</a:t>
            </a:r>
            <a:r>
              <a:rPr lang="cs-CZ" dirty="0" smtClean="0"/>
              <a:t>“ </a:t>
            </a:r>
          </a:p>
          <a:p>
            <a:r>
              <a:rPr lang="cs-CZ" dirty="0" smtClean="0"/>
              <a:t>Snaha navázat na úspěchy ČSNV ze 60. let – rozrůzněnost žánrů, tvarů, společensky </a:t>
            </a:r>
            <a:r>
              <a:rPr lang="cs-CZ" dirty="0" err="1" smtClean="0"/>
              <a:t>anagažovaná</a:t>
            </a:r>
            <a:r>
              <a:rPr lang="cs-CZ" dirty="0" smtClean="0"/>
              <a:t> tvorba, divácky vděčná</a:t>
            </a:r>
          </a:p>
        </p:txBody>
      </p:sp>
    </p:spTree>
    <p:extLst>
      <p:ext uri="{BB962C8B-B14F-4D97-AF65-F5344CB8AC3E}">
        <p14:creationId xmlns:p14="http://schemas.microsoft.com/office/powerpoint/2010/main" val="1857615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Krize českého filmu – na co se zapomnělo?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Potlačení faktu, že žánrová produkce divácky dominovala alternativnější/</a:t>
            </a:r>
            <a:r>
              <a:rPr lang="cs-CZ" dirty="0" err="1" smtClean="0"/>
              <a:t>artovější</a:t>
            </a:r>
            <a:r>
              <a:rPr lang="cs-CZ" dirty="0" smtClean="0"/>
              <a:t> tvorbě</a:t>
            </a:r>
          </a:p>
          <a:p>
            <a:r>
              <a:rPr lang="cs-CZ" dirty="0" smtClean="0"/>
              <a:t>Centralizace filmového průmyslu – hladký oběh filmových profesionálů </a:t>
            </a:r>
          </a:p>
          <a:p>
            <a:r>
              <a:rPr lang="cs-CZ" dirty="0" smtClean="0"/>
              <a:t>Uvolnění ve společnosti s sebou nese pokles zájmu o náročnou kulturní produkci</a:t>
            </a:r>
          </a:p>
          <a:p>
            <a:r>
              <a:rPr lang="cs-CZ" dirty="0" smtClean="0"/>
              <a:t>Diváci chtěli to, co předtím nemohli mít: erotika</a:t>
            </a:r>
            <a:r>
              <a:rPr lang="cs-CZ" dirty="0"/>
              <a:t> </a:t>
            </a:r>
            <a:r>
              <a:rPr lang="cs-CZ" dirty="0" smtClean="0"/>
              <a:t>a násilí</a:t>
            </a:r>
          </a:p>
          <a:p>
            <a:r>
              <a:rPr lang="cs-CZ" dirty="0" smtClean="0"/>
              <a:t>Návrat do 60. let není možný</a:t>
            </a:r>
          </a:p>
          <a:p>
            <a:r>
              <a:rPr lang="cs-CZ" dirty="0" smtClean="0"/>
              <a:t>Zmizela představa, že filmem jsme schopni změnit svět</a:t>
            </a:r>
          </a:p>
          <a:p>
            <a:r>
              <a:rPr lang="cs-CZ" dirty="0" smtClean="0"/>
              <a:t>Film je mnohem dostupnější a diváci „vzdělanější“ </a:t>
            </a:r>
          </a:p>
          <a:p>
            <a:r>
              <a:rPr lang="cs-CZ" dirty="0" smtClean="0"/>
              <a:t>Film neohrožovaly kabelové televize s globálním obsahem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263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Krize českého filmu?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Období 90. let je formováno iluzemi z minulosti </a:t>
            </a:r>
          </a:p>
          <a:p>
            <a:r>
              <a:rPr lang="cs-CZ" i="1" dirty="0"/>
              <a:t>Rozmarná léta českého filmu</a:t>
            </a:r>
            <a:r>
              <a:rPr lang="cs-CZ" dirty="0"/>
              <a:t>, 1. díl 1989/1990, ČT, 2010.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i="1" dirty="0" smtClean="0"/>
              <a:t>Samozřejmě, že jsme si všichni mysleli, že budeme brát milionové honoráře, nikdo nepočítal s tím, že ten trh je </a:t>
            </a:r>
            <a:r>
              <a:rPr lang="cs-CZ" i="1" dirty="0" err="1" smtClean="0"/>
              <a:t>takovej</a:t>
            </a:r>
            <a:r>
              <a:rPr lang="cs-CZ" i="1" dirty="0" smtClean="0"/>
              <a:t>, </a:t>
            </a:r>
            <a:r>
              <a:rPr lang="cs-CZ" i="1" dirty="0" err="1" smtClean="0"/>
              <a:t>jakej</a:t>
            </a:r>
            <a:r>
              <a:rPr lang="cs-CZ" i="1" dirty="0" smtClean="0"/>
              <a:t> je, a že ten biják na sebe musí vydělat.</a:t>
            </a:r>
            <a:r>
              <a:rPr lang="cs-CZ" dirty="0" smtClean="0"/>
              <a:t>“ </a:t>
            </a:r>
            <a:r>
              <a:rPr lang="cs-CZ" dirty="0"/>
              <a:t>J</a:t>
            </a:r>
            <a:r>
              <a:rPr lang="cs-CZ" dirty="0" smtClean="0"/>
              <a:t>iří Bartoška </a:t>
            </a:r>
          </a:p>
          <a:p>
            <a:r>
              <a:rPr lang="cs-CZ" dirty="0" smtClean="0"/>
              <a:t>„</a:t>
            </a:r>
            <a:r>
              <a:rPr lang="cs-CZ" i="1" dirty="0" smtClean="0"/>
              <a:t>My jsme si mysleli, že konečně bude změna, že konečně budeme svobodní, ale netušili jsme, že se řítíme do té kapitalistické doby, kdy taky nebudou na to prachy a kdy kapitalisté budou mít různý názor na to, co chtějí a co chce divák.“</a:t>
            </a:r>
            <a:r>
              <a:rPr lang="cs-CZ" dirty="0" smtClean="0"/>
              <a:t> Věra Chytilová</a:t>
            </a:r>
          </a:p>
          <a:p>
            <a:r>
              <a:rPr lang="cs-CZ" i="1" dirty="0" smtClean="0"/>
              <a:t>„…scénáře v šuplíku byly mantrou, která se ukázala, že neplatí.“ </a:t>
            </a:r>
            <a:r>
              <a:rPr lang="cs-CZ" dirty="0" smtClean="0"/>
              <a:t>Ondřej Trojan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452134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212</TotalTime>
  <Words>1648</Words>
  <Application>Microsoft Office PowerPoint</Application>
  <PresentationFormat>Širokoúhlá obrazovka</PresentationFormat>
  <Paragraphs>295</Paragraphs>
  <Slides>34</Slides>
  <Notes>34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7" baseType="lpstr">
      <vt:lpstr>Calibri</vt:lpstr>
      <vt:lpstr>Franklin Gothic Book</vt:lpstr>
      <vt:lpstr>Crop</vt:lpstr>
      <vt:lpstr>Český film po roce 1989</vt:lpstr>
      <vt:lpstr>Filmy produkované na Barrandově 1990</vt:lpstr>
      <vt:lpstr>Filmy produkované na Barrandově 1991 a 1992</vt:lpstr>
      <vt:lpstr>Filmy produkované na Barrandově</vt:lpstr>
      <vt:lpstr>Filmy produkované na Barrandově</vt:lpstr>
      <vt:lpstr>Filmy produkované na Barrandově</vt:lpstr>
      <vt:lpstr>Český film 90. let </vt:lpstr>
      <vt:lpstr>Krize českého filmu – na co se zapomnělo? </vt:lpstr>
      <vt:lpstr>Krize českého filmu? </vt:lpstr>
      <vt:lpstr>Rozmarná léta českého filmu </vt:lpstr>
      <vt:lpstr>Cesta za zákonem o kinematografii </vt:lpstr>
      <vt:lpstr>FITES – filmový a televizní svaz </vt:lpstr>
      <vt:lpstr>Návrh nové koncepce kie – ideální prostředí pro film </vt:lpstr>
      <vt:lpstr>FITES vs. ÚŘ</vt:lpstr>
      <vt:lpstr>Co bylo dál?</vt:lpstr>
      <vt:lpstr>Cesta k Fondu</vt:lpstr>
      <vt:lpstr>Státní fond pro podporu a rozvoj kinematografie</vt:lpstr>
      <vt:lpstr>Zdroje SFPRČK</vt:lpstr>
      <vt:lpstr>Dotace ze SFPRČK</vt:lpstr>
      <vt:lpstr>Žadatelé</vt:lpstr>
      <vt:lpstr>Rozhodnutí o dotaci</vt:lpstr>
      <vt:lpstr>Další možnosti dotací od státu</vt:lpstr>
      <vt:lpstr>Novela Zákona o kii 2006</vt:lpstr>
      <vt:lpstr>Prezidentské veto Zákona o kii</vt:lpstr>
      <vt:lpstr>Podnikání jako každé jiné</vt:lpstr>
      <vt:lpstr>Nedostatek invence</vt:lpstr>
      <vt:lpstr>Reakce Českého filmového centra 2006</vt:lpstr>
      <vt:lpstr>Reakce Pavla Strnada</vt:lpstr>
      <vt:lpstr>Rok 2012</vt:lpstr>
      <vt:lpstr>Konečně máme zákon</vt:lpstr>
      <vt:lpstr>Povinný film </vt:lpstr>
      <vt:lpstr>Dobrovolný film </vt:lpstr>
      <vt:lpstr>Povinná četba</vt:lpstr>
      <vt:lpstr>Dobrovolná četba</vt:lpstr>
    </vt:vector>
  </TitlesOfParts>
  <Company>ND 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Český film po roce 1989</dc:title>
  <dc:creator>Lanšperková Jitka</dc:creator>
  <cp:lastModifiedBy>Lanšperková Jitka</cp:lastModifiedBy>
  <cp:revision>21</cp:revision>
  <cp:lastPrinted>2021-10-08T07:06:15Z</cp:lastPrinted>
  <dcterms:created xsi:type="dcterms:W3CDTF">2021-10-07T07:28:45Z</dcterms:created>
  <dcterms:modified xsi:type="dcterms:W3CDTF">2021-10-29T08:12:04Z</dcterms:modified>
</cp:coreProperties>
</file>