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67" r:id="rId4"/>
    <p:sldId id="276" r:id="rId5"/>
    <p:sldId id="271" r:id="rId6"/>
    <p:sldId id="277" r:id="rId7"/>
    <p:sldId id="278" r:id="rId8"/>
    <p:sldId id="273" r:id="rId9"/>
    <p:sldId id="279" r:id="rId10"/>
    <p:sldId id="272" r:id="rId11"/>
    <p:sldId id="265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59" r:id="rId23"/>
    <p:sldId id="260" r:id="rId24"/>
    <p:sldId id="270" r:id="rId25"/>
    <p:sldId id="261" r:id="rId26"/>
    <p:sldId id="262" r:id="rId27"/>
    <p:sldId id="263" r:id="rId28"/>
    <p:sldId id="264" r:id="rId29"/>
    <p:sldId id="268" r:id="rId30"/>
    <p:sldId id="269" r:id="rId31"/>
    <p:sldId id="257" r:id="rId32"/>
    <p:sldId id="266" r:id="rId33"/>
    <p:sldId id="274" r:id="rId34"/>
    <p:sldId id="275" r:id="rId35"/>
    <p:sldId id="290" r:id="rId3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121" autoAdjust="0"/>
  </p:normalViewPr>
  <p:slideViewPr>
    <p:cSldViewPr snapToGrid="0">
      <p:cViewPr varScale="1">
        <p:scale>
          <a:sx n="67" d="100"/>
          <a:sy n="67" d="100"/>
        </p:scale>
        <p:origin x="12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DC77D-2B3F-4431-BE4A-B0023DB9F135}" type="datetimeFigureOut">
              <a:rPr lang="cs-CZ" smtClean="0"/>
              <a:t>29.10.2021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488BD-E35E-40B4-8D39-A89314D0C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43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515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783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65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997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839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708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032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10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055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056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43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2529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129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1744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96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750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288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279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2423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0495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942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84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605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841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9672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8731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321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255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4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44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58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789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873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290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488BD-E35E-40B4-8D39-A89314D0CEB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86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r.justice.cz/ias/ui/rejstrik-firma.vysledky?subjektId=427229&amp;typ=UPLN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2VXTfM9H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JWhtWdJN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ufIBcF8Q9A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0trLm2oP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tajB28JUqM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xlNtCIgqR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aQEdLEMKjuI" TargetMode="External"/><Relationship Id="rId4" Type="http://schemas.openxmlformats.org/officeDocument/2006/relationships/hyperlink" Target="https://www.youtube.com/watch?v=oqDYlfeZFHk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afilms.cz/film/7588-oj-to-byl-boj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fondkinematografie.cz/assets/media/publikace/studie_vyvoj_hrany_final.pd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uminace.cz/images/obsah/Jaromir%20Kallista%20Iluminace%204_2017%2069-78.pdf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Český film po roce 1989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Jitka Lanšperková</a:t>
            </a:r>
          </a:p>
          <a:p>
            <a:r>
              <a:rPr lang="cs-CZ" dirty="0" smtClean="0"/>
              <a:t>15. 10. 2021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8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nezávislé 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cap="all" dirty="0"/>
              <a:t>Růžičková</a:t>
            </a:r>
            <a:r>
              <a:rPr lang="cs-CZ" dirty="0"/>
              <a:t>, Alice. Cestou nezávislé produkce. </a:t>
            </a:r>
            <a:r>
              <a:rPr lang="cs-CZ" i="1" dirty="0" err="1"/>
              <a:t>Cinepur</a:t>
            </a:r>
            <a:r>
              <a:rPr lang="cs-CZ" dirty="0"/>
              <a:t> 11, č. 19, 2002, s. 38–41.</a:t>
            </a:r>
          </a:p>
          <a:p>
            <a:r>
              <a:rPr lang="cs-CZ" dirty="0"/>
              <a:t>Existuje něco jako nezávislá produkce? </a:t>
            </a:r>
          </a:p>
          <a:p>
            <a:pPr lvl="1"/>
            <a:r>
              <a:rPr lang="cs-CZ" dirty="0"/>
              <a:t>Nezávislá ve výběru námětů a zpracování </a:t>
            </a:r>
          </a:p>
          <a:p>
            <a:r>
              <a:rPr lang="cs-CZ" dirty="0"/>
              <a:t>Film (hraný/doku) vždy potřebuje diváka -&gt; ČT</a:t>
            </a:r>
          </a:p>
          <a:p>
            <a:r>
              <a:rPr lang="cs-CZ" dirty="0"/>
              <a:t>Doku film bez podpory ČT nevznikne??? </a:t>
            </a:r>
          </a:p>
          <a:p>
            <a:pPr lvl="1"/>
            <a:r>
              <a:rPr lang="cs-CZ" dirty="0"/>
              <a:t>Ano, ale je bez diváků a je velmi obtížné jej dostat do kin -&gt; pro kinaře příliš riskantní na DVD/VHS nejsou peníze </a:t>
            </a:r>
          </a:p>
          <a:p>
            <a:pPr lvl="1"/>
            <a:r>
              <a:rPr lang="cs-CZ" dirty="0"/>
              <a:t>Je nutné hledat jiné cesty </a:t>
            </a:r>
          </a:p>
          <a:p>
            <a:pPr lvl="1"/>
            <a:r>
              <a:rPr lang="cs-CZ" dirty="0"/>
              <a:t>I přes značný posun v produkci doku filmů je spolupráce s ČT klíčová dodnes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40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Spacefilms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Sami sebe označují </a:t>
            </a:r>
            <a:r>
              <a:rPr lang="cs-CZ" dirty="0" smtClean="0"/>
              <a:t>za první soukromou nezávislou </a:t>
            </a:r>
            <a:r>
              <a:rPr lang="cs-CZ" b="1" dirty="0" smtClean="0"/>
              <a:t>produkční </a:t>
            </a:r>
            <a:r>
              <a:rPr lang="cs-CZ" dirty="0" smtClean="0"/>
              <a:t>a </a:t>
            </a:r>
            <a:r>
              <a:rPr lang="cs-CZ" b="1" dirty="0" smtClean="0"/>
              <a:t>distribuční</a:t>
            </a:r>
            <a:r>
              <a:rPr lang="cs-CZ" dirty="0" smtClean="0"/>
              <a:t> společnost</a:t>
            </a:r>
          </a:p>
          <a:p>
            <a:r>
              <a:rPr lang="cs-CZ" dirty="0" smtClean="0"/>
              <a:t>První byl ale </a:t>
            </a:r>
            <a:r>
              <a:rPr lang="cs-CZ" dirty="0" err="1" smtClean="0"/>
              <a:t>Nationalfilm</a:t>
            </a:r>
            <a:r>
              <a:rPr lang="cs-CZ" dirty="0" smtClean="0"/>
              <a:t> </a:t>
            </a:r>
          </a:p>
          <a:p>
            <a:r>
              <a:rPr lang="cs-CZ" dirty="0" smtClean="0"/>
              <a:t>Zakladatel a dosavadní ředitel firmy je Jiří Ježek (odmítl vysoké postavení v KF) </a:t>
            </a:r>
          </a:p>
          <a:p>
            <a:r>
              <a:rPr lang="cs-CZ" dirty="0" smtClean="0"/>
              <a:t>Firmu založil po </a:t>
            </a:r>
            <a:r>
              <a:rPr lang="cs-CZ" i="1" dirty="0" smtClean="0"/>
              <a:t>Tankovém praporu, </a:t>
            </a:r>
            <a:r>
              <a:rPr lang="cs-CZ" dirty="0" smtClean="0"/>
              <a:t>kde působil jako vedoucí produkce</a:t>
            </a:r>
            <a:r>
              <a:rPr lang="cs-CZ" i="1" dirty="0" smtClean="0"/>
              <a:t> </a:t>
            </a:r>
          </a:p>
          <a:p>
            <a:r>
              <a:rPr lang="cs-CZ" dirty="0" smtClean="0"/>
              <a:t>Hlavním úkolem byla distribuce TP, protože nechtěli přenechat distribuci na Lucerna filmu</a:t>
            </a:r>
          </a:p>
          <a:p>
            <a:r>
              <a:rPr lang="cs-CZ" dirty="0" smtClean="0"/>
              <a:t>Firma vznikla dva dny po premiéře TP</a:t>
            </a:r>
          </a:p>
          <a:p>
            <a:r>
              <a:rPr lang="cs-CZ" dirty="0" smtClean="0"/>
              <a:t>Zápis v </a:t>
            </a:r>
            <a:r>
              <a:rPr lang="cs-CZ" dirty="0" smtClean="0">
                <a:hlinkClick r:id="rId3"/>
              </a:rPr>
              <a:t>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Spacefilms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Kolektiv SF – Jiří Ježek, Pavel Šolc, Petr </a:t>
            </a:r>
            <a:r>
              <a:rPr lang="cs-CZ" dirty="0" err="1" smtClean="0"/>
              <a:t>Zenkl</a:t>
            </a:r>
            <a:r>
              <a:rPr lang="cs-CZ" dirty="0" smtClean="0"/>
              <a:t>, Ivana Kvapilová  </a:t>
            </a:r>
            <a:r>
              <a:rPr lang="cs-CZ" dirty="0" err="1" smtClean="0"/>
              <a:t>Hynie</a:t>
            </a:r>
            <a:endParaRPr lang="cs-CZ" dirty="0" smtClean="0"/>
          </a:p>
          <a:p>
            <a:r>
              <a:rPr lang="cs-CZ" dirty="0" smtClean="0"/>
              <a:t>„Nic jsme neobcházeli, […] platili jsme daně […] všechno bylo čisté.“ </a:t>
            </a:r>
          </a:p>
          <a:p>
            <a:r>
              <a:rPr lang="cs-CZ" dirty="0" smtClean="0"/>
              <a:t>„Jsme první a nejlepší“ – nevnímali konkurenci </a:t>
            </a:r>
          </a:p>
          <a:p>
            <a:r>
              <a:rPr lang="cs-CZ" dirty="0" err="1" smtClean="0"/>
              <a:t>Odmtíli</a:t>
            </a:r>
            <a:r>
              <a:rPr lang="cs-CZ" dirty="0" smtClean="0"/>
              <a:t> jakéhosi pana Davida </a:t>
            </a:r>
            <a:r>
              <a:rPr lang="cs-CZ" dirty="0" err="1" smtClean="0"/>
              <a:t>Minkowského</a:t>
            </a:r>
            <a:r>
              <a:rPr lang="cs-CZ" dirty="0" smtClean="0"/>
              <a:t> (nynější majitel </a:t>
            </a:r>
            <a:r>
              <a:rPr lang="cs-CZ" dirty="0" err="1" smtClean="0"/>
              <a:t>Stilking</a:t>
            </a:r>
            <a:r>
              <a:rPr lang="cs-CZ" dirty="0" smtClean="0"/>
              <a:t> </a:t>
            </a:r>
            <a:r>
              <a:rPr lang="cs-CZ" dirty="0" err="1" smtClean="0"/>
              <a:t>FIlms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Roku 1999 spolupráce s BBC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78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Spacefilms</a:t>
            </a:r>
            <a:r>
              <a:rPr lang="cs-CZ" dirty="0" smtClean="0"/>
              <a:t> – producentské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9864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PS: souhrn strategický rozhodnutí producenta o způsobu výběru, zpracování, výroby a šíření filmů či audiovizuálních děl vycházejících především z prostředí trhu ve kterém vzniká -&gt; </a:t>
            </a:r>
            <a:r>
              <a:rPr lang="cs-CZ" b="1" dirty="0" smtClean="0"/>
              <a:t>je to producentský rukopis</a:t>
            </a:r>
            <a:endParaRPr lang="cs-CZ" b="1" dirty="0"/>
          </a:p>
          <a:p>
            <a:r>
              <a:rPr lang="cs-CZ" dirty="0" err="1" smtClean="0"/>
              <a:t>Spacefilms</a:t>
            </a:r>
            <a:r>
              <a:rPr lang="cs-CZ" dirty="0" smtClean="0"/>
              <a:t> vytvářela projekty výhradně v koprodukcích , či jako vedoucí produkce (tedy bez přímého vlivu na tvorbu – </a:t>
            </a:r>
            <a:r>
              <a:rPr lang="cs-CZ" i="1" dirty="0" smtClean="0"/>
              <a:t>TP, Černí baroni, Kolja</a:t>
            </a:r>
            <a:r>
              <a:rPr lang="cs-CZ" dirty="0" smtClean="0"/>
              <a:t>)</a:t>
            </a:r>
          </a:p>
          <a:p>
            <a:r>
              <a:rPr lang="cs-CZ" dirty="0" smtClean="0"/>
              <a:t>Charakteristické rysy SF:</a:t>
            </a:r>
          </a:p>
          <a:p>
            <a:pPr lvl="1"/>
            <a:r>
              <a:rPr lang="cs-CZ" dirty="0" smtClean="0"/>
              <a:t>Touha bavit diváky – komedie a tragikomedie</a:t>
            </a:r>
          </a:p>
          <a:p>
            <a:pPr lvl="1"/>
            <a:r>
              <a:rPr lang="cs-CZ" dirty="0" smtClean="0"/>
              <a:t>Adaptace současných literárních děl </a:t>
            </a:r>
          </a:p>
          <a:p>
            <a:pPr lvl="1"/>
            <a:r>
              <a:rPr lang="cs-CZ" dirty="0" smtClean="0"/>
              <a:t>Cílení na divácký úspěch </a:t>
            </a:r>
          </a:p>
          <a:p>
            <a:pPr lvl="1"/>
            <a:r>
              <a:rPr lang="cs-CZ" dirty="0" smtClean="0"/>
              <a:t>Důvěra ve zpracovávanou látku</a:t>
            </a:r>
          </a:p>
          <a:p>
            <a:pPr lvl="1"/>
            <a:r>
              <a:rPr lang="cs-CZ" dirty="0" smtClean="0"/>
              <a:t>Návrat do blízké minulosti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17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Vertikálně integrovaná firma?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Produkce filmu má především nákladovou stránku rozpočtu </a:t>
            </a:r>
          </a:p>
          <a:p>
            <a:r>
              <a:rPr lang="cs-CZ" dirty="0" smtClean="0"/>
              <a:t>Výnosy jsou minimální – dotace, či sponzorský/vlastní vklad</a:t>
            </a:r>
          </a:p>
          <a:p>
            <a:r>
              <a:rPr lang="cs-CZ" dirty="0" smtClean="0"/>
              <a:t>Proto je vhodné věnovat se i distribuci -&gt; předkup práv pro TV, zajištění důkladné reklamy pro kina (výlepy na tramvaje, reklama v TV)</a:t>
            </a:r>
          </a:p>
          <a:p>
            <a:r>
              <a:rPr lang="cs-CZ" dirty="0" smtClean="0"/>
              <a:t>SF jsou v tomto první v ČR</a:t>
            </a:r>
          </a:p>
          <a:p>
            <a:r>
              <a:rPr lang="cs-CZ" b="1" dirty="0" smtClean="0"/>
              <a:t>Potenciální zisk </a:t>
            </a:r>
            <a:r>
              <a:rPr lang="cs-CZ" dirty="0" smtClean="0"/>
              <a:t>je to hlavní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11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Tankový prapor, 1991, Vít </a:t>
            </a:r>
            <a:r>
              <a:rPr lang="cs-CZ" dirty="0" err="1" smtClean="0"/>
              <a:t>Olmer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„Startovací“ film pro J. Ježka</a:t>
            </a:r>
          </a:p>
          <a:p>
            <a:r>
              <a:rPr lang="cs-CZ" dirty="0" smtClean="0"/>
              <a:t>Adaptace děl Josefa Škvoreckého (zakázaný)</a:t>
            </a:r>
          </a:p>
          <a:p>
            <a:r>
              <a:rPr lang="cs-CZ" dirty="0" smtClean="0"/>
              <a:t>Marketingová strategie – zvaní novinářů na natáčení za účelem vzniku reportáží v tisku, reklamní spot</a:t>
            </a:r>
          </a:p>
          <a:p>
            <a:r>
              <a:rPr lang="cs-CZ" dirty="0" smtClean="0"/>
              <a:t>Je to typický komerční snímek</a:t>
            </a:r>
          </a:p>
          <a:p>
            <a:r>
              <a:rPr lang="cs-CZ" dirty="0" smtClean="0"/>
              <a:t>Vhodné herecké obsazení</a:t>
            </a:r>
          </a:p>
          <a:p>
            <a:r>
              <a:rPr lang="cs-CZ" dirty="0" smtClean="0"/>
              <a:t>Ježek přiznává, že o distribuci nic nevěděl a musel se to všechno naučit </a:t>
            </a:r>
          </a:p>
          <a:p>
            <a:r>
              <a:rPr lang="cs-CZ" dirty="0" smtClean="0"/>
              <a:t>Nechal vyrobit asi 30 kopií (tehdy bylo běžné mít 3-5 kopií dle </a:t>
            </a:r>
            <a:r>
              <a:rPr lang="cs-CZ" dirty="0" err="1" smtClean="0"/>
              <a:t>ufp</a:t>
            </a:r>
            <a:r>
              <a:rPr lang="cs-CZ" dirty="0" smtClean="0"/>
              <a:t>)</a:t>
            </a:r>
          </a:p>
          <a:p>
            <a:r>
              <a:rPr lang="cs-CZ" dirty="0" smtClean="0"/>
              <a:t>2,5 mil diváků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129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Černí baroni, 1992, Zdenek </a:t>
            </a:r>
            <a:r>
              <a:rPr lang="cs-CZ" dirty="0" err="1" smtClean="0"/>
              <a:t>Sirový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www.youtube.com/watch?v=tD2VXTfM9HY</a:t>
            </a:r>
            <a:r>
              <a:rPr lang="cs-CZ" dirty="0" smtClean="0"/>
              <a:t> </a:t>
            </a:r>
          </a:p>
          <a:p>
            <a:r>
              <a:rPr lang="cs-CZ" dirty="0" smtClean="0"/>
              <a:t>SF jako výkonný producent</a:t>
            </a:r>
          </a:p>
          <a:p>
            <a:r>
              <a:rPr lang="cs-CZ" dirty="0" smtClean="0"/>
              <a:t>FS Barrandov jako hlavní producent (33 % rozpočtu) – technické zařízení, odkup práv na filmové zpracování stejnojmenné knihy Miloslava Švandrlíka</a:t>
            </a:r>
          </a:p>
          <a:p>
            <a:r>
              <a:rPr lang="cs-CZ" dirty="0" err="1" smtClean="0"/>
              <a:t>Multra</a:t>
            </a:r>
            <a:r>
              <a:rPr lang="cs-CZ" dirty="0" smtClean="0"/>
              <a:t> </a:t>
            </a:r>
            <a:r>
              <a:rPr lang="cs-CZ" dirty="0" err="1" smtClean="0"/>
              <a:t>Trading</a:t>
            </a:r>
            <a:r>
              <a:rPr lang="cs-CZ" dirty="0" smtClean="0"/>
              <a:t> Team (dovozce elektroniky) - sponzor</a:t>
            </a:r>
          </a:p>
          <a:p>
            <a:r>
              <a:rPr lang="cs-CZ" dirty="0" err="1" smtClean="0"/>
              <a:t>Riosport-Press</a:t>
            </a:r>
            <a:r>
              <a:rPr lang="cs-CZ" dirty="0" smtClean="0"/>
              <a:t> (vydavatel </a:t>
            </a:r>
            <a:r>
              <a:rPr lang="cs-CZ" dirty="0" err="1" smtClean="0"/>
              <a:t>Švandrlíkových</a:t>
            </a:r>
            <a:r>
              <a:rPr lang="cs-CZ" dirty="0" smtClean="0"/>
              <a:t> knih) </a:t>
            </a:r>
          </a:p>
          <a:p>
            <a:r>
              <a:rPr lang="cs-CZ" dirty="0" smtClean="0"/>
              <a:t>Recyklace TP</a:t>
            </a:r>
          </a:p>
          <a:p>
            <a:r>
              <a:rPr lang="cs-CZ" dirty="0" smtClean="0"/>
              <a:t>1,5 mil diváků </a:t>
            </a:r>
          </a:p>
          <a:p>
            <a:r>
              <a:rPr lang="cs-CZ" dirty="0" smtClean="0"/>
              <a:t>Neúspěšná snaha o mezinárodní distribuci – nesrozumitelné téma, jazyková bariéra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3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Dědictví aneb </a:t>
            </a:r>
            <a:r>
              <a:rPr lang="cs-CZ" dirty="0" err="1" smtClean="0"/>
              <a:t>Kurvahošigutentag</a:t>
            </a:r>
            <a:r>
              <a:rPr lang="cs-CZ" dirty="0" smtClean="0"/>
              <a:t>, 1992 Věra Chytilová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62926"/>
          </a:xfrm>
        </p:spPr>
        <p:txBody>
          <a:bodyPr/>
          <a:lstStyle/>
          <a:p>
            <a:r>
              <a:rPr lang="cs-CZ" dirty="0" smtClean="0"/>
              <a:t>První projekt pod taktovkou SF = SF je hlavní producentem</a:t>
            </a:r>
          </a:p>
          <a:p>
            <a:r>
              <a:rPr lang="cs-CZ" dirty="0" smtClean="0"/>
              <a:t>Má přímý finanční vklad + získali koproducenta Polytechna, a.s.</a:t>
            </a:r>
          </a:p>
          <a:p>
            <a:r>
              <a:rPr lang="cs-CZ" dirty="0" smtClean="0"/>
              <a:t>Opět jde o komedii</a:t>
            </a:r>
          </a:p>
          <a:p>
            <a:r>
              <a:rPr lang="cs-CZ" dirty="0" smtClean="0"/>
              <a:t>Atraktivní herecké obsazení – Bolek Polívka, Miroslav Donutil, Ivana Chýlková, Dagmar Veškrnová, Karel Gott</a:t>
            </a:r>
          </a:p>
          <a:p>
            <a:r>
              <a:rPr lang="cs-CZ" dirty="0" smtClean="0"/>
              <a:t>Atraktivní režisérka – Věra Chytilová</a:t>
            </a:r>
          </a:p>
          <a:p>
            <a:r>
              <a:rPr lang="cs-CZ" dirty="0" smtClean="0"/>
              <a:t>Návštěvnost 810.000 diváků</a:t>
            </a:r>
          </a:p>
          <a:p>
            <a:r>
              <a:rPr lang="cs-CZ" dirty="0" smtClean="0"/>
              <a:t>Film byl prodán do Ruska, Maďarska, Polska, Izraele, Austrálie… 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www.youtube.com/watch?v=2JWhtWdJNOM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443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Šakalí léta, 1993, Jan Hřebejk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46884"/>
          </a:xfrm>
        </p:spPr>
        <p:txBody>
          <a:bodyPr>
            <a:normAutofit/>
          </a:bodyPr>
          <a:lstStyle/>
          <a:p>
            <a:r>
              <a:rPr lang="cs-CZ" dirty="0" smtClean="0"/>
              <a:t>Hřebejk + Jarchovský přinesli svůj absolventský scénář</a:t>
            </a:r>
          </a:p>
          <a:p>
            <a:r>
              <a:rPr lang="cs-CZ" dirty="0" smtClean="0"/>
              <a:t>Opět na knižní motivy – </a:t>
            </a:r>
            <a:r>
              <a:rPr lang="cs-CZ" i="1" dirty="0" smtClean="0"/>
              <a:t>Jak potopíš Austrálii </a:t>
            </a:r>
            <a:r>
              <a:rPr lang="cs-CZ" dirty="0" smtClean="0"/>
              <a:t>Petra </a:t>
            </a:r>
            <a:r>
              <a:rPr lang="cs-CZ" dirty="0" err="1" smtClean="0"/>
              <a:t>Šabacha</a:t>
            </a:r>
            <a:endParaRPr lang="cs-CZ" dirty="0" smtClean="0"/>
          </a:p>
          <a:p>
            <a:r>
              <a:rPr lang="cs-CZ" dirty="0" smtClean="0"/>
              <a:t>Je to rockový muzikál</a:t>
            </a:r>
          </a:p>
          <a:p>
            <a:r>
              <a:rPr lang="cs-CZ" dirty="0" smtClean="0"/>
              <a:t>Spolupráce s TV Nova – paradoxně ubrala diváky v kinech, protože si to pustili v televizi</a:t>
            </a:r>
          </a:p>
          <a:p>
            <a:r>
              <a:rPr lang="cs-CZ" dirty="0" smtClean="0"/>
              <a:t>Opět spolupráce s Polytechnou</a:t>
            </a:r>
          </a:p>
          <a:p>
            <a:r>
              <a:rPr lang="cs-CZ" dirty="0" smtClean="0"/>
              <a:t>Méně atraktivní herecké obsazení – Sylva Tománková, Jakub Špalek, Martin </a:t>
            </a:r>
            <a:r>
              <a:rPr lang="cs-CZ" dirty="0" err="1" smtClean="0"/>
              <a:t>Dejdar</a:t>
            </a:r>
            <a:r>
              <a:rPr lang="cs-CZ" dirty="0" smtClean="0"/>
              <a:t>, Josef Abrhám</a:t>
            </a:r>
          </a:p>
          <a:p>
            <a:r>
              <a:rPr lang="cs-CZ" dirty="0" smtClean="0"/>
              <a:t>Získal prvního Českého lva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www.youtube.com/watch?v=xufIBcF8Q9A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538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Kolja, 1996, Jan Svěrák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producent Biograf Jan Svěrák</a:t>
            </a:r>
          </a:p>
          <a:p>
            <a:r>
              <a:rPr lang="cs-CZ" dirty="0" smtClean="0"/>
              <a:t>Dalí koproducenti: ČT, Centrum českého videa, </a:t>
            </a:r>
            <a:r>
              <a:rPr lang="cs-CZ" dirty="0" err="1" smtClean="0"/>
              <a:t>Lucernafilm</a:t>
            </a:r>
            <a:r>
              <a:rPr lang="cs-CZ" dirty="0" smtClean="0"/>
              <a:t>, </a:t>
            </a:r>
            <a:r>
              <a:rPr lang="cs-CZ" dirty="0" err="1" smtClean="0"/>
              <a:t>Portobello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r>
              <a:rPr lang="cs-CZ" dirty="0" smtClean="0"/>
              <a:t>, Pandora </a:t>
            </a:r>
            <a:r>
              <a:rPr lang="cs-CZ" dirty="0" err="1" smtClean="0"/>
              <a:t>Cinema</a:t>
            </a:r>
            <a:endParaRPr lang="cs-CZ" dirty="0" smtClean="0"/>
          </a:p>
          <a:p>
            <a:r>
              <a:rPr lang="cs-CZ" dirty="0" smtClean="0"/>
              <a:t>Rozpočet snímku cca 28 mil. Korun</a:t>
            </a:r>
          </a:p>
          <a:p>
            <a:r>
              <a:rPr lang="cs-CZ" dirty="0" smtClean="0"/>
              <a:t>SF – výkonný producent</a:t>
            </a:r>
          </a:p>
          <a:p>
            <a:r>
              <a:rPr lang="cs-CZ" dirty="0" smtClean="0"/>
              <a:t>Získal grant ze SFRPČK (první pro SF)</a:t>
            </a:r>
          </a:p>
          <a:p>
            <a:r>
              <a:rPr lang="cs-CZ" dirty="0" smtClean="0"/>
              <a:t>Potenciál velkého diváckého ohlasu </a:t>
            </a:r>
          </a:p>
          <a:p>
            <a:r>
              <a:rPr lang="cs-CZ" dirty="0" smtClean="0"/>
              <a:t>Lákavé herecké obsazení – Zdeněk </a:t>
            </a:r>
            <a:r>
              <a:rPr lang="cs-CZ" dirty="0" err="1" smtClean="0"/>
              <a:t>Svrák</a:t>
            </a:r>
            <a:r>
              <a:rPr lang="cs-CZ" dirty="0" smtClean="0"/>
              <a:t>, Libuše Šafránková, Ondřej Vetchý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66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11. český exploatační 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Hostovská hodina Mgr. Veroniky </a:t>
            </a:r>
            <a:r>
              <a:rPr lang="cs-CZ" dirty="0" err="1" smtClean="0"/>
              <a:t>Lengálové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050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Kolja, 1996, Jan Svěrák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Návštěvnost cca 1,4 mil diváků</a:t>
            </a:r>
          </a:p>
          <a:p>
            <a:r>
              <a:rPr lang="cs-CZ" dirty="0" smtClean="0"/>
              <a:t>Bylo al těžké prosadit jej do kin kvůli nedůvěře k českému filmu </a:t>
            </a:r>
          </a:p>
          <a:p>
            <a:r>
              <a:rPr lang="cs-CZ" dirty="0" smtClean="0"/>
              <a:t>Stal se z něj kasovní trhák</a:t>
            </a:r>
          </a:p>
          <a:p>
            <a:r>
              <a:rPr lang="cs-CZ" dirty="0" smtClean="0"/>
              <a:t>Několik cen Český lev</a:t>
            </a:r>
          </a:p>
          <a:p>
            <a:r>
              <a:rPr lang="cs-CZ" dirty="0" smtClean="0"/>
              <a:t>Zlatý globus pro nejlepší cizojazyčný film </a:t>
            </a:r>
          </a:p>
          <a:p>
            <a:r>
              <a:rPr lang="cs-CZ" dirty="0" smtClean="0"/>
              <a:t>Oscar za nejlepší cizojazyčný film </a:t>
            </a:r>
          </a:p>
          <a:p>
            <a:r>
              <a:rPr lang="cs-CZ" dirty="0" smtClean="0"/>
              <a:t>Práva odkoupila americká společnost </a:t>
            </a:r>
            <a:r>
              <a:rPr lang="cs-CZ" dirty="0" err="1" smtClean="0"/>
              <a:t>Miramax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616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filmy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Báječná léta pod psa</a:t>
            </a:r>
            <a:r>
              <a:rPr lang="cs-CZ" dirty="0" smtClean="0"/>
              <a:t>, r Per </a:t>
            </a:r>
            <a:r>
              <a:rPr lang="cs-CZ" dirty="0" err="1" smtClean="0"/>
              <a:t>Nikolaev</a:t>
            </a:r>
            <a:r>
              <a:rPr lang="cs-CZ" dirty="0" smtClean="0"/>
              <a:t>, 1997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www.youtube.com/watch?v=bQ0trLm2oPs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Kanárek, </a:t>
            </a:r>
            <a:r>
              <a:rPr lang="cs-CZ" dirty="0" smtClean="0"/>
              <a:t>r. Viktor Tauš, 1999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www.youtube.com/watch?v=ftajB28JUqM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957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HEUREKA holding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Vznikal cca  rok (90-93) </a:t>
            </a:r>
          </a:p>
          <a:p>
            <a:r>
              <a:rPr lang="cs-CZ" dirty="0" smtClean="0"/>
              <a:t>Zakladatelé – Milan Brabec a Jiří Ulrich </a:t>
            </a:r>
          </a:p>
          <a:p>
            <a:r>
              <a:rPr lang="cs-CZ" dirty="0" smtClean="0"/>
              <a:t>Celkem 5 společností, které se vzájemné doplňují</a:t>
            </a:r>
          </a:p>
          <a:p>
            <a:r>
              <a:rPr lang="cs-CZ" dirty="0" smtClean="0"/>
              <a:t>HEUREKA FILM, s.r.o.</a:t>
            </a:r>
          </a:p>
          <a:p>
            <a:pPr lvl="1"/>
            <a:r>
              <a:rPr lang="cs-CZ" dirty="0" smtClean="0"/>
              <a:t>Producent a investor celovečerního filmu </a:t>
            </a:r>
          </a:p>
          <a:p>
            <a:pPr lvl="1"/>
            <a:r>
              <a:rPr lang="cs-CZ" dirty="0" smtClean="0"/>
              <a:t>Nákup zahraničních filmů, dabing a </a:t>
            </a:r>
            <a:r>
              <a:rPr lang="cs-CZ" dirty="0" err="1" smtClean="0"/>
              <a:t>kinodistribuce</a:t>
            </a:r>
            <a:endParaRPr lang="cs-CZ" dirty="0" smtClean="0"/>
          </a:p>
          <a:p>
            <a:r>
              <a:rPr lang="cs-CZ" dirty="0" smtClean="0"/>
              <a:t>HEUREKA TV, s.r.o.</a:t>
            </a:r>
          </a:p>
          <a:p>
            <a:pPr lvl="1"/>
            <a:r>
              <a:rPr lang="cs-CZ" dirty="0" smtClean="0"/>
              <a:t>Výrobce televizní reklamy a propagační video pořadů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566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HEUREKA holding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HEUREKA PRODUCTION PF, s.r.o.</a:t>
            </a:r>
          </a:p>
          <a:p>
            <a:pPr lvl="1"/>
            <a:r>
              <a:rPr lang="cs-CZ" dirty="0" smtClean="0"/>
              <a:t>Organizátor výroby v 35mm filmové technologii</a:t>
            </a:r>
          </a:p>
          <a:p>
            <a:pPr lvl="1"/>
            <a:r>
              <a:rPr lang="cs-CZ" dirty="0" smtClean="0"/>
              <a:t>Distributor pro </a:t>
            </a:r>
            <a:r>
              <a:rPr lang="cs-CZ" dirty="0" err="1" smtClean="0"/>
              <a:t>Heureku</a:t>
            </a:r>
            <a:r>
              <a:rPr lang="cs-CZ" dirty="0" smtClean="0"/>
              <a:t> v rámci českých a slovenských kin</a:t>
            </a:r>
          </a:p>
          <a:p>
            <a:r>
              <a:rPr lang="cs-CZ" dirty="0" smtClean="0"/>
              <a:t>HEUREKA SOUND, s.r.o.</a:t>
            </a:r>
          </a:p>
          <a:p>
            <a:pPr lvl="1"/>
            <a:r>
              <a:rPr lang="cs-CZ" dirty="0" smtClean="0"/>
              <a:t>Nahrávání zvuku, ozvučování TV záznamů, ruchy a TV Dabing </a:t>
            </a:r>
          </a:p>
          <a:p>
            <a:r>
              <a:rPr lang="cs-CZ" dirty="0" smtClean="0"/>
              <a:t>HEUREKA MULTIMEDIA, s.r.o.</a:t>
            </a:r>
          </a:p>
          <a:p>
            <a:pPr lvl="1"/>
            <a:r>
              <a:rPr lang="cs-CZ" dirty="0" smtClean="0"/>
              <a:t>Reklama – tisk, rádia, výlep </a:t>
            </a:r>
            <a:r>
              <a:rPr lang="cs-CZ" dirty="0" err="1" smtClean="0"/>
              <a:t>apod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446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HEUREKA  filmografie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Nahota na prodej, </a:t>
            </a:r>
            <a:r>
              <a:rPr lang="cs-CZ" dirty="0" smtClean="0"/>
              <a:t>r. Vít </a:t>
            </a:r>
            <a:r>
              <a:rPr lang="cs-CZ" dirty="0" err="1" smtClean="0"/>
              <a:t>Olmer</a:t>
            </a:r>
            <a:r>
              <a:rPr lang="cs-CZ" dirty="0" smtClean="0"/>
              <a:t>, 1993 </a:t>
            </a:r>
            <a:endParaRPr lang="cs-CZ" i="1" dirty="0" smtClean="0"/>
          </a:p>
          <a:p>
            <a:r>
              <a:rPr lang="cs-CZ" i="1" dirty="0" smtClean="0"/>
              <a:t>Konec básníků v Čechách</a:t>
            </a:r>
            <a:r>
              <a:rPr lang="cs-CZ" dirty="0" smtClean="0"/>
              <a:t>, r. Dušan Klein, 1993</a:t>
            </a:r>
          </a:p>
          <a:p>
            <a:r>
              <a:rPr lang="cs-CZ" i="1" dirty="0">
                <a:hlinkClick r:id="rId3"/>
              </a:rPr>
              <a:t>https://</a:t>
            </a:r>
            <a:r>
              <a:rPr lang="cs-CZ" i="1" dirty="0" smtClean="0">
                <a:hlinkClick r:id="rId3"/>
              </a:rPr>
              <a:t>www.youtube.com/watch?v=sxlNtCIgqRs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Akumulátor 1,</a:t>
            </a:r>
            <a:r>
              <a:rPr lang="cs-CZ" dirty="0" smtClean="0"/>
              <a:t> Jan Svěrák, 1994</a:t>
            </a:r>
            <a:endParaRPr lang="cs-CZ" i="1" dirty="0" smtClean="0"/>
          </a:p>
          <a:p>
            <a:r>
              <a:rPr lang="cs-CZ" i="1" dirty="0">
                <a:hlinkClick r:id="rId4"/>
              </a:rPr>
              <a:t>https://</a:t>
            </a:r>
            <a:r>
              <a:rPr lang="cs-CZ" i="1" dirty="0" smtClean="0">
                <a:hlinkClick r:id="rId4"/>
              </a:rPr>
              <a:t>www.youtube.com/watch?v=oqDYlfeZFHk</a:t>
            </a:r>
            <a:endParaRPr lang="cs-CZ" i="1" dirty="0" smtClean="0"/>
          </a:p>
          <a:p>
            <a:r>
              <a:rPr lang="cs-CZ" i="1" dirty="0" smtClean="0"/>
              <a:t>Andělské oči, </a:t>
            </a:r>
            <a:r>
              <a:rPr lang="cs-CZ" dirty="0" smtClean="0"/>
              <a:t>Dušan Klein, 1994 </a:t>
            </a:r>
          </a:p>
          <a:p>
            <a:r>
              <a:rPr lang="cs-CZ" i="1" dirty="0">
                <a:hlinkClick r:id="rId5"/>
              </a:rPr>
              <a:t>https://</a:t>
            </a:r>
            <a:r>
              <a:rPr lang="cs-CZ" i="1" dirty="0" smtClean="0">
                <a:hlinkClick r:id="rId5"/>
              </a:rPr>
              <a:t>www.youtube.com/watch?v=aQEdLEMKjuI</a:t>
            </a:r>
            <a:r>
              <a:rPr lang="cs-CZ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96972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Film &amp;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nezávislá inciativa</a:t>
            </a:r>
          </a:p>
          <a:p>
            <a:r>
              <a:rPr lang="cs-CZ" dirty="0" smtClean="0"/>
              <a:t>Velmi silná propojení humanitních věd a filmu</a:t>
            </a:r>
          </a:p>
          <a:p>
            <a:r>
              <a:rPr lang="cs-CZ" dirty="0" smtClean="0"/>
              <a:t>Především dokumentární tvorba </a:t>
            </a:r>
          </a:p>
          <a:p>
            <a:pPr lvl="1"/>
            <a:r>
              <a:rPr lang="cs-CZ" dirty="0" smtClean="0"/>
              <a:t>Témata: nezaměstnanost, romská otázka, člověk a násilí, venkov, trestná činnost mladistvých</a:t>
            </a:r>
          </a:p>
          <a:p>
            <a:r>
              <a:rPr lang="cs-CZ" dirty="0" smtClean="0"/>
              <a:t>Úzce spolupracují s KF a Institutem sociálních studií FSV UK</a:t>
            </a:r>
          </a:p>
          <a:p>
            <a:r>
              <a:rPr lang="cs-CZ" dirty="0" smtClean="0"/>
              <a:t>Spolupráce s ČT, první film </a:t>
            </a:r>
            <a:r>
              <a:rPr lang="cs-CZ" i="1" dirty="0" smtClean="0"/>
              <a:t>Za mřížemi</a:t>
            </a:r>
            <a:r>
              <a:rPr lang="cs-CZ" dirty="0" smtClean="0"/>
              <a:t> Heleny Třeštíkové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986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Film &amp;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financována nadačním základem a sponzorskými příspěvky </a:t>
            </a:r>
          </a:p>
          <a:p>
            <a:r>
              <a:rPr lang="cs-CZ" dirty="0" smtClean="0"/>
              <a:t>V roce 1991 získávají poměrně velkou část prostředků z grantu ČNR pro nezávislou televizní tvorbu</a:t>
            </a:r>
          </a:p>
          <a:p>
            <a:r>
              <a:rPr lang="cs-CZ" dirty="0" smtClean="0"/>
              <a:t>Redakční rada – Helena Třeštíková, sociolog Josef Alan, ředitel institutu SS FSV UK Martin </a:t>
            </a:r>
            <a:r>
              <a:rPr lang="cs-CZ" dirty="0" err="1" smtClean="0"/>
              <a:t>Bútora</a:t>
            </a:r>
            <a:r>
              <a:rPr lang="cs-CZ" dirty="0" smtClean="0"/>
              <a:t>, psycholog Andrej </a:t>
            </a:r>
            <a:r>
              <a:rPr lang="cs-CZ" dirty="0" err="1" smtClean="0"/>
              <a:t>Gjurič</a:t>
            </a:r>
            <a:r>
              <a:rPr lang="cs-CZ" dirty="0" smtClean="0"/>
              <a:t>, Jan Knoflíček (KF) a Alena Müllerová</a:t>
            </a:r>
          </a:p>
          <a:p>
            <a:r>
              <a:rPr lang="cs-CZ" dirty="0"/>
              <a:t>Hl. producentkou je Jarmila Poláková </a:t>
            </a:r>
            <a:endParaRPr lang="cs-CZ" dirty="0" smtClean="0"/>
          </a:p>
          <a:p>
            <a:r>
              <a:rPr lang="cs-CZ" dirty="0" smtClean="0"/>
              <a:t>Důkaz, že i v obtížných podmínkách lze produkovat závažné a důležité filmy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8618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Nadace Film &amp; Sociologie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Tvůrci Helena Třeštíková, Pavel Koutecký, Pavel </a:t>
            </a:r>
            <a:r>
              <a:rPr lang="cs-CZ" dirty="0" err="1" smtClean="0"/>
              <a:t>Štingl</a:t>
            </a:r>
            <a:r>
              <a:rPr lang="cs-CZ" dirty="0" smtClean="0"/>
              <a:t>, Vladislav Kvasnička, Drahomíra Vihanová, Věra Chytilová, Olga Sommerová </a:t>
            </a:r>
          </a:p>
          <a:p>
            <a:r>
              <a:rPr lang="cs-CZ" dirty="0" smtClean="0"/>
              <a:t>Filmy 90. léta </a:t>
            </a:r>
          </a:p>
          <a:p>
            <a:pPr lvl="1"/>
            <a:r>
              <a:rPr lang="cs-CZ" dirty="0" smtClean="0"/>
              <a:t>Zánik </a:t>
            </a:r>
            <a:r>
              <a:rPr lang="cs-CZ" dirty="0"/>
              <a:t>Č</a:t>
            </a:r>
            <a:r>
              <a:rPr lang="cs-CZ" dirty="0" smtClean="0"/>
              <a:t>eskoslovenska v parlamentu </a:t>
            </a:r>
            <a:r>
              <a:rPr lang="cs-CZ" i="0" dirty="0" smtClean="0"/>
              <a:t>(r. Pavel Koutecký, 1993)</a:t>
            </a:r>
          </a:p>
          <a:p>
            <a:pPr lvl="1"/>
            <a:r>
              <a:rPr lang="cs-CZ" dirty="0" smtClean="0"/>
              <a:t>Zlín kouří </a:t>
            </a:r>
            <a:r>
              <a:rPr lang="cs-CZ" dirty="0" err="1" smtClean="0"/>
              <a:t>Malbora</a:t>
            </a:r>
            <a:r>
              <a:rPr lang="cs-CZ" i="0" dirty="0" smtClean="0"/>
              <a:t> (r. Eva Holubová, 1992)</a:t>
            </a:r>
          </a:p>
          <a:p>
            <a:pPr lvl="1"/>
            <a:r>
              <a:rPr lang="cs-CZ" dirty="0" smtClean="0"/>
              <a:t>Studentská láska </a:t>
            </a:r>
            <a:r>
              <a:rPr lang="cs-CZ" i="0" dirty="0" smtClean="0"/>
              <a:t>(r. Pavel </a:t>
            </a:r>
            <a:r>
              <a:rPr lang="cs-CZ" i="0" dirty="0" err="1" smtClean="0"/>
              <a:t>Štingl</a:t>
            </a:r>
            <a:r>
              <a:rPr lang="cs-CZ" i="0" dirty="0" smtClean="0"/>
              <a:t>, 1992)</a:t>
            </a:r>
          </a:p>
          <a:p>
            <a:pPr lvl="1"/>
            <a:r>
              <a:rPr lang="cs-CZ" dirty="0" smtClean="0"/>
              <a:t>Čekárna aneb Takové problémy jsme neměli </a:t>
            </a:r>
            <a:r>
              <a:rPr lang="cs-CZ" i="0" dirty="0" smtClean="0"/>
              <a:t>(Vladislav Kvasnička, 1991)</a:t>
            </a:r>
          </a:p>
          <a:p>
            <a:pPr lvl="1"/>
            <a:r>
              <a:rPr lang="cs-CZ" dirty="0" smtClean="0"/>
              <a:t>Denně předstupuji před tvou tvář</a:t>
            </a:r>
            <a:r>
              <a:rPr lang="cs-CZ" i="0" dirty="0" smtClean="0"/>
              <a:t> (Drahomíra Vihanová, 1992)</a:t>
            </a:r>
          </a:p>
          <a:p>
            <a:pPr lvl="1"/>
            <a:r>
              <a:rPr lang="cs-CZ" dirty="0" smtClean="0"/>
              <a:t>Oj, to byl boj!</a:t>
            </a:r>
            <a:r>
              <a:rPr lang="cs-CZ" i="0" dirty="0" smtClean="0"/>
              <a:t> (r. Pavel Koutecký, 1992)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441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Oj, to byl boj! </a:t>
            </a:r>
            <a:r>
              <a:rPr lang="cs-CZ" dirty="0" smtClean="0"/>
              <a:t>A Pavel Koutecký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r. Pavel Koutecký, 1992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dafilms.cz/film/7588-oj-to-byl-boj</a:t>
            </a:r>
            <a:r>
              <a:rPr lang="cs-CZ" dirty="0" smtClean="0"/>
              <a:t> </a:t>
            </a:r>
          </a:p>
          <a:p>
            <a:r>
              <a:rPr lang="cs-CZ" dirty="0" smtClean="0"/>
              <a:t>Experimentální film na téma politických předvolebních kampaní</a:t>
            </a:r>
          </a:p>
          <a:p>
            <a:r>
              <a:rPr lang="cs-CZ" dirty="0" smtClean="0"/>
              <a:t>PK výrazná osobnost dokumentu 90. let</a:t>
            </a:r>
          </a:p>
          <a:p>
            <a:r>
              <a:rPr lang="cs-CZ" dirty="0" smtClean="0"/>
              <a:t>Vystřídal mnoho tematických okruhů (sociální filmy, cestopisy, politické filmy, experiment, TV cykly…) </a:t>
            </a:r>
          </a:p>
          <a:p>
            <a:r>
              <a:rPr lang="cs-CZ" dirty="0" smtClean="0"/>
              <a:t>Od roku 1990 pracoval na filmu </a:t>
            </a:r>
            <a:r>
              <a:rPr lang="cs-CZ" i="1" dirty="0" smtClean="0"/>
              <a:t>Občan Havel</a:t>
            </a:r>
            <a:endParaRPr lang="cs-CZ" dirty="0" smtClean="0"/>
          </a:p>
          <a:p>
            <a:r>
              <a:rPr lang="cs-CZ" dirty="0" smtClean="0"/>
              <a:t>Před dokončením však zemřel – film dokončil Miroslav Janek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8242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Bontonfilm</a:t>
            </a:r>
            <a:r>
              <a:rPr lang="cs-CZ" dirty="0" smtClean="0"/>
              <a:t> a.s.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i="1" dirty="0" smtClean="0"/>
              <a:t>Tankovém praporu</a:t>
            </a:r>
            <a:r>
              <a:rPr lang="cs-CZ" dirty="0" smtClean="0"/>
              <a:t> upustili od produkce a začali se věnovat především distribuci </a:t>
            </a:r>
          </a:p>
          <a:p>
            <a:r>
              <a:rPr lang="cs-CZ" dirty="0" smtClean="0"/>
              <a:t>V roce 1994 vstoupil Bonton do </a:t>
            </a:r>
            <a:r>
              <a:rPr lang="cs-CZ" dirty="0" err="1" smtClean="0"/>
              <a:t>Lucernafilmu</a:t>
            </a:r>
            <a:r>
              <a:rPr lang="cs-CZ" dirty="0" smtClean="0"/>
              <a:t> -&gt; </a:t>
            </a:r>
            <a:r>
              <a:rPr lang="cs-CZ" dirty="0" err="1" smtClean="0"/>
              <a:t>Bontonfilm</a:t>
            </a:r>
            <a:endParaRPr lang="cs-CZ" dirty="0" smtClean="0"/>
          </a:p>
          <a:p>
            <a:r>
              <a:rPr lang="cs-CZ" dirty="0" smtClean="0"/>
              <a:t>Vlastník filmových ateliérů Zlín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07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produkční firmy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roce 1992 jich vzniklo přes 70 </a:t>
            </a:r>
          </a:p>
          <a:p>
            <a:r>
              <a:rPr lang="cs-CZ" dirty="0" smtClean="0"/>
              <a:t>Několik z nich přežilo do teď </a:t>
            </a:r>
          </a:p>
          <a:p>
            <a:r>
              <a:rPr lang="cs-CZ" dirty="0" smtClean="0"/>
              <a:t>Další produkovali pouze jeden/dva filmy </a:t>
            </a:r>
          </a:p>
          <a:p>
            <a:r>
              <a:rPr lang="cs-CZ" dirty="0" smtClean="0"/>
              <a:t>Nejvíce firem založili studenti/absolventi FAMU (především produkce)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Etamp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v roce 1991</a:t>
            </a:r>
          </a:p>
          <a:p>
            <a:r>
              <a:rPr lang="cs-CZ" dirty="0" smtClean="0"/>
              <a:t>Zakladatelem Jan Bílek</a:t>
            </a:r>
          </a:p>
          <a:p>
            <a:r>
              <a:rPr lang="cs-CZ" dirty="0" smtClean="0"/>
              <a:t>Především zakázková výroba pro zahraniční koproducenty (Franciem Německo) </a:t>
            </a:r>
          </a:p>
          <a:p>
            <a:r>
              <a:rPr lang="cs-CZ" dirty="0" smtClean="0"/>
              <a:t>Videoklipy pro české interprety – Lucie nebo Anna K</a:t>
            </a:r>
          </a:p>
          <a:p>
            <a:r>
              <a:rPr lang="cs-CZ" i="1" dirty="0" smtClean="0"/>
              <a:t>Příliš hlučná samota</a:t>
            </a:r>
            <a:r>
              <a:rPr lang="cs-CZ" dirty="0" smtClean="0"/>
              <a:t> (r</a:t>
            </a:r>
            <a:r>
              <a:rPr lang="cs-CZ" dirty="0"/>
              <a:t>. Věra </a:t>
            </a:r>
            <a:r>
              <a:rPr lang="cs-CZ" dirty="0" err="1" smtClean="0"/>
              <a:t>Caïs</a:t>
            </a:r>
            <a:r>
              <a:rPr lang="cs-CZ" dirty="0" smtClean="0"/>
              <a:t>, 1994)</a:t>
            </a:r>
          </a:p>
          <a:p>
            <a:r>
              <a:rPr lang="cs-CZ" dirty="0" smtClean="0"/>
              <a:t>Po roce 2000 přechází na výrobu dlouhodobých seriálů – </a:t>
            </a:r>
            <a:r>
              <a:rPr lang="cs-CZ" dirty="0" err="1" smtClean="0"/>
              <a:t>např</a:t>
            </a:r>
            <a:r>
              <a:rPr lang="cs-CZ" dirty="0" smtClean="0"/>
              <a:t> </a:t>
            </a:r>
            <a:r>
              <a:rPr lang="cs-CZ" i="1" dirty="0" smtClean="0"/>
              <a:t>VKV, </a:t>
            </a:r>
            <a:r>
              <a:rPr lang="cs-CZ" dirty="0" smtClean="0"/>
              <a:t>dále pak zakázky pro Francii, Holandsko či Německo</a:t>
            </a:r>
          </a:p>
          <a:p>
            <a:r>
              <a:rPr lang="cs-CZ" dirty="0" smtClean="0"/>
              <a:t>Podíleli se také na minisérii </a:t>
            </a:r>
            <a:r>
              <a:rPr lang="cs-CZ" i="1" dirty="0" smtClean="0"/>
              <a:t>Hořící keř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41712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UFD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34490"/>
            <a:ext cx="9601200" cy="42329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Ustavující valná hromada KVIFF 1992</a:t>
            </a:r>
          </a:p>
          <a:p>
            <a:r>
              <a:rPr lang="cs-CZ" dirty="0" smtClean="0"/>
              <a:t>Sešly se dvě unie – česká a slovenská </a:t>
            </a:r>
          </a:p>
          <a:p>
            <a:r>
              <a:rPr lang="cs-CZ" dirty="0" smtClean="0"/>
              <a:t>Shodují se na otevřeném trhu </a:t>
            </a:r>
          </a:p>
          <a:p>
            <a:r>
              <a:rPr lang="cs-CZ" dirty="0" smtClean="0"/>
              <a:t>Záměrem je ochrana a výkon společných zájmů</a:t>
            </a:r>
          </a:p>
          <a:p>
            <a:r>
              <a:rPr lang="cs-CZ" dirty="0" smtClean="0"/>
              <a:t>Zakladatelé</a:t>
            </a:r>
          </a:p>
          <a:p>
            <a:pPr lvl="1"/>
            <a:r>
              <a:rPr lang="cs-CZ" dirty="0" err="1" smtClean="0"/>
              <a:t>Lucernafilm</a:t>
            </a:r>
            <a:endParaRPr lang="cs-CZ" dirty="0" smtClean="0"/>
          </a:p>
          <a:p>
            <a:pPr lvl="1"/>
            <a:r>
              <a:rPr lang="cs-CZ" dirty="0" err="1" smtClean="0"/>
              <a:t>Interama</a:t>
            </a:r>
            <a:endParaRPr lang="cs-CZ" dirty="0" smtClean="0"/>
          </a:p>
          <a:p>
            <a:pPr lvl="1"/>
            <a:r>
              <a:rPr lang="cs-CZ" dirty="0" err="1" smtClean="0"/>
              <a:t>Spacefilms</a:t>
            </a:r>
            <a:r>
              <a:rPr lang="cs-CZ" dirty="0" smtClean="0"/>
              <a:t> (Tankový prapor a Černí baroni)</a:t>
            </a:r>
          </a:p>
          <a:p>
            <a:pPr lvl="1"/>
            <a:r>
              <a:rPr lang="cs-CZ" dirty="0" smtClean="0"/>
              <a:t>SPF</a:t>
            </a:r>
          </a:p>
          <a:p>
            <a:pPr lvl="1"/>
            <a:r>
              <a:rPr lang="cs-CZ" dirty="0" err="1" smtClean="0"/>
              <a:t>Intersonic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aunus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roduction</a:t>
            </a:r>
            <a:r>
              <a:rPr lang="cs-CZ" dirty="0" smtClean="0"/>
              <a:t> (video) </a:t>
            </a:r>
          </a:p>
          <a:p>
            <a:pPr lvl="1"/>
            <a:r>
              <a:rPr lang="cs-CZ" dirty="0" smtClean="0"/>
              <a:t>KF, </a:t>
            </a:r>
            <a:r>
              <a:rPr lang="cs-CZ" dirty="0" err="1" smtClean="0"/>
              <a:t>Planfilm</a:t>
            </a:r>
            <a:r>
              <a:rPr lang="cs-CZ" dirty="0" smtClean="0"/>
              <a:t> sdružení, Filmexport Praha, </a:t>
            </a:r>
            <a:r>
              <a:rPr lang="cs-CZ" dirty="0" err="1" smtClean="0"/>
              <a:t>Pragafilm</a:t>
            </a:r>
            <a:r>
              <a:rPr lang="cs-CZ" dirty="0" smtClean="0"/>
              <a:t> s.r.o.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5001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firma </a:t>
            </a:r>
            <a:r>
              <a:rPr lang="cs-CZ" dirty="0" err="1" smtClean="0"/>
              <a:t>Falcon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v roce 1994</a:t>
            </a:r>
          </a:p>
          <a:p>
            <a:r>
              <a:rPr lang="cs-CZ" dirty="0" smtClean="0"/>
              <a:t>Má minoritní podíl v zahraničí</a:t>
            </a:r>
          </a:p>
          <a:p>
            <a:r>
              <a:rPr lang="cs-CZ" dirty="0" smtClean="0"/>
              <a:t>Práva především k </a:t>
            </a:r>
            <a:r>
              <a:rPr lang="cs-CZ" dirty="0" err="1" smtClean="0"/>
              <a:t>Buena</a:t>
            </a:r>
            <a:r>
              <a:rPr lang="cs-CZ" dirty="0" smtClean="0"/>
              <a:t> Vista a Columbia </a:t>
            </a:r>
            <a:r>
              <a:rPr lang="cs-CZ" dirty="0" err="1" smtClean="0"/>
              <a:t>TriStar</a:t>
            </a:r>
            <a:endParaRPr lang="cs-CZ" dirty="0" smtClean="0"/>
          </a:p>
          <a:p>
            <a:r>
              <a:rPr lang="cs-CZ" dirty="0" smtClean="0"/>
              <a:t>Film a </a:t>
            </a:r>
            <a:r>
              <a:rPr lang="cs-CZ" dirty="0" err="1" smtClean="0"/>
              <a:t>home</a:t>
            </a:r>
            <a:r>
              <a:rPr lang="cs-CZ" dirty="0" smtClean="0"/>
              <a:t> 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947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film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smtClean="0"/>
              <a:t>Kolja</a:t>
            </a:r>
            <a:r>
              <a:rPr lang="cs-CZ" dirty="0" smtClean="0"/>
              <a:t>, r. Jan Svěrák, 1996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15101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MAREŠOVÁ, Denisa: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Films</a:t>
            </a:r>
            <a:r>
              <a:rPr lang="cs-CZ" dirty="0" smtClean="0"/>
              <a:t>: </a:t>
            </a:r>
            <a:r>
              <a:rPr lang="cs-CZ" dirty="0" err="1" smtClean="0"/>
              <a:t>půrkopník</a:t>
            </a:r>
            <a:r>
              <a:rPr lang="cs-CZ" dirty="0" smtClean="0"/>
              <a:t> nezávislé produkce v transformační éře českého filmu po roce 1989, s. 58 – 75 </a:t>
            </a:r>
          </a:p>
          <a:p>
            <a:pPr lvl="1"/>
            <a:r>
              <a:rPr lang="cs-CZ" dirty="0" smtClean="0"/>
              <a:t>Ve studijních materiálech </a:t>
            </a:r>
          </a:p>
          <a:p>
            <a:r>
              <a:rPr lang="cs-CZ" dirty="0" smtClean="0"/>
              <a:t>SZCZEPANIK, Petr: </a:t>
            </a:r>
            <a:r>
              <a:rPr lang="cs-CZ" dirty="0"/>
              <a:t>Post-</a:t>
            </a:r>
            <a:r>
              <a:rPr lang="cs-CZ" dirty="0" err="1"/>
              <a:t>socialist</a:t>
            </a:r>
            <a:r>
              <a:rPr lang="cs-CZ" dirty="0"/>
              <a:t> </a:t>
            </a:r>
            <a:r>
              <a:rPr lang="cs-CZ" dirty="0" err="1" smtClean="0"/>
              <a:t>producer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of </a:t>
            </a:r>
            <a:r>
              <a:rPr lang="cs-CZ" dirty="0"/>
              <a:t>a </a:t>
            </a:r>
            <a:r>
              <a:rPr lang="cs-CZ" dirty="0" err="1"/>
              <a:t>small-nation</a:t>
            </a:r>
            <a:r>
              <a:rPr lang="cs-CZ" dirty="0"/>
              <a:t> </a:t>
            </a:r>
            <a:r>
              <a:rPr lang="cs-CZ" dirty="0" smtClean="0"/>
              <a:t>media </a:t>
            </a:r>
            <a:r>
              <a:rPr lang="cs-CZ" dirty="0" err="1" smtClean="0"/>
              <a:t>industry</a:t>
            </a:r>
            <a:r>
              <a:rPr lang="cs-CZ" dirty="0" smtClean="0"/>
              <a:t>. </a:t>
            </a:r>
            <a:r>
              <a:rPr lang="en-US" i="1" dirty="0"/>
              <a:t>Critical Studies in Television, </a:t>
            </a:r>
            <a:r>
              <a:rPr lang="en-US" dirty="0"/>
              <a:t>Vol. 13, no. 2 (Summer 2018), s. 207–226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Ve studijních materiálech </a:t>
            </a:r>
          </a:p>
          <a:p>
            <a:r>
              <a:rPr lang="cs-CZ" dirty="0" smtClean="0"/>
              <a:t>SZCEPANIK, Petr a </a:t>
            </a:r>
            <a:r>
              <a:rPr lang="cs-CZ" dirty="0"/>
              <a:t>kol., Studie vývoje českého hraného kinematografického díla. Praha: Státní fond kinematografie 2015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fondkinematografie.cz/assets/media/publikace/studie_vyvoj_hrany_final.pdf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39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BILÍK, Petr. „Na filmové produkci je nestandardní úplně všechno.“ </a:t>
            </a:r>
            <a:r>
              <a:rPr lang="cs-CZ" i="1" dirty="0"/>
              <a:t>Iluminace</a:t>
            </a:r>
            <a:r>
              <a:rPr lang="cs-CZ" dirty="0"/>
              <a:t>. Praha: NFA, 2017, 29 (4), s. </a:t>
            </a:r>
            <a:r>
              <a:rPr lang="cs-CZ" dirty="0" smtClean="0"/>
              <a:t>69 – 78. </a:t>
            </a:r>
          </a:p>
          <a:p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www.iluminace.cz/images/obsah/Jaromir%20Kallista%20Iluminace%204_2017%2069-78.pdf</a:t>
            </a:r>
            <a:r>
              <a:rPr lang="cs-CZ" dirty="0" smtClean="0"/>
              <a:t> </a:t>
            </a:r>
          </a:p>
          <a:p>
            <a:r>
              <a:rPr lang="cs-CZ" dirty="0" smtClean="0"/>
              <a:t>RŮŽIČKOVÁ, </a:t>
            </a:r>
            <a:r>
              <a:rPr lang="cs-CZ" dirty="0"/>
              <a:t>Alice. Cestou nezávislé produkce. </a:t>
            </a:r>
            <a:r>
              <a:rPr lang="cs-CZ" dirty="0" err="1"/>
              <a:t>Cinepur</a:t>
            </a:r>
            <a:r>
              <a:rPr lang="cs-CZ" dirty="0"/>
              <a:t> 11, č. 19, 2002, s. 38–41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 studijních materiálech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75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Producent x vedoucí produkce x výkonný producent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28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Producent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Producent neboli „výrobce zvukově obrazových záznamů“ </a:t>
            </a:r>
          </a:p>
          <a:p>
            <a:r>
              <a:rPr lang="cs-CZ" dirty="0" smtClean="0"/>
              <a:t>Podílí se na projektu od první fáze </a:t>
            </a:r>
            <a:r>
              <a:rPr lang="cs-CZ" dirty="0" err="1" smtClean="0"/>
              <a:t>developmentu</a:t>
            </a:r>
            <a:r>
              <a:rPr lang="cs-CZ" dirty="0" smtClean="0"/>
              <a:t> až po distribuci</a:t>
            </a:r>
          </a:p>
          <a:p>
            <a:r>
              <a:rPr lang="cs-CZ" dirty="0" smtClean="0"/>
              <a:t>Dohlíží! </a:t>
            </a:r>
          </a:p>
          <a:p>
            <a:r>
              <a:rPr lang="cs-CZ" dirty="0" smtClean="0"/>
              <a:t>Vybírá autorské profese</a:t>
            </a:r>
          </a:p>
          <a:p>
            <a:r>
              <a:rPr lang="cs-CZ" dirty="0" smtClean="0"/>
              <a:t>Tvůrčí trojúhelník producent-režisér-střihač/scénárista</a:t>
            </a:r>
          </a:p>
          <a:p>
            <a:r>
              <a:rPr lang="cs-CZ" dirty="0" smtClean="0"/>
              <a:t>Zajišťuje financování filmu – k tomu mu pomáhá vedoucí produkce/výkonný producent</a:t>
            </a:r>
          </a:p>
          <a:p>
            <a:r>
              <a:rPr lang="cs-CZ" dirty="0" smtClean="0"/>
              <a:t>Řeší právní otázky vč. smluv</a:t>
            </a:r>
          </a:p>
          <a:p>
            <a:r>
              <a:rPr lang="cs-CZ" dirty="0" smtClean="0"/>
              <a:t>Hledá vhodné partnery pro distribuci </a:t>
            </a:r>
          </a:p>
          <a:p>
            <a:r>
              <a:rPr lang="cs-CZ" dirty="0" smtClean="0"/>
              <a:t>Řeší koprodukce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96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Vedoucí produkce (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přímým podřízeným producenta</a:t>
            </a:r>
          </a:p>
          <a:p>
            <a:r>
              <a:rPr lang="cs-CZ" dirty="0" smtClean="0"/>
              <a:t>Můžete se také setkat s pojmem „produkční“, vedoucí výroby</a:t>
            </a:r>
          </a:p>
          <a:p>
            <a:r>
              <a:rPr lang="cs-CZ" dirty="0" smtClean="0"/>
              <a:t>Vypracovává časový plán</a:t>
            </a:r>
          </a:p>
          <a:p>
            <a:r>
              <a:rPr lang="cs-CZ" dirty="0" smtClean="0"/>
              <a:t>Zodpovídá za organizační a dispoziční řešení projektu</a:t>
            </a:r>
          </a:p>
          <a:p>
            <a:r>
              <a:rPr lang="cs-CZ" dirty="0" smtClean="0"/>
              <a:t>Zodpovídá za dodržení rozpočtu a časového plánu</a:t>
            </a:r>
          </a:p>
          <a:p>
            <a:r>
              <a:rPr lang="cs-CZ" dirty="0" smtClean="0"/>
              <a:t>Sestavuje štáb (asistenti, řidiči, catering, osvětlovači, zvukaři…) </a:t>
            </a:r>
          </a:p>
          <a:p>
            <a:r>
              <a:rPr lang="cs-CZ" dirty="0" smtClean="0"/>
              <a:t>Musí být fyzicky přítomen na natáčení</a:t>
            </a:r>
          </a:p>
          <a:p>
            <a:r>
              <a:rPr lang="cs-CZ" dirty="0" smtClean="0"/>
              <a:t>Lokační záležitosti (smlouvy…)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89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Výkonný producent (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producer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v angloamerickém prostředí </a:t>
            </a:r>
          </a:p>
          <a:p>
            <a:r>
              <a:rPr lang="cs-CZ" dirty="0" smtClean="0"/>
              <a:t>Finanční vklad </a:t>
            </a:r>
          </a:p>
          <a:p>
            <a:r>
              <a:rPr lang="cs-CZ" dirty="0" smtClean="0"/>
              <a:t>Symbolické gesto </a:t>
            </a:r>
          </a:p>
          <a:p>
            <a:r>
              <a:rPr lang="cs-CZ" dirty="0" smtClean="0"/>
              <a:t>V českém prostředí je to „</a:t>
            </a:r>
            <a:r>
              <a:rPr lang="cs-CZ" i="1" dirty="0" smtClean="0"/>
              <a:t>pomocný“</a:t>
            </a:r>
            <a:r>
              <a:rPr lang="cs-CZ" dirty="0" smtClean="0"/>
              <a:t> producent se zaměřením na finanční vazby</a:t>
            </a:r>
          </a:p>
          <a:p>
            <a:r>
              <a:rPr lang="cs-CZ" dirty="0" smtClean="0"/>
              <a:t>Často je to majitel produkční či producentské firmy, která zajišťuje a garantuje výrobu filmu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6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Producenti 90.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Několik typů producentů </a:t>
            </a:r>
          </a:p>
          <a:p>
            <a:r>
              <a:rPr lang="cs-CZ" dirty="0"/>
              <a:t>a) producenti, kteří jen sháněli peníze,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producenti chudí i bohatí, 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cs-CZ" dirty="0"/>
              <a:t>) producenti/dramaturgové,  přičemž producenti/dramaturgové byli především bývalí zaměstnanci jednotlivých hospodářských složek československého filmu. </a:t>
            </a:r>
          </a:p>
        </p:txBody>
      </p:sp>
    </p:spTree>
    <p:extLst>
      <p:ext uri="{BB962C8B-B14F-4D97-AF65-F5344CB8AC3E}">
        <p14:creationId xmlns:p14="http://schemas.microsoft.com/office/powerpoint/2010/main" val="1099001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Producent podle Petra </a:t>
            </a:r>
            <a:r>
              <a:rPr lang="cs-CZ" dirty="0" err="1" smtClean="0"/>
              <a:t>Szczepanika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Studie </a:t>
            </a:r>
            <a:r>
              <a:rPr lang="en-US" i="1" dirty="0"/>
              <a:t>Post-socialist producer: The production culture of a small-nation media </a:t>
            </a:r>
            <a:r>
              <a:rPr lang="en-US" i="1" dirty="0" smtClean="0"/>
              <a:t>industry</a:t>
            </a:r>
            <a:endParaRPr lang="cs-CZ" i="1" dirty="0" smtClean="0"/>
          </a:p>
          <a:p>
            <a:r>
              <a:rPr lang="cs-CZ" dirty="0" smtClean="0"/>
              <a:t>Studie vývoje českého hraného filmu </a:t>
            </a:r>
          </a:p>
          <a:p>
            <a:r>
              <a:rPr lang="cs-CZ" dirty="0" smtClean="0"/>
              <a:t>Podrobně představuje klíčové charakteristiky českých producentů</a:t>
            </a:r>
          </a:p>
          <a:p>
            <a:r>
              <a:rPr lang="cs-CZ" dirty="0" smtClean="0"/>
              <a:t>Producent jako iniciátor a manažer výrobního procesu</a:t>
            </a:r>
          </a:p>
          <a:p>
            <a:r>
              <a:rPr lang="cs-CZ" dirty="0" smtClean="0"/>
              <a:t>Producent a </a:t>
            </a:r>
            <a:r>
              <a:rPr lang="cs-CZ" dirty="0" err="1" smtClean="0"/>
              <a:t>development</a:t>
            </a:r>
            <a:r>
              <a:rPr lang="cs-CZ" dirty="0" smtClean="0"/>
              <a:t> – proč je to důležité? </a:t>
            </a:r>
          </a:p>
          <a:p>
            <a:r>
              <a:rPr lang="cs-CZ" dirty="0" smtClean="0"/>
              <a:t>Neochota zabývat se výzkumem publika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562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543</TotalTime>
  <Words>1913</Words>
  <Application>Microsoft Office PowerPoint</Application>
  <PresentationFormat>Širokoúhlá obrazovka</PresentationFormat>
  <Paragraphs>276</Paragraphs>
  <Slides>35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Calibri</vt:lpstr>
      <vt:lpstr>Franklin Gothic Book</vt:lpstr>
      <vt:lpstr>Crop</vt:lpstr>
      <vt:lpstr>Český film po roce 1989</vt:lpstr>
      <vt:lpstr>19. 11. český exploatační film</vt:lpstr>
      <vt:lpstr>Soukromé produkční firmy </vt:lpstr>
      <vt:lpstr>Producent x vedoucí produkce x výkonný producent </vt:lpstr>
      <vt:lpstr>Producent</vt:lpstr>
      <vt:lpstr>Vedoucí produkce (production manager)</vt:lpstr>
      <vt:lpstr>Výkonný producent (executive producer) </vt:lpstr>
      <vt:lpstr>Producenti 90. let</vt:lpstr>
      <vt:lpstr>Producent podle Petra Szczepanika</vt:lpstr>
      <vt:lpstr>Cesta nezávislé produkce</vt:lpstr>
      <vt:lpstr>Spacefilms </vt:lpstr>
      <vt:lpstr>Spacefilms</vt:lpstr>
      <vt:lpstr>Spacefilms – producentské strategie</vt:lpstr>
      <vt:lpstr>Vertikálně integrovaná firma? </vt:lpstr>
      <vt:lpstr>Tankový prapor, 1991, Vít Olmer</vt:lpstr>
      <vt:lpstr>Černí baroni, 1992, Zdenek Sirový </vt:lpstr>
      <vt:lpstr>Dědictví aneb Kurvahošigutentag, 1992 Věra Chytilová</vt:lpstr>
      <vt:lpstr>Šakalí léta, 1993, Jan Hřebejk</vt:lpstr>
      <vt:lpstr>Kolja, 1996, Jan Svěrák</vt:lpstr>
      <vt:lpstr>Kolja, 1996, Jan Svěrák</vt:lpstr>
      <vt:lpstr>Další filmy</vt:lpstr>
      <vt:lpstr>HEUREKA holding</vt:lpstr>
      <vt:lpstr>HEUREKA holding</vt:lpstr>
      <vt:lpstr>HEUREKA  filmografie </vt:lpstr>
      <vt:lpstr>Nadace Film &amp; Sociologie</vt:lpstr>
      <vt:lpstr>Nadace Film &amp; Sociologie</vt:lpstr>
      <vt:lpstr>Nadace Film &amp; Sociologie</vt:lpstr>
      <vt:lpstr>Oj, to byl boj! A Pavel Koutecký</vt:lpstr>
      <vt:lpstr>Bontonfilm a.s.</vt:lpstr>
      <vt:lpstr>Etamp</vt:lpstr>
      <vt:lpstr>UFD</vt:lpstr>
      <vt:lpstr>Distribuční firma Falcon</vt:lpstr>
      <vt:lpstr>Povinný film </vt:lpstr>
      <vt:lpstr>Povinná četba</vt:lpstr>
      <vt:lpstr>Dobrovolná četba</vt:lpstr>
    </vt:vector>
  </TitlesOfParts>
  <Company>ND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Český film po roce 1989</dc:title>
  <dc:creator>Lanšperková Jitka</dc:creator>
  <cp:lastModifiedBy>Lanšperková Jitka</cp:lastModifiedBy>
  <cp:revision>35</cp:revision>
  <cp:lastPrinted>2021-10-15T06:23:05Z</cp:lastPrinted>
  <dcterms:created xsi:type="dcterms:W3CDTF">2021-10-14T07:35:27Z</dcterms:created>
  <dcterms:modified xsi:type="dcterms:W3CDTF">2021-10-29T08:33:59Z</dcterms:modified>
</cp:coreProperties>
</file>