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6" r:id="rId2"/>
    <p:sldId id="267" r:id="rId3"/>
    <p:sldId id="268" r:id="rId4"/>
    <p:sldId id="270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694"/>
  </p:normalViewPr>
  <p:slideViewPr>
    <p:cSldViewPr snapToGrid="0" snapToObjects="1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AAB8D-AB69-7642-911E-96B1BF1411C0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F1524-43EE-8347-9A3A-578CBA3CA7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23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Schaefer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explicit 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sexual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use, and vice 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mainstream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movie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show, tzn. 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hollywood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F1524-43EE-8347-9A3A-578CBA3CA7E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64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745A6-3B2D-B74F-B92A-F10E00216C7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54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26A48-C5F0-1B43-9ED0-47C68E9FA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EE1147-366E-C24E-86B2-8E18981AC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129A32-1903-514E-9647-3A6DEFA9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26E3-5997-544D-8278-2B4863DFA9E0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40AED7-9E13-7D47-A779-5CB97152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521E30-0126-CD48-9864-98FE0175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0DBF-1CA9-3E45-81A5-6C089C225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65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43CD8-E778-6347-8860-3FBC3950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0241189-E062-2146-AFA6-82C6AA423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E2E27C-6633-8D44-9793-16F3E7ED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26E3-5997-544D-8278-2B4863DFA9E0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B3D94B-D181-1546-9844-E7374D2B3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21ACF1-1F20-4540-A122-B80F40B7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0DBF-1CA9-3E45-81A5-6C089C225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4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BC60678-2E0F-DD45-A4A3-16E737A56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177B7C7-E8CC-C241-9A28-82022EBE5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84CFD1-2B6E-B447-A1BF-D5C76AFB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26E3-5997-544D-8278-2B4863DFA9E0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E9F0AF-4DE1-0449-A84A-B10ACE905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005F0F-7929-F944-8C61-8375B26A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0DBF-1CA9-3E45-81A5-6C089C225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4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04632C-1CC0-6C49-9820-1D971B4B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29844B-F477-6F41-A341-AEFCED3D6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1E6D03-CA96-A04C-80E5-BD528E05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26E3-5997-544D-8278-2B4863DFA9E0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E03382-EB49-A548-B430-13A48F521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9AC8CB-B8C4-7644-9164-DFBDEBE9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0DBF-1CA9-3E45-81A5-6C089C225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60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801573-0D90-7C4B-80E6-895A6F436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6937D8-EE65-8D4E-8FAD-1B373C8D8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2763ED-6735-7543-9E75-B7B7228AB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26E3-5997-544D-8278-2B4863DFA9E0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35CF33-5E7E-074A-B15A-5A779B6D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0EB899-DF41-3B47-872F-D7CDBA6F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0DBF-1CA9-3E45-81A5-6C089C225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61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65C68-DADB-9340-BD97-06BF1849A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4864D4-A443-3342-B828-763AAE71C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B6B41F-8705-F844-B416-8A74C9B31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E55BB4-AB65-7A43-8477-9B9C8EA0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26E3-5997-544D-8278-2B4863DFA9E0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02FF50F-31BF-E441-B477-30999377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1D057F-4CB0-9347-829A-01F60A35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0DBF-1CA9-3E45-81A5-6C089C225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03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C8E5A3-9975-C34B-AD48-E9AC301B9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DBA21E-0679-9548-B708-ACD02CB7A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B0408A-6852-7543-9C93-6A0CA3A12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D7BDBD1-80B7-124F-B5F6-06375DE25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A6601F5-CEEF-8544-A645-92A289F30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03B875A-6213-C242-BDEC-DA2CE3BB8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26E3-5997-544D-8278-2B4863DFA9E0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25ECDD-59AC-B942-9C97-7F58DE17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F5133BD-B420-D848-95B8-F6915A08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0DBF-1CA9-3E45-81A5-6C089C225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84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2FD6C-FFBE-3F41-B3A8-97C443316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9A74C80-10BE-ED4B-BFE1-5884A806B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26E3-5997-544D-8278-2B4863DFA9E0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33E7F2-294C-E141-9D27-8EAD1F7D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160EFD2-F66D-2549-8F65-F2431359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0DBF-1CA9-3E45-81A5-6C089C225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75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12D2CEC-6DC1-144B-B9B3-E9F9965C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26E3-5997-544D-8278-2B4863DFA9E0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CD1C15C-FC80-5548-9C85-CE7DA29A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61151E-D806-C243-AACD-81AA2312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0DBF-1CA9-3E45-81A5-6C089C225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9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9DD5D-60FA-1645-A5B6-CBE3AAD1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A9116E-40CA-E049-BCB4-E8638C781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A97CE64-8AB8-A445-A759-823CB1879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DFE72C-A7A8-554D-9FB1-9166A807B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26E3-5997-544D-8278-2B4863DFA9E0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8F1520-82EE-6E48-B7A4-A9B16C28F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2FFFE6-DE2E-1A4A-A7FC-06807282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0DBF-1CA9-3E45-81A5-6C089C225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24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BF5E9-960E-A34C-9AC4-AAB83F68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1B21259-8ED5-2A4D-B318-C81B13D91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EA8C9D9-DAB7-C44D-957A-B1D92F30D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977A3C-655F-4C4E-99F3-BA782B20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26E3-5997-544D-8278-2B4863DFA9E0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A6B5A5-9663-AF42-AFAC-D294B268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1EF3E1-E189-2444-A487-94B92460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D0DBF-1CA9-3E45-81A5-6C089C225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79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A3D110C-9365-304A-B5DC-7EBF64F7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3C5841-FC98-E043-8414-2EE19D3EC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E03F2A-48BD-654B-A4A1-96495ED2A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826E3-5997-544D-8278-2B4863DFA9E0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FFE303-C397-E646-B8A2-9235672AD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E42B6A-854E-9D49-A1F5-025D2B0F8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D0DBF-1CA9-3E45-81A5-6C089C225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98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inepur.cz/article.php?article=183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0FD38-A5D4-E046-A09A-E989BD98E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>
                <a:latin typeface="TT Commons Bold" panose="02000506030000020004" pitchFamily="2" charset="0"/>
              </a:rPr>
              <a:t>České exploatační filmy a kde je najít</a:t>
            </a:r>
          </a:p>
        </p:txBody>
      </p:sp>
    </p:spTree>
    <p:extLst>
      <p:ext uri="{BB962C8B-B14F-4D97-AF65-F5344CB8AC3E}">
        <p14:creationId xmlns:p14="http://schemas.microsoft.com/office/powerpoint/2010/main" val="3044423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7B0B9A-1A33-AD4C-A173-C543AF91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osoba&#10;&#10;Popis byl vytvořen automaticky">
            <a:extLst>
              <a:ext uri="{FF2B5EF4-FFF2-40B4-BE49-F238E27FC236}">
                <a16:creationId xmlns:a16="http://schemas.microsoft.com/office/drawing/2014/main" id="{3469F84D-E4C1-3A44-A3A5-E80B5EF6C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56360" y="0"/>
            <a:ext cx="14904720" cy="6858000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99752EC-A717-3443-8DE7-98D3FB2CF34A}"/>
              </a:ext>
            </a:extLst>
          </p:cNvPr>
          <p:cNvSpPr txBox="1"/>
          <p:nvPr/>
        </p:nvSpPr>
        <p:spPr>
          <a:xfrm>
            <a:off x="-1030246" y="5237035"/>
            <a:ext cx="530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</a:rPr>
              <a:t>Konec básníků v Čechách </a:t>
            </a:r>
            <a:r>
              <a:rPr lang="cs-CZ" sz="2400" dirty="0">
                <a:solidFill>
                  <a:schemeClr val="bg1"/>
                </a:solidFill>
              </a:rPr>
              <a:t>(1993)</a:t>
            </a:r>
          </a:p>
        </p:txBody>
      </p:sp>
    </p:spTree>
    <p:extLst>
      <p:ext uri="{BB962C8B-B14F-4D97-AF65-F5344CB8AC3E}">
        <p14:creationId xmlns:p14="http://schemas.microsoft.com/office/powerpoint/2010/main" val="130708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C6C8A-6C0F-854F-83A6-EF5C2F4B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savci, osoba&#10;&#10;Popis byl vytvořen automaticky">
            <a:extLst>
              <a:ext uri="{FF2B5EF4-FFF2-40B4-BE49-F238E27FC236}">
                <a16:creationId xmlns:a16="http://schemas.microsoft.com/office/drawing/2014/main" id="{DAFBDFDF-E87C-C742-BD64-C8069AA0C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71550" y="0"/>
            <a:ext cx="14904720" cy="6858000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87FCB8D-66E2-9C40-B9BC-92578D2CD574}"/>
              </a:ext>
            </a:extLst>
          </p:cNvPr>
          <p:cNvSpPr txBox="1"/>
          <p:nvPr/>
        </p:nvSpPr>
        <p:spPr>
          <a:xfrm>
            <a:off x="6747305" y="365125"/>
            <a:ext cx="544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/>
              <a:t>Ještě větší blbec, než jsme doufali </a:t>
            </a:r>
            <a:r>
              <a:rPr lang="cs-CZ" sz="2400" dirty="0"/>
              <a:t>(1994)</a:t>
            </a:r>
          </a:p>
        </p:txBody>
      </p:sp>
    </p:spTree>
    <p:extLst>
      <p:ext uri="{BB962C8B-B14F-4D97-AF65-F5344CB8AC3E}">
        <p14:creationId xmlns:p14="http://schemas.microsoft.com/office/powerpoint/2010/main" val="269026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4CE63-0720-D944-BFC3-378E4E7D1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zeď, interiér, osoba, červená&#10;&#10;Popis byl vytvořen automaticky">
            <a:extLst>
              <a:ext uri="{FF2B5EF4-FFF2-40B4-BE49-F238E27FC236}">
                <a16:creationId xmlns:a16="http://schemas.microsoft.com/office/drawing/2014/main" id="{2CD719DA-BC0B-6E47-BDA9-9E6734F69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94899"/>
            <a:ext cx="12192000" cy="8847909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FB75FE3-DF01-8D48-8EE6-0E982C5AE5A9}"/>
              </a:ext>
            </a:extLst>
          </p:cNvPr>
          <p:cNvSpPr txBox="1"/>
          <p:nvPr/>
        </p:nvSpPr>
        <p:spPr>
          <a:xfrm>
            <a:off x="464922" y="5543719"/>
            <a:ext cx="312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>
                <a:solidFill>
                  <a:schemeClr val="bg1"/>
                </a:solidFill>
              </a:rPr>
              <a:t>Playgirls</a:t>
            </a:r>
            <a:r>
              <a:rPr lang="cs-CZ" sz="2400" i="1" dirty="0">
                <a:solidFill>
                  <a:schemeClr val="bg1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(1995)</a:t>
            </a:r>
          </a:p>
        </p:txBody>
      </p:sp>
    </p:spTree>
    <p:extLst>
      <p:ext uri="{BB962C8B-B14F-4D97-AF65-F5344CB8AC3E}">
        <p14:creationId xmlns:p14="http://schemas.microsoft.com/office/powerpoint/2010/main" val="29278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895A4-EEEE-3A4E-A52C-507DBB17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 descr="Obsah obrázku osoba, zeď, interiér&#10;&#10;Popis byl vytvořen automaticky">
            <a:extLst>
              <a:ext uri="{FF2B5EF4-FFF2-40B4-BE49-F238E27FC236}">
                <a16:creationId xmlns:a16="http://schemas.microsoft.com/office/drawing/2014/main" id="{69C30A37-9ED3-8345-A681-F653FE3D0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686550" cy="4803015"/>
          </a:xfrm>
          <a:prstGeom prst="rect">
            <a:avLst/>
          </a:prstGeom>
        </p:spPr>
      </p:pic>
      <p:pic>
        <p:nvPicPr>
          <p:cNvPr id="5" name="Zástupný obsah 4" descr="Obsah obrázku osoba, interiér, zavřít&#10;&#10;Popis byl vytvořen automaticky">
            <a:extLst>
              <a:ext uri="{FF2B5EF4-FFF2-40B4-BE49-F238E27FC236}">
                <a16:creationId xmlns:a16="http://schemas.microsoft.com/office/drawing/2014/main" id="{425B94D1-DAC9-EC45-B05D-C9C0C34B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72038" y="3060769"/>
            <a:ext cx="7319962" cy="3797231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95902CD-EB0C-A344-A48D-B69039DC3C88}"/>
              </a:ext>
            </a:extLst>
          </p:cNvPr>
          <p:cNvSpPr txBox="1"/>
          <p:nvPr/>
        </p:nvSpPr>
        <p:spPr>
          <a:xfrm>
            <a:off x="5036922" y="3198167"/>
            <a:ext cx="312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</a:rPr>
              <a:t>Mandragora </a:t>
            </a:r>
            <a:r>
              <a:rPr lang="cs-CZ" sz="2400" dirty="0">
                <a:solidFill>
                  <a:schemeClr val="bg1"/>
                </a:solidFill>
              </a:rPr>
              <a:t>(1997)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8719B2-E5DB-234B-8129-3C98D3E5472B}"/>
              </a:ext>
            </a:extLst>
          </p:cNvPr>
          <p:cNvSpPr txBox="1"/>
          <p:nvPr/>
        </p:nvSpPr>
        <p:spPr>
          <a:xfrm>
            <a:off x="204788" y="4166113"/>
            <a:ext cx="284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/>
              <a:t>Kanárek </a:t>
            </a:r>
            <a:r>
              <a:rPr lang="cs-CZ" sz="2400" dirty="0"/>
              <a:t>(1999)</a:t>
            </a:r>
          </a:p>
        </p:txBody>
      </p:sp>
    </p:spTree>
    <p:extLst>
      <p:ext uri="{BB962C8B-B14F-4D97-AF65-F5344CB8AC3E}">
        <p14:creationId xmlns:p14="http://schemas.microsoft.com/office/powerpoint/2010/main" val="749358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B8665-4F9E-A24B-AE99-88D17DA8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 descr="Obsah obrázku osoba&#10;&#10;Popis byl vytvořen automaticky">
            <a:extLst>
              <a:ext uri="{FF2B5EF4-FFF2-40B4-BE49-F238E27FC236}">
                <a16:creationId xmlns:a16="http://schemas.microsoft.com/office/drawing/2014/main" id="{A8EF8CE8-1FD6-8B47-85A4-A166020AD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8000" cy="5435600"/>
          </a:xfrm>
          <a:prstGeom prst="rect">
            <a:avLst/>
          </a:prstGeom>
        </p:spPr>
      </p:pic>
      <p:pic>
        <p:nvPicPr>
          <p:cNvPr id="5" name="Zástupný obsah 4" descr="Obsah obrázku zeď, osoba, interiér, koupelna&#10;&#10;Popis byl vytvořen automaticky">
            <a:extLst>
              <a:ext uri="{FF2B5EF4-FFF2-40B4-BE49-F238E27FC236}">
                <a16:creationId xmlns:a16="http://schemas.microsoft.com/office/drawing/2014/main" id="{1BBB9316-6524-0B43-99D0-2939368AC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2578100"/>
            <a:ext cx="7620000" cy="42799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6C0D36F-6CFE-5744-9CE5-E10AE8D7CC29}"/>
              </a:ext>
            </a:extLst>
          </p:cNvPr>
          <p:cNvSpPr txBox="1"/>
          <p:nvPr/>
        </p:nvSpPr>
        <p:spPr>
          <a:xfrm>
            <a:off x="8909222" y="2755557"/>
            <a:ext cx="312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/>
              <a:t>Hodinu nevíš… </a:t>
            </a:r>
            <a:r>
              <a:rPr lang="cs-CZ" sz="2400" dirty="0"/>
              <a:t>(2009)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0892E96-5564-5846-9332-D6FD0C59B4E2}"/>
              </a:ext>
            </a:extLst>
          </p:cNvPr>
          <p:cNvSpPr txBox="1"/>
          <p:nvPr/>
        </p:nvSpPr>
        <p:spPr>
          <a:xfrm>
            <a:off x="5051511" y="365125"/>
            <a:ext cx="312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</a:rPr>
              <a:t>Sametoví vrazi </a:t>
            </a:r>
            <a:r>
              <a:rPr lang="cs-CZ" sz="2400" dirty="0">
                <a:solidFill>
                  <a:schemeClr val="bg1"/>
                </a:solidFill>
              </a:rPr>
              <a:t>(2005)</a:t>
            </a:r>
          </a:p>
        </p:txBody>
      </p:sp>
    </p:spTree>
    <p:extLst>
      <p:ext uri="{BB962C8B-B14F-4D97-AF65-F5344CB8AC3E}">
        <p14:creationId xmlns:p14="http://schemas.microsoft.com/office/powerpoint/2010/main" val="93871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464A6C-D831-6447-8232-1665EF674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TT Commons" panose="02000506030000020004" pitchFamily="2" charset="0"/>
              </a:rPr>
              <a:t>Eric</a:t>
            </a:r>
            <a:r>
              <a:rPr lang="cs-CZ" dirty="0">
                <a:latin typeface="TT Commons" panose="02000506030000020004" pitchFamily="2" charset="0"/>
              </a:rPr>
              <a:t> </a:t>
            </a:r>
            <a:r>
              <a:rPr lang="cs-CZ" dirty="0" err="1">
                <a:latin typeface="TT Commons" panose="02000506030000020004" pitchFamily="2" charset="0"/>
              </a:rPr>
              <a:t>Schaefer</a:t>
            </a:r>
            <a:r>
              <a:rPr lang="cs-CZ" dirty="0">
                <a:latin typeface="TT Commons" panose="02000506030000020004" pitchFamily="2" charset="0"/>
              </a:rPr>
              <a:t>: </a:t>
            </a:r>
            <a:r>
              <a:rPr lang="cs-CZ" i="1" dirty="0" err="1">
                <a:latin typeface="TT Commons Italic" panose="02000506030000020004" pitchFamily="2" charset="0"/>
              </a:rPr>
              <a:t>Bold</a:t>
            </a:r>
            <a:r>
              <a:rPr lang="cs-CZ" i="1" dirty="0">
                <a:latin typeface="TT Commons Italic" panose="02000506030000020004" pitchFamily="2" charset="0"/>
              </a:rPr>
              <a:t>! </a:t>
            </a:r>
            <a:r>
              <a:rPr lang="cs-CZ" i="1" dirty="0" err="1">
                <a:latin typeface="TT Commons Italic" panose="02000506030000020004" pitchFamily="2" charset="0"/>
              </a:rPr>
              <a:t>Daring</a:t>
            </a:r>
            <a:r>
              <a:rPr lang="cs-CZ" i="1" dirty="0">
                <a:latin typeface="TT Commons Italic" panose="02000506030000020004" pitchFamily="2" charset="0"/>
              </a:rPr>
              <a:t>! </a:t>
            </a:r>
            <a:r>
              <a:rPr lang="cs-CZ" i="1" dirty="0" err="1">
                <a:latin typeface="TT Commons Italic" panose="02000506030000020004" pitchFamily="2" charset="0"/>
              </a:rPr>
              <a:t>Shoking</a:t>
            </a:r>
            <a:r>
              <a:rPr lang="cs-CZ" i="1" dirty="0">
                <a:latin typeface="TT Commons Italic" panose="02000506030000020004" pitchFamily="2" charset="0"/>
              </a:rPr>
              <a:t>! </a:t>
            </a:r>
            <a:r>
              <a:rPr lang="cs-CZ" i="1" dirty="0" err="1">
                <a:latin typeface="TT Commons Italic" panose="02000506030000020004" pitchFamily="2" charset="0"/>
              </a:rPr>
              <a:t>True</a:t>
            </a:r>
            <a:r>
              <a:rPr lang="cs-CZ" i="1" dirty="0">
                <a:latin typeface="TT Commons Italic" panose="02000506030000020004" pitchFamily="2" charset="0"/>
              </a:rPr>
              <a:t>: A </a:t>
            </a:r>
            <a:r>
              <a:rPr lang="cs-CZ" i="1" dirty="0" err="1">
                <a:latin typeface="TT Commons Italic" panose="02000506030000020004" pitchFamily="2" charset="0"/>
              </a:rPr>
              <a:t>History</a:t>
            </a:r>
            <a:r>
              <a:rPr lang="cs-CZ" i="1" dirty="0">
                <a:latin typeface="TT Commons Italic" panose="02000506030000020004" pitchFamily="2" charset="0"/>
              </a:rPr>
              <a:t> </a:t>
            </a:r>
            <a:r>
              <a:rPr lang="cs-CZ" i="1" dirty="0" err="1">
                <a:latin typeface="TT Commons Italic" panose="02000506030000020004" pitchFamily="2" charset="0"/>
              </a:rPr>
              <a:t>of</a:t>
            </a:r>
            <a:r>
              <a:rPr lang="cs-CZ" i="1" dirty="0">
                <a:latin typeface="TT Commons Italic" panose="02000506030000020004" pitchFamily="2" charset="0"/>
              </a:rPr>
              <a:t> </a:t>
            </a:r>
            <a:r>
              <a:rPr lang="cs-CZ" i="1" dirty="0" err="1">
                <a:latin typeface="TT Commons Italic" panose="02000506030000020004" pitchFamily="2" charset="0"/>
              </a:rPr>
              <a:t>Exploitation</a:t>
            </a:r>
            <a:r>
              <a:rPr lang="cs-CZ" i="1" dirty="0">
                <a:latin typeface="TT Commons Italic" panose="02000506030000020004" pitchFamily="2" charset="0"/>
              </a:rPr>
              <a:t> </a:t>
            </a:r>
            <a:r>
              <a:rPr lang="cs-CZ" i="1" dirty="0" err="1">
                <a:latin typeface="TT Commons Italic" panose="02000506030000020004" pitchFamily="2" charset="0"/>
              </a:rPr>
              <a:t>Films</a:t>
            </a:r>
            <a:r>
              <a:rPr lang="cs-CZ" i="1" dirty="0">
                <a:latin typeface="TT Commons Italic" panose="02000506030000020004" pitchFamily="2" charset="0"/>
              </a:rPr>
              <a:t>, 1919–1959</a:t>
            </a:r>
          </a:p>
          <a:p>
            <a:r>
              <a:rPr lang="cs-CZ" dirty="0">
                <a:latin typeface="TT Commons" panose="02000506030000020004" pitchFamily="2" charset="0"/>
              </a:rPr>
              <a:t>David </a:t>
            </a:r>
            <a:r>
              <a:rPr lang="cs-CZ" dirty="0" err="1">
                <a:latin typeface="TT Commons" panose="02000506030000020004" pitchFamily="2" charset="0"/>
              </a:rPr>
              <a:t>Church</a:t>
            </a:r>
            <a:r>
              <a:rPr lang="cs-CZ" dirty="0">
                <a:latin typeface="TT Commons" panose="02000506030000020004" pitchFamily="2" charset="0"/>
              </a:rPr>
              <a:t>: „diskurzivně konstruovaný pojem aplikovaný na minulost“</a:t>
            </a:r>
          </a:p>
          <a:p>
            <a:r>
              <a:rPr lang="cs-CZ" dirty="0">
                <a:latin typeface="TT Commons" panose="02000506030000020004" pitchFamily="2" charset="0"/>
              </a:rPr>
              <a:t>Antonín Tesař, David Čeněk, Jiří </a:t>
            </a:r>
            <a:r>
              <a:rPr lang="cs-CZ" dirty="0" err="1">
                <a:latin typeface="TT Commons" panose="02000506030000020004" pitchFamily="2" charset="0"/>
              </a:rPr>
              <a:t>Flígl</a:t>
            </a:r>
            <a:r>
              <a:rPr lang="cs-CZ" dirty="0">
                <a:latin typeface="TT Commons" panose="02000506030000020004" pitchFamily="2" charset="0"/>
              </a:rPr>
              <a:t>, Jiří Blažek: </a:t>
            </a:r>
            <a:r>
              <a:rPr lang="cs-CZ" i="1" dirty="0">
                <a:latin typeface="TT Commons Italic" panose="02000506030000020004" pitchFamily="2" charset="0"/>
              </a:rPr>
              <a:t>Krev, slzy a sperma: Čítanka filmového braku</a:t>
            </a:r>
          </a:p>
        </p:txBody>
      </p:sp>
    </p:spTree>
    <p:extLst>
      <p:ext uri="{BB962C8B-B14F-4D97-AF65-F5344CB8AC3E}">
        <p14:creationId xmlns:p14="http://schemas.microsoft.com/office/powerpoint/2010/main" val="111933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B60DDE-5B68-9440-915E-7A003984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Czechsploitation</a:t>
            </a:r>
            <a:r>
              <a:rPr lang="cs-CZ" dirty="0"/>
              <a:t>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D54A71-A387-254C-A039-F6227AF40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zahraniční distribuce -&gt; „erotický </a:t>
            </a:r>
            <a:r>
              <a:rPr lang="cs-CZ" dirty="0" err="1"/>
              <a:t>spektákl</a:t>
            </a:r>
            <a:r>
              <a:rPr lang="cs-CZ" dirty="0"/>
              <a:t>“ (Carlo </a:t>
            </a:r>
            <a:r>
              <a:rPr lang="cs-CZ" dirty="0" err="1"/>
              <a:t>Ponti</a:t>
            </a:r>
            <a:r>
              <a:rPr lang="cs-CZ" dirty="0"/>
              <a:t>, </a:t>
            </a:r>
            <a:r>
              <a:rPr lang="cs-CZ" dirty="0" err="1"/>
              <a:t>Moris</a:t>
            </a:r>
            <a:r>
              <a:rPr lang="cs-CZ" dirty="0"/>
              <a:t> </a:t>
            </a:r>
            <a:r>
              <a:rPr lang="cs-CZ" dirty="0" err="1"/>
              <a:t>Ergas</a:t>
            </a:r>
            <a:r>
              <a:rPr lang="cs-CZ" dirty="0"/>
              <a:t>)</a:t>
            </a:r>
          </a:p>
          <a:p>
            <a:r>
              <a:rPr lang="cs-CZ" i="1" dirty="0" err="1"/>
              <a:t>runaway</a:t>
            </a:r>
            <a:r>
              <a:rPr lang="cs-CZ" dirty="0"/>
              <a:t> produkce v 90. letech (</a:t>
            </a:r>
            <a:r>
              <a:rPr lang="cs-CZ" dirty="0" err="1"/>
              <a:t>Lloyd</a:t>
            </a:r>
            <a:r>
              <a:rPr lang="cs-CZ" dirty="0"/>
              <a:t> A. Simandl)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341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4622E1-EB9C-B147-B664-42721A90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Exploatace v českých končinách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36954-B35E-934C-BE67-AF3D117E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exploatace = produkty vábící diváky prvoplánovými atrakcemi a bulvárním přitakáváním předsudkům</a:t>
            </a:r>
          </a:p>
          <a:p>
            <a:r>
              <a:rPr lang="cs-CZ" dirty="0"/>
              <a:t>exploatační tendence vs. čistá exploatace</a:t>
            </a:r>
          </a:p>
          <a:p>
            <a:r>
              <a:rPr lang="cs-CZ" dirty="0"/>
              <a:t>vrchol české exploatace 1991–1993</a:t>
            </a:r>
          </a:p>
          <a:p>
            <a:r>
              <a:rPr lang="cs-CZ" dirty="0"/>
              <a:t>FLÍGL, Jiří. New Yorku a Libni zdaleka se vyhni: Exploatační tendence v české porevoluční kinematografii. </a:t>
            </a:r>
            <a:r>
              <a:rPr lang="cs-CZ" i="1" dirty="0" err="1"/>
              <a:t>Cinepur</a:t>
            </a:r>
            <a:r>
              <a:rPr lang="cs-CZ" dirty="0"/>
              <a:t>. 2010. Dostupné zde: </a:t>
            </a:r>
            <a:r>
              <a:rPr lang="cs-CZ" dirty="0">
                <a:hlinkClick r:id="rId3"/>
              </a:rPr>
              <a:t>http://cinepur.cz/article.php?article=1831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191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587C9D-F34F-CE41-AE75-33F527EE43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6E1C59-4833-6E4D-BE2E-20B1DD59A8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text, osoba&#10;&#10;Popis byl vytvořen automaticky">
            <a:extLst>
              <a:ext uri="{FF2B5EF4-FFF2-40B4-BE49-F238E27FC236}">
                <a16:creationId xmlns:a16="http://schemas.microsoft.com/office/drawing/2014/main" id="{4EAE8897-548C-024E-BEEC-5094968F0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914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72C5427-89E3-BC4F-BC5B-7F1710D81DA9}"/>
              </a:ext>
            </a:extLst>
          </p:cNvPr>
          <p:cNvSpPr txBox="1"/>
          <p:nvPr/>
        </p:nvSpPr>
        <p:spPr>
          <a:xfrm>
            <a:off x="366068" y="660698"/>
            <a:ext cx="426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</a:rPr>
              <a:t>Ta naše písnička česká II </a:t>
            </a:r>
            <a:r>
              <a:rPr lang="cs-CZ" sz="2400" dirty="0">
                <a:solidFill>
                  <a:schemeClr val="bg1"/>
                </a:solidFill>
              </a:rPr>
              <a:t>(1990)</a:t>
            </a:r>
          </a:p>
        </p:txBody>
      </p:sp>
    </p:spTree>
    <p:extLst>
      <p:ext uri="{BB962C8B-B14F-4D97-AF65-F5344CB8AC3E}">
        <p14:creationId xmlns:p14="http://schemas.microsoft.com/office/powerpoint/2010/main" val="17820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58D2E-A85E-054A-B2B1-AFBFA9B8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osoba, exteriér&#10;&#10;Popis byl vytvořen automaticky">
            <a:extLst>
              <a:ext uri="{FF2B5EF4-FFF2-40B4-BE49-F238E27FC236}">
                <a16:creationId xmlns:a16="http://schemas.microsoft.com/office/drawing/2014/main" id="{24C309EF-FD88-2341-8413-EDE99B585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35C6905-3F6F-8048-978B-240C53D0FC2F}"/>
              </a:ext>
            </a:extLst>
          </p:cNvPr>
          <p:cNvSpPr txBox="1"/>
          <p:nvPr/>
        </p:nvSpPr>
        <p:spPr>
          <a:xfrm>
            <a:off x="341354" y="653275"/>
            <a:ext cx="312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</a:rPr>
              <a:t>Tankový prapor </a:t>
            </a:r>
            <a:r>
              <a:rPr lang="cs-CZ" sz="2400" dirty="0">
                <a:solidFill>
                  <a:schemeClr val="bg1"/>
                </a:solidFill>
              </a:rPr>
              <a:t>(1991)</a:t>
            </a:r>
          </a:p>
        </p:txBody>
      </p:sp>
    </p:spTree>
    <p:extLst>
      <p:ext uri="{BB962C8B-B14F-4D97-AF65-F5344CB8AC3E}">
        <p14:creationId xmlns:p14="http://schemas.microsoft.com/office/powerpoint/2010/main" val="40909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FFE3C-2696-6C41-9B82-8CC7CA365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96CA8A4-2E3D-9F46-A933-2AB0FEA05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34568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C47620C-167D-474D-ADF7-5E3818F1353F}"/>
              </a:ext>
            </a:extLst>
          </p:cNvPr>
          <p:cNvSpPr txBox="1"/>
          <p:nvPr/>
        </p:nvSpPr>
        <p:spPr>
          <a:xfrm>
            <a:off x="7945911" y="5301048"/>
            <a:ext cx="413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</a:rPr>
              <a:t>Requiem pro panenku </a:t>
            </a:r>
            <a:r>
              <a:rPr lang="cs-CZ" sz="2400" dirty="0">
                <a:solidFill>
                  <a:schemeClr val="bg1"/>
                </a:solidFill>
              </a:rPr>
              <a:t>(1992)</a:t>
            </a:r>
          </a:p>
        </p:txBody>
      </p:sp>
    </p:spTree>
    <p:extLst>
      <p:ext uri="{BB962C8B-B14F-4D97-AF65-F5344CB8AC3E}">
        <p14:creationId xmlns:p14="http://schemas.microsoft.com/office/powerpoint/2010/main" val="226539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CF6BB-15C7-2E40-BE87-01384340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osoba&#10;&#10;Popis byl vytvořen automaticky">
            <a:extLst>
              <a:ext uri="{FF2B5EF4-FFF2-40B4-BE49-F238E27FC236}">
                <a16:creationId xmlns:a16="http://schemas.microsoft.com/office/drawing/2014/main" id="{60664B48-954C-474F-9360-BCBE1645E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45681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B9CC15C-40D2-1C49-BEC7-B3A69B97DC5E}"/>
              </a:ext>
            </a:extLst>
          </p:cNvPr>
          <p:cNvSpPr txBox="1"/>
          <p:nvPr/>
        </p:nvSpPr>
        <p:spPr>
          <a:xfrm>
            <a:off x="838200" y="5712767"/>
            <a:ext cx="4885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</a:rPr>
              <a:t>Vekslák aneb Staré zlaté časy </a:t>
            </a:r>
            <a:r>
              <a:rPr lang="cs-CZ" sz="2400" dirty="0">
                <a:solidFill>
                  <a:schemeClr val="bg1"/>
                </a:solidFill>
              </a:rPr>
              <a:t>(1994)</a:t>
            </a:r>
          </a:p>
        </p:txBody>
      </p:sp>
    </p:spTree>
    <p:extLst>
      <p:ext uri="{BB962C8B-B14F-4D97-AF65-F5344CB8AC3E}">
        <p14:creationId xmlns:p14="http://schemas.microsoft.com/office/powerpoint/2010/main" val="295737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079CD-602A-8B4D-A2F5-FD5D1CB8B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osoba, budova, exteriér, silnice&#10;&#10;Popis byl vytvořen automaticky">
            <a:extLst>
              <a:ext uri="{FF2B5EF4-FFF2-40B4-BE49-F238E27FC236}">
                <a16:creationId xmlns:a16="http://schemas.microsoft.com/office/drawing/2014/main" id="{04F9E201-11DB-8041-971F-FD7C833ED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46720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A6CAEAA-366C-574C-ACE9-C35F32010857}"/>
              </a:ext>
            </a:extLst>
          </p:cNvPr>
          <p:cNvSpPr txBox="1"/>
          <p:nvPr/>
        </p:nvSpPr>
        <p:spPr>
          <a:xfrm>
            <a:off x="341354" y="5617860"/>
            <a:ext cx="381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>
                <a:solidFill>
                  <a:schemeClr val="bg1"/>
                </a:solidFill>
              </a:rPr>
              <a:t>Nahota na prodej </a:t>
            </a:r>
            <a:r>
              <a:rPr lang="cs-CZ" sz="2400" dirty="0">
                <a:solidFill>
                  <a:schemeClr val="bg1"/>
                </a:solidFill>
              </a:rPr>
              <a:t>(1993)</a:t>
            </a:r>
          </a:p>
        </p:txBody>
      </p:sp>
    </p:spTree>
    <p:extLst>
      <p:ext uri="{BB962C8B-B14F-4D97-AF65-F5344CB8AC3E}">
        <p14:creationId xmlns:p14="http://schemas.microsoft.com/office/powerpoint/2010/main" val="6280091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248</Words>
  <Application>Microsoft Macintosh PowerPoint</Application>
  <PresentationFormat>Širokoúhlá obrazovka</PresentationFormat>
  <Paragraphs>27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TT Commons</vt:lpstr>
      <vt:lpstr>TT Commons Bold</vt:lpstr>
      <vt:lpstr>TT Commons Italic</vt:lpstr>
      <vt:lpstr>Motiv Office</vt:lpstr>
      <vt:lpstr>České exploatační filmy a kde je najít</vt:lpstr>
      <vt:lpstr>Prezentace aplikace PowerPoint</vt:lpstr>
      <vt:lpstr>„Czechsploitation“</vt:lpstr>
      <vt:lpstr>Exploatace v českých končinách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Lengálová</dc:creator>
  <cp:lastModifiedBy>Veronika Lengálová</cp:lastModifiedBy>
  <cp:revision>4</cp:revision>
  <dcterms:created xsi:type="dcterms:W3CDTF">2021-11-18T21:25:07Z</dcterms:created>
  <dcterms:modified xsi:type="dcterms:W3CDTF">2021-12-09T11:25:13Z</dcterms:modified>
</cp:coreProperties>
</file>