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7" r:id="rId7"/>
    <p:sldId id="269" r:id="rId8"/>
    <p:sldId id="270" r:id="rId9"/>
    <p:sldId id="271" r:id="rId10"/>
    <p:sldId id="274" r:id="rId11"/>
    <p:sldId id="275" r:id="rId12"/>
    <p:sldId id="276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 autoAdjust="0"/>
    <p:restoredTop sz="96270" autoAdjust="0"/>
  </p:normalViewPr>
  <p:slideViewPr>
    <p:cSldViewPr snapToGrid="0">
      <p:cViewPr varScale="1">
        <p:scale>
          <a:sx n="116" d="100"/>
          <a:sy n="116" d="100"/>
        </p:scale>
        <p:origin x="1160" y="1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2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3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1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88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6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327564"/>
            <a:ext cx="8521200" cy="1744381"/>
          </a:xfrm>
        </p:spPr>
        <p:txBody>
          <a:bodyPr/>
          <a:lstStyle/>
          <a:p>
            <a:pPr algn="ctr"/>
            <a:r>
              <a:rPr lang="cs-CZ" sz="4000" dirty="0"/>
              <a:t>Melodrama: žánr, styl, emoce</a:t>
            </a:r>
            <a:br>
              <a:rPr lang="cs-CZ" sz="4000" dirty="0"/>
            </a:br>
            <a:br>
              <a:rPr lang="cs-CZ" sz="4000" dirty="0"/>
            </a:br>
            <a:r>
              <a:rPr lang="cs-CZ" sz="3600" dirty="0"/>
              <a:t>FAVh037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401410"/>
            <a:ext cx="8521200" cy="698497"/>
          </a:xfrm>
        </p:spPr>
        <p:txBody>
          <a:bodyPr/>
          <a:lstStyle/>
          <a:p>
            <a:pPr algn="ctr"/>
            <a:r>
              <a:rPr lang="cs-CZ" sz="2400" dirty="0"/>
              <a:t>Mgr. Šárka </a:t>
            </a:r>
            <a:r>
              <a:rPr lang="cs-CZ" sz="2400" dirty="0" err="1"/>
              <a:t>Gmiterková</a:t>
            </a:r>
            <a:r>
              <a:rPr lang="cs-CZ" sz="2400" dirty="0"/>
              <a:t>, </a:t>
            </a:r>
            <a:r>
              <a:rPr lang="cs-CZ" sz="2400" dirty="0" err="1"/>
              <a:t>Ph</a:t>
            </a:r>
            <a:r>
              <a:rPr lang="cs-CZ" sz="2400" dirty="0"/>
              <a:t>. D. 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16. </a:t>
            </a:r>
            <a:r>
              <a:rPr lang="cs-CZ" sz="2400"/>
              <a:t>12. </a:t>
            </a:r>
            <a:r>
              <a:rPr lang="cs-CZ" sz="2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941568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34994"/>
            <a:ext cx="80649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Rock Hudson’s Home Movies</a:t>
            </a:r>
            <a:br>
              <a:rPr lang="en-US" b="1" dirty="0"/>
            </a:br>
            <a:r>
              <a:rPr lang="en-US" dirty="0"/>
              <a:t>USA 1992, r. Mark Rappaport</a:t>
            </a:r>
          </a:p>
        </p:txBody>
      </p:sp>
      <p:pic>
        <p:nvPicPr>
          <p:cNvPr id="4" name="rock hudsons home movies 1992 cli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5766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1688" y="4834411"/>
            <a:ext cx="7772400" cy="1362075"/>
          </a:xfrm>
        </p:spPr>
        <p:txBody>
          <a:bodyPr/>
          <a:lstStyle/>
          <a:p>
            <a:pPr algn="ctr"/>
            <a:r>
              <a:rPr lang="en-US" dirty="0"/>
              <a:t>Melodrama </a:t>
            </a:r>
            <a:r>
              <a:rPr lang="en-US" dirty="0" err="1"/>
              <a:t>jako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vnímavost</a:t>
            </a:r>
            <a:r>
              <a:rPr lang="en-US" dirty="0"/>
              <a:t> (Sensibility)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"Termínem camp rozumíme ty prvky jednotlivých osobností, situací nebo aktivit, které vyjadřují nebo jsou vytvořené pomocí gay vnímavosti. Camp není nikdy žádná věc nebo figura sama o sobě, ale jde o vztah mezi aktivitami, lidmi, situací a homosexualitou. Čtyři prvky jsou pro camp nezbytné: </a:t>
            </a:r>
            <a:r>
              <a:rPr lang="cs-CZ" sz="2400" b="1" u="sng" dirty="0"/>
              <a:t>ironie, estetismus, teatralita a humor</a:t>
            </a:r>
            <a:r>
              <a:rPr lang="cs-CZ" sz="2400" dirty="0"/>
              <a:t>."  </a:t>
            </a:r>
          </a:p>
          <a:p>
            <a:r>
              <a:rPr lang="en-US" sz="2400" dirty="0"/>
              <a:t>								Jack </a:t>
            </a:r>
            <a:r>
              <a:rPr lang="en-US" sz="2400" dirty="0" err="1"/>
              <a:t>Babuscio</a:t>
            </a:r>
            <a:r>
              <a:rPr lang="en-US" sz="2400" dirty="0"/>
              <a:t> (1997)</a:t>
            </a:r>
          </a:p>
        </p:txBody>
      </p:sp>
    </p:spTree>
    <p:extLst>
      <p:ext uri="{BB962C8B-B14F-4D97-AF65-F5344CB8AC3E}">
        <p14:creationId xmlns:p14="http://schemas.microsoft.com/office/powerpoint/2010/main" val="391714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002B57-B347-D346-94FA-D1A812D972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4E2717-F5B8-C14D-AB18-4FE1D45140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12</a:t>
            </a:fld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5B90A45-41D2-B044-A1ED-B1B1DC1D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L12: Literatura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D9FB186-0A68-9945-8865-893165A2A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85126"/>
            <a:ext cx="8064900" cy="4139998"/>
          </a:xfrm>
        </p:spPr>
        <p:txBody>
          <a:bodyPr/>
          <a:lstStyle/>
          <a:p>
            <a:r>
              <a:rPr lang="en-US" sz="2000" dirty="0"/>
              <a:t>SONTAG, Susan (1964): </a:t>
            </a:r>
            <a:r>
              <a:rPr lang="en-US" sz="2000" i="1" dirty="0"/>
              <a:t>Notes on camp</a:t>
            </a:r>
            <a:r>
              <a:rPr lang="en-US" sz="2000" dirty="0"/>
              <a:t>. V </a:t>
            </a:r>
            <a:r>
              <a:rPr lang="en-US" sz="2000" dirty="0" err="1"/>
              <a:t>překladu</a:t>
            </a:r>
            <a:r>
              <a:rPr lang="en-US" sz="2000" dirty="0"/>
              <a:t> </a:t>
            </a:r>
            <a:r>
              <a:rPr lang="en-US" sz="2000" dirty="0" err="1"/>
              <a:t>Poznámky</a:t>
            </a:r>
            <a:r>
              <a:rPr lang="en-US" sz="2000" dirty="0"/>
              <a:t> o </a:t>
            </a:r>
            <a:r>
              <a:rPr lang="en-US" sz="2000" dirty="0" err="1"/>
              <a:t>fenoménu</a:t>
            </a:r>
            <a:r>
              <a:rPr lang="en-US" sz="2000" dirty="0"/>
              <a:t> camp. </a:t>
            </a:r>
            <a:r>
              <a:rPr lang="en-US" sz="2000" i="1" dirty="0" err="1"/>
              <a:t>Labyrint</a:t>
            </a:r>
            <a:r>
              <a:rPr lang="en-US" sz="2000" dirty="0"/>
              <a:t> </a:t>
            </a:r>
            <a:r>
              <a:rPr lang="en-US" sz="2000" i="1" dirty="0"/>
              <a:t>revue</a:t>
            </a:r>
            <a:r>
              <a:rPr lang="en-US" sz="2000" dirty="0"/>
              <a:t>, 2000, </a:t>
            </a:r>
            <a:r>
              <a:rPr lang="en-US" sz="2000" dirty="0" err="1"/>
              <a:t>č</a:t>
            </a:r>
            <a:r>
              <a:rPr lang="en-US" sz="2000" dirty="0"/>
              <a:t>. 7-8, s. 79–86.  </a:t>
            </a:r>
          </a:p>
          <a:p>
            <a:endParaRPr lang="en-US" sz="2000" dirty="0"/>
          </a:p>
          <a:p>
            <a:r>
              <a:rPr lang="en-US" sz="2000" dirty="0"/>
              <a:t>KLINGER, Barbara. </a:t>
            </a:r>
            <a:r>
              <a:rPr lang="en-US" sz="2000" i="1" dirty="0"/>
              <a:t>Melodrama and meaning. History, Culture and the Films of Douglas </a:t>
            </a:r>
            <a:r>
              <a:rPr lang="en-US" sz="2000" i="1" dirty="0" err="1"/>
              <a:t>Sirk</a:t>
            </a:r>
            <a:r>
              <a:rPr lang="en-US" sz="2000" dirty="0"/>
              <a:t>. Bloomington and Indianapolis: Indiana University Press, 1994, s. 132–156.  </a:t>
            </a:r>
          </a:p>
          <a:p>
            <a:endParaRPr lang="en-US" sz="2000" dirty="0"/>
          </a:p>
          <a:p>
            <a:r>
              <a:rPr lang="en-US" sz="2000" dirty="0" err="1"/>
              <a:t>Svoje</a:t>
            </a:r>
            <a:r>
              <a:rPr lang="en-US" sz="2000" dirty="0"/>
              <a:t> </a:t>
            </a:r>
            <a:r>
              <a:rPr lang="en-US" sz="2000" dirty="0" err="1"/>
              <a:t>eseje</a:t>
            </a:r>
            <a:r>
              <a:rPr lang="en-US" sz="2000" dirty="0"/>
              <a:t> </a:t>
            </a:r>
            <a:r>
              <a:rPr lang="en-US" sz="2000" dirty="0" err="1"/>
              <a:t>vložte</a:t>
            </a:r>
            <a:r>
              <a:rPr lang="en-US" sz="2000" dirty="0"/>
              <a:t> do </a:t>
            </a:r>
            <a:r>
              <a:rPr lang="en-US" sz="2000" dirty="0" err="1"/>
              <a:t>odevzdávárny</a:t>
            </a:r>
            <a:r>
              <a:rPr lang="en-US" sz="2000" dirty="0"/>
              <a:t> v </a:t>
            </a:r>
            <a:r>
              <a:rPr lang="en-US" sz="2000" dirty="0" err="1"/>
              <a:t>ISu</a:t>
            </a:r>
            <a:r>
              <a:rPr lang="en-US" sz="2000" dirty="0"/>
              <a:t> </a:t>
            </a:r>
            <a:r>
              <a:rPr lang="en-US" sz="2000" dirty="0" err="1"/>
              <a:t>nejpozději</a:t>
            </a:r>
            <a:r>
              <a:rPr lang="en-US" sz="2000" dirty="0"/>
              <a:t> do </a:t>
            </a:r>
            <a:r>
              <a:rPr lang="en-US" sz="2000" b="1" dirty="0"/>
              <a:t>16. 1. 2022 </a:t>
            </a:r>
            <a:r>
              <a:rPr lang="en-US" sz="2000" dirty="0"/>
              <a:t>(</a:t>
            </a:r>
            <a:r>
              <a:rPr lang="en-US" sz="2000" dirty="0" err="1"/>
              <a:t>vč</a:t>
            </a:r>
            <a:r>
              <a:rPr lang="en-US" sz="2000" dirty="0"/>
              <a:t>.). </a:t>
            </a:r>
            <a:r>
              <a:rPr lang="en-US" sz="2000" dirty="0" err="1"/>
              <a:t>Opravenou</a:t>
            </a:r>
            <a:r>
              <a:rPr lang="en-US" sz="2000" dirty="0"/>
              <a:t> </a:t>
            </a:r>
            <a:r>
              <a:rPr lang="en-US" sz="2000" dirty="0" err="1"/>
              <a:t>esej</a:t>
            </a:r>
            <a:r>
              <a:rPr lang="en-US" sz="2000" dirty="0"/>
              <a:t> se </a:t>
            </a:r>
            <a:r>
              <a:rPr lang="en-US" sz="2000" dirty="0" err="1"/>
              <a:t>zpětnou</a:t>
            </a:r>
            <a:r>
              <a:rPr lang="en-US" sz="2000" dirty="0"/>
              <a:t> </a:t>
            </a:r>
            <a:r>
              <a:rPr lang="en-US" sz="2000" dirty="0" err="1"/>
              <a:t>vazbu</a:t>
            </a:r>
            <a:r>
              <a:rPr lang="en-US" sz="2000" dirty="0"/>
              <a:t> </a:t>
            </a:r>
            <a:r>
              <a:rPr lang="en-US" sz="2000" dirty="0" err="1"/>
              <a:t>dostane</a:t>
            </a:r>
            <a:r>
              <a:rPr lang="en-US" sz="2000" dirty="0"/>
              <a:t> </a:t>
            </a:r>
            <a:r>
              <a:rPr lang="en-US" sz="2000" dirty="0" err="1"/>
              <a:t>každý</a:t>
            </a:r>
            <a:r>
              <a:rPr lang="en-US" sz="2000" dirty="0"/>
              <a:t> student </a:t>
            </a:r>
            <a:r>
              <a:rPr lang="en-US" sz="2000" dirty="0" err="1"/>
              <a:t>na</a:t>
            </a:r>
            <a:r>
              <a:rPr lang="en-US" sz="2000" dirty="0"/>
              <a:t> mail. </a:t>
            </a:r>
          </a:p>
          <a:p>
            <a:r>
              <a:rPr lang="en-US" sz="2000" dirty="0" err="1"/>
              <a:t>Známkování</a:t>
            </a:r>
            <a:r>
              <a:rPr lang="en-US" sz="2000" dirty="0"/>
              <a:t> </a:t>
            </a:r>
            <a:r>
              <a:rPr lang="en-US" sz="2000" dirty="0" err="1"/>
              <a:t>bude</a:t>
            </a:r>
            <a:r>
              <a:rPr lang="en-US" sz="2000" dirty="0"/>
              <a:t> </a:t>
            </a:r>
            <a:r>
              <a:rPr lang="en-US" sz="2000" dirty="0" err="1"/>
              <a:t>uzavřené</a:t>
            </a:r>
            <a:r>
              <a:rPr lang="en-US" sz="2000" dirty="0"/>
              <a:t> k </a:t>
            </a:r>
            <a:r>
              <a:rPr lang="en-US" sz="2000" b="1" dirty="0"/>
              <a:t>6. 2. 2022</a:t>
            </a:r>
          </a:p>
          <a:p>
            <a:r>
              <a:rPr lang="en-US" sz="2000" dirty="0" err="1"/>
              <a:t>Konzultační</a:t>
            </a:r>
            <a:r>
              <a:rPr lang="en-US" sz="2000" dirty="0"/>
              <a:t> </a:t>
            </a:r>
            <a:r>
              <a:rPr lang="en-US" sz="2000" dirty="0" err="1"/>
              <a:t>hodiny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zkouškovém</a:t>
            </a:r>
            <a:r>
              <a:rPr lang="en-US" sz="2000" dirty="0"/>
              <a:t> </a:t>
            </a:r>
            <a:r>
              <a:rPr lang="en-US" sz="2000" dirty="0" err="1"/>
              <a:t>období</a:t>
            </a:r>
            <a:r>
              <a:rPr lang="en-US" sz="2000" dirty="0"/>
              <a:t> – </a:t>
            </a:r>
            <a:r>
              <a:rPr lang="en-US" sz="2000" dirty="0" err="1"/>
              <a:t>Středy</a:t>
            </a:r>
            <a:r>
              <a:rPr lang="en-US" sz="2000" dirty="0"/>
              <a:t> od </a:t>
            </a:r>
            <a:r>
              <a:rPr lang="en-US" sz="2000" b="1" dirty="0"/>
              <a:t>13:00 do 14:30. </a:t>
            </a:r>
          </a:p>
          <a:p>
            <a:endParaRPr lang="en-US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861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1BD76A-3298-A049-B022-37869D68F9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470A261-8005-4A42-B752-727FBA86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879090"/>
            <a:ext cx="3934889" cy="1171580"/>
          </a:xfrm>
        </p:spPr>
        <p:txBody>
          <a:bodyPr/>
          <a:lstStyle/>
          <a:p>
            <a:pPr algn="ctr"/>
            <a:r>
              <a:rPr lang="cs-CZ" i="1" dirty="0"/>
              <a:t>Polyester </a:t>
            </a:r>
            <a:br>
              <a:rPr lang="cs-CZ" dirty="0"/>
            </a:br>
            <a:r>
              <a:rPr lang="cs-CZ" sz="2200" dirty="0"/>
              <a:t>(1981, USA, r. John </a:t>
            </a:r>
            <a:r>
              <a:rPr lang="cs-CZ" sz="2200" dirty="0" err="1"/>
              <a:t>Waters</a:t>
            </a:r>
            <a:r>
              <a:rPr lang="cs-CZ" sz="2200" dirty="0"/>
              <a:t>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3240912D-E866-2C42-8D8F-432D1C53C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256" y="2952624"/>
            <a:ext cx="4067510" cy="698497"/>
          </a:xfrm>
        </p:spPr>
        <p:txBody>
          <a:bodyPr/>
          <a:lstStyle/>
          <a:p>
            <a:r>
              <a:rPr lang="cs-CZ" sz="1600" dirty="0"/>
              <a:t>1. Na jakých rovinách (narace, styl, herecké prostředky…) a kde konkrétně vnímáte odkazy ke klasickým hollywoodským melodramatům?</a:t>
            </a:r>
          </a:p>
          <a:p>
            <a:endParaRPr lang="cs-CZ" sz="1600" dirty="0"/>
          </a:p>
          <a:p>
            <a:r>
              <a:rPr lang="cs-CZ" sz="1600" dirty="0"/>
              <a:t>2. Jde o výsměch překonané formě nebo je za ironickým pojetím i něco víc?</a:t>
            </a:r>
          </a:p>
          <a:p>
            <a:endParaRPr lang="cs-CZ" sz="1600" dirty="0"/>
          </a:p>
          <a:p>
            <a:r>
              <a:rPr lang="cs-CZ" sz="1600" dirty="0"/>
              <a:t>3. Je podle vás ke komickému efektu zapotřebí znát výchozí díla (rodinná melodramata 50. let) nebo nikoliv?</a:t>
            </a:r>
          </a:p>
          <a:p>
            <a:endParaRPr lang="cs-CZ" sz="1600" dirty="0"/>
          </a:p>
        </p:txBody>
      </p:sp>
      <p:pic>
        <p:nvPicPr>
          <p:cNvPr id="10" name="Zástupný symbol obrázku 9" descr="Obsah obrázku text&#10;&#10;Popis byl vytvořen automaticky">
            <a:extLst>
              <a:ext uri="{FF2B5EF4-FFF2-40B4-BE49-F238E27FC236}">
                <a16:creationId xmlns:a16="http://schemas.microsoft.com/office/drawing/2014/main" id="{4638EBE1-E833-2F44-9CB5-7CCE390CDA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D9F636-D220-0C4C-9F12-2A4FEF3959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5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1A6590-EE1F-3247-B13F-4E6FBC857C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B488466-0B9C-EA4C-A5F0-EF498DD14C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pic>
        <p:nvPicPr>
          <p:cNvPr id="8" name="Obrázek 7" descr="Obsah obrázku text, strom&#10;&#10;Popis byl vytvořen automaticky">
            <a:extLst>
              <a:ext uri="{FF2B5EF4-FFF2-40B4-BE49-F238E27FC236}">
                <a16:creationId xmlns:a16="http://schemas.microsoft.com/office/drawing/2014/main" id="{97A4B21D-A72E-3B45-A4BB-B893B8488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99" y="109074"/>
            <a:ext cx="5940001" cy="3341250"/>
          </a:xfrm>
          <a:prstGeom prst="rect">
            <a:avLst/>
          </a:prstGeom>
        </p:spPr>
      </p:pic>
      <p:pic>
        <p:nvPicPr>
          <p:cNvPr id="10" name="Obrázek 9" descr="Obsah obrázku interiér&#10;&#10;Popis byl vytvořen automaticky">
            <a:extLst>
              <a:ext uri="{FF2B5EF4-FFF2-40B4-BE49-F238E27FC236}">
                <a16:creationId xmlns:a16="http://schemas.microsoft.com/office/drawing/2014/main" id="{6AAA8079-0808-BA4A-8ECA-A66B1101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14" y="3591731"/>
            <a:ext cx="5379522" cy="30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4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8A2393-2394-4E4A-9834-64D8A0AD26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D56C32-E34A-324E-AE44-43F62DA039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5" name="Obrázek 4" descr="Obsah obrázku osoba, exteriér, auto&#10;&#10;Popis byl vytvořen automaticky">
            <a:extLst>
              <a:ext uri="{FF2B5EF4-FFF2-40B4-BE49-F238E27FC236}">
                <a16:creationId xmlns:a16="http://schemas.microsoft.com/office/drawing/2014/main" id="{39574E83-9930-8646-B7FB-C8781DC58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91" y="189675"/>
            <a:ext cx="5080000" cy="2844800"/>
          </a:xfrm>
          <a:prstGeom prst="rect">
            <a:avLst/>
          </a:prstGeom>
        </p:spPr>
      </p:pic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8E284F04-3269-024E-B12E-2CFC023C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00" y="3798125"/>
            <a:ext cx="5080000" cy="2870200"/>
          </a:xfrm>
          <a:prstGeom prst="rect">
            <a:avLst/>
          </a:prstGeom>
        </p:spPr>
      </p:pic>
      <p:pic>
        <p:nvPicPr>
          <p:cNvPr id="9" name="Obrázek 8" descr="Obsah obrázku interiér&#10;&#10;Popis byl vytvořen automaticky">
            <a:extLst>
              <a:ext uri="{FF2B5EF4-FFF2-40B4-BE49-F238E27FC236}">
                <a16:creationId xmlns:a16="http://schemas.microsoft.com/office/drawing/2014/main" id="{C4395578-98F4-D044-954D-D62F00484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" y="4359100"/>
            <a:ext cx="3822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1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643E3F-8FBD-5C4C-A664-8A65970D5F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3A2538-C29A-C44B-97BA-EE1C28470D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017B2C-0A1D-8C41-841D-E11B542F0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115179"/>
            <a:ext cx="6324600" cy="3352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69DD04-AAE1-4742-A918-B061F61706AB}"/>
              </a:ext>
            </a:extLst>
          </p:cNvPr>
          <p:cNvSpPr txBox="1"/>
          <p:nvPr/>
        </p:nvSpPr>
        <p:spPr>
          <a:xfrm>
            <a:off x="2588822" y="1068778"/>
            <a:ext cx="3959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Camp / Parodie / Pastiš</a:t>
            </a:r>
          </a:p>
        </p:txBody>
      </p:sp>
    </p:spTree>
    <p:extLst>
      <p:ext uri="{BB962C8B-B14F-4D97-AF65-F5344CB8AC3E}">
        <p14:creationId xmlns:p14="http://schemas.microsoft.com/office/powerpoint/2010/main" val="301784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8581"/>
            <a:ext cx="3008313" cy="92466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CAMP</a:t>
            </a:r>
            <a:br>
              <a:rPr lang="en-US" sz="2400" dirty="0"/>
            </a:br>
            <a:r>
              <a:rPr lang="en-US" sz="2400" dirty="0" err="1"/>
              <a:t>podle</a:t>
            </a:r>
            <a:r>
              <a:rPr lang="en-US" sz="2400" dirty="0"/>
              <a:t> Susan Sontag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00" t="2485" r="23800"/>
          <a:stretch/>
        </p:blipFill>
        <p:spPr>
          <a:xfrm>
            <a:off x="3575050" y="418479"/>
            <a:ext cx="5111750" cy="570768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16470" y="1255808"/>
            <a:ext cx="3249044" cy="469106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800" dirty="0"/>
              <a:t>"Camp je dekorativní a zdobný, zdůrazňuje texturu, smyslné povrchy a styl na úkor obsahu“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/>
              <a:t>Apolitický; vzpírá se analýze a přesnému popisu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/>
              <a:t> „Vážnost, která selhává“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/>
              <a:t>"Věci jsou campy, když jsou staré. Ne proto, že zestárly, ale protože už v nich nejsme tak ponořeni a frustrováni skutečností, že se některé snahy nezdařily"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Kulturní</a:t>
            </a:r>
            <a:r>
              <a:rPr lang="en-US" sz="1800" dirty="0"/>
              <a:t> </a:t>
            </a:r>
            <a:r>
              <a:rPr lang="en-US" sz="1800" dirty="0" err="1"/>
              <a:t>kompetence</a:t>
            </a:r>
            <a:r>
              <a:rPr lang="en-US" sz="1800" dirty="0"/>
              <a:t> </a:t>
            </a:r>
            <a:r>
              <a:rPr lang="en-US" sz="1800" dirty="0" err="1"/>
              <a:t>recipientů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Homosexuálové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aristokraté</a:t>
            </a:r>
            <a:r>
              <a:rPr lang="en-US" sz="1800" dirty="0"/>
              <a:t> </a:t>
            </a:r>
            <a:r>
              <a:rPr lang="en-US" sz="1800" dirty="0" err="1"/>
              <a:t>vkusu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00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_mirror_has_two_fac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7245" cy="3971845"/>
          </a:xfrm>
          <a:prstGeom prst="rect">
            <a:avLst/>
          </a:prstGeom>
        </p:spPr>
      </p:pic>
      <p:pic>
        <p:nvPicPr>
          <p:cNvPr id="5" name="Picture 4" descr="00947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47" y="0"/>
            <a:ext cx="3051041" cy="3976523"/>
          </a:xfrm>
          <a:prstGeom prst="rect">
            <a:avLst/>
          </a:prstGeom>
        </p:spPr>
      </p:pic>
      <p:pic>
        <p:nvPicPr>
          <p:cNvPr id="6" name="Picture 5" descr="the_rocky_horror_picture_show_po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88" y="4678"/>
            <a:ext cx="3071112" cy="3971845"/>
          </a:xfrm>
          <a:prstGeom prst="rect">
            <a:avLst/>
          </a:prstGeom>
        </p:spPr>
      </p:pic>
      <p:pic>
        <p:nvPicPr>
          <p:cNvPr id="7" name="Picture 6" descr="showgir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844"/>
            <a:ext cx="3007245" cy="3792156"/>
          </a:xfrm>
          <a:prstGeom prst="rect">
            <a:avLst/>
          </a:prstGeom>
        </p:spPr>
      </p:pic>
      <p:pic>
        <p:nvPicPr>
          <p:cNvPr id="8" name="Picture 7" descr="26c0a195973b46ba52a013c89dd82315_500x73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47" y="3065844"/>
            <a:ext cx="3060360" cy="3792156"/>
          </a:xfrm>
          <a:prstGeom prst="rect">
            <a:avLst/>
          </a:prstGeom>
        </p:spPr>
      </p:pic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46945EC8-5546-894A-9A2E-7092271AE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59" y="2406889"/>
            <a:ext cx="2987170" cy="44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7-11 at 3.17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r="19668"/>
          <a:stretch/>
        </p:blipFill>
        <p:spPr>
          <a:xfrm>
            <a:off x="4516981" y="243847"/>
            <a:ext cx="4343806" cy="5111262"/>
          </a:xfrm>
          <a:prstGeom prst="rect">
            <a:avLst/>
          </a:prstGeom>
        </p:spPr>
      </p:pic>
      <p:pic>
        <p:nvPicPr>
          <p:cNvPr id="5" name="Picture 4" descr="DorothyMalone-WrittenontheWi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1" y="3540504"/>
            <a:ext cx="5425369" cy="3142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11" y="254003"/>
            <a:ext cx="43496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Rodinná</a:t>
            </a:r>
            <a:r>
              <a:rPr lang="en-US" sz="1800" dirty="0"/>
              <a:t> </a:t>
            </a:r>
            <a:r>
              <a:rPr lang="en-US" sz="1800" dirty="0" err="1"/>
              <a:t>melodramata</a:t>
            </a:r>
            <a:r>
              <a:rPr lang="en-US" sz="1800" dirty="0"/>
              <a:t> </a:t>
            </a:r>
            <a:r>
              <a:rPr lang="en-US" sz="1800" dirty="0" err="1"/>
              <a:t>již</a:t>
            </a:r>
            <a:r>
              <a:rPr lang="en-US" sz="1800" dirty="0"/>
              <a:t> v </a:t>
            </a:r>
            <a:r>
              <a:rPr lang="en-US" sz="1800" dirty="0" err="1"/>
              <a:t>době</a:t>
            </a:r>
            <a:r>
              <a:rPr lang="en-US" sz="1800" dirty="0"/>
              <a:t> </a:t>
            </a:r>
            <a:r>
              <a:rPr lang="en-US" sz="1800" dirty="0" err="1"/>
              <a:t>uvedení</a:t>
            </a:r>
            <a:r>
              <a:rPr lang="en-US" sz="1800" dirty="0"/>
              <a:t> </a:t>
            </a:r>
            <a:r>
              <a:rPr lang="en-US" sz="1800" dirty="0" err="1"/>
              <a:t>považovány</a:t>
            </a:r>
            <a:r>
              <a:rPr lang="en-US" sz="1800" dirty="0"/>
              <a:t> queer </a:t>
            </a:r>
            <a:r>
              <a:rPr lang="en-US" sz="1800" dirty="0" err="1"/>
              <a:t>publikem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prototypické</a:t>
            </a:r>
            <a:r>
              <a:rPr lang="en-US" sz="1800" dirty="0"/>
              <a:t> camp </a:t>
            </a:r>
            <a:r>
              <a:rPr lang="en-US" sz="1800" dirty="0" err="1"/>
              <a:t>texty</a:t>
            </a:r>
            <a:r>
              <a:rPr lang="en-US" sz="1800" dirty="0"/>
              <a:t> (</a:t>
            </a:r>
            <a:r>
              <a:rPr lang="en-US" sz="1800" dirty="0" err="1"/>
              <a:t>exces</a:t>
            </a:r>
            <a:r>
              <a:rPr lang="en-US" sz="1800" dirty="0"/>
              <a:t>, </a:t>
            </a:r>
            <a:r>
              <a:rPr lang="en-US" sz="1800" dirty="0" err="1"/>
              <a:t>emocionalita</a:t>
            </a:r>
            <a:r>
              <a:rPr lang="en-US" sz="1800" dirty="0"/>
              <a:t>, </a:t>
            </a:r>
            <a:r>
              <a:rPr lang="en-US" sz="1800" dirty="0" err="1"/>
              <a:t>manýra</a:t>
            </a:r>
            <a:r>
              <a:rPr lang="en-US" sz="1800" dirty="0"/>
              <a:t>, sentiment)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Paralelní</a:t>
            </a:r>
            <a:r>
              <a:rPr lang="en-US" sz="1800" dirty="0"/>
              <a:t> </a:t>
            </a:r>
            <a:r>
              <a:rPr lang="en-US" sz="1800" dirty="0" err="1"/>
              <a:t>pozice</a:t>
            </a:r>
            <a:r>
              <a:rPr lang="en-US" sz="1800" dirty="0"/>
              <a:t> queer </a:t>
            </a:r>
            <a:r>
              <a:rPr lang="en-US" sz="1800" dirty="0" err="1"/>
              <a:t>diváků</a:t>
            </a:r>
            <a:r>
              <a:rPr lang="en-US" sz="1800" dirty="0"/>
              <a:t> a </a:t>
            </a:r>
            <a:r>
              <a:rPr lang="en-US" sz="1800" dirty="0" err="1"/>
              <a:t>ženských</a:t>
            </a:r>
            <a:r>
              <a:rPr lang="en-US" sz="1800" dirty="0"/>
              <a:t> </a:t>
            </a:r>
            <a:r>
              <a:rPr lang="en-US" sz="1800" dirty="0" err="1"/>
              <a:t>postav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Melodramatická</a:t>
            </a:r>
            <a:r>
              <a:rPr lang="en-US" sz="1800" dirty="0"/>
              <a:t> forma </a:t>
            </a:r>
            <a:r>
              <a:rPr lang="en-US" sz="1800" dirty="0" err="1"/>
              <a:t>odráží</a:t>
            </a:r>
            <a:r>
              <a:rPr lang="en-US" sz="1800" dirty="0"/>
              <a:t> </a:t>
            </a:r>
            <a:r>
              <a:rPr lang="en-US" sz="1800" dirty="0" err="1"/>
              <a:t>konstruovanost</a:t>
            </a:r>
            <a:r>
              <a:rPr lang="en-US" sz="1800" dirty="0"/>
              <a:t> reality, </a:t>
            </a:r>
            <a:r>
              <a:rPr lang="en-US" sz="1800" dirty="0" err="1"/>
              <a:t>stereotypů</a:t>
            </a:r>
            <a:r>
              <a:rPr lang="en-US" sz="1800" dirty="0"/>
              <a:t> a </a:t>
            </a:r>
            <a:r>
              <a:rPr lang="en-US" sz="1800" dirty="0" err="1"/>
              <a:t>sociálních</a:t>
            </a:r>
            <a:r>
              <a:rPr lang="en-US" sz="1800" dirty="0"/>
              <a:t> </a:t>
            </a:r>
            <a:r>
              <a:rPr lang="en-US" sz="1800" dirty="0" err="1"/>
              <a:t>rolí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Camp je </a:t>
            </a:r>
            <a:r>
              <a:rPr lang="en-US" sz="1800" dirty="0" err="1"/>
              <a:t>strategie</a:t>
            </a:r>
            <a:r>
              <a:rPr lang="en-US" sz="1800" dirty="0"/>
              <a:t> </a:t>
            </a:r>
            <a:r>
              <a:rPr lang="en-US" sz="1800" dirty="0" err="1"/>
              <a:t>vlastní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heterosexuálním</a:t>
            </a:r>
            <a:r>
              <a:rPr lang="en-US" sz="1800" dirty="0"/>
              <a:t> </a:t>
            </a:r>
            <a:r>
              <a:rPr lang="en-US" sz="1800" dirty="0" err="1"/>
              <a:t>divačkám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672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Melodrama + camp + queer auteur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75610"/>
          </a:xfrm>
        </p:spPr>
        <p:txBody>
          <a:bodyPr/>
          <a:lstStyle/>
          <a:p>
            <a:pPr algn="ctr"/>
            <a:r>
              <a:rPr lang="en-US" dirty="0"/>
              <a:t>Francois </a:t>
            </a:r>
            <a:r>
              <a:rPr lang="en-US" dirty="0" err="1"/>
              <a:t>Ozon</a:t>
            </a:r>
            <a:r>
              <a:rPr lang="en-US" dirty="0"/>
              <a:t> 	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760" b="12300"/>
          <a:stretch/>
        </p:blipFill>
        <p:spPr>
          <a:xfrm>
            <a:off x="457200" y="2038812"/>
            <a:ext cx="4040188" cy="46831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03699"/>
          </a:xfrm>
        </p:spPr>
        <p:txBody>
          <a:bodyPr/>
          <a:lstStyle/>
          <a:p>
            <a:pPr algn="ctr"/>
            <a:r>
              <a:rPr lang="en-US" dirty="0"/>
              <a:t>Pedro </a:t>
            </a:r>
            <a:r>
              <a:rPr lang="en-US" dirty="0" err="1"/>
              <a:t>Almodóvar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15548" b="9191"/>
          <a:stretch/>
        </p:blipFill>
        <p:spPr>
          <a:xfrm>
            <a:off x="4645025" y="2174875"/>
            <a:ext cx="4041775" cy="4547062"/>
          </a:xfrm>
        </p:spPr>
      </p:pic>
    </p:spTree>
    <p:extLst>
      <p:ext uri="{BB962C8B-B14F-4D97-AF65-F5344CB8AC3E}">
        <p14:creationId xmlns:p14="http://schemas.microsoft.com/office/powerpoint/2010/main" val="415623931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472</TotalTime>
  <Words>459</Words>
  <Application>Microsoft Macintosh PowerPoint</Application>
  <PresentationFormat>Předvádění na obrazovce (4:3)</PresentationFormat>
  <Paragraphs>46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Tahoma</vt:lpstr>
      <vt:lpstr>Wingdings</vt:lpstr>
      <vt:lpstr>Prezentace_MU_CZ</vt:lpstr>
      <vt:lpstr>Melodrama: žánr, styl, emoce  FAVh037</vt:lpstr>
      <vt:lpstr>Polyester  (1981, USA, r. John Waters)</vt:lpstr>
      <vt:lpstr>Prezentace aplikace PowerPoint</vt:lpstr>
      <vt:lpstr>Prezentace aplikace PowerPoint</vt:lpstr>
      <vt:lpstr>Prezentace aplikace PowerPoint</vt:lpstr>
      <vt:lpstr>CAMP podle Susan Sontag</vt:lpstr>
      <vt:lpstr>Prezentace aplikace PowerPoint</vt:lpstr>
      <vt:lpstr>Prezentace aplikace PowerPoint</vt:lpstr>
      <vt:lpstr>Melodrama + camp + queer auteur</vt:lpstr>
      <vt:lpstr>Rock Hudson’s Home Movies USA 1992, r. Mark Rappaport</vt:lpstr>
      <vt:lpstr>Melodrama jako   vnímavost (Sensibility)</vt:lpstr>
      <vt:lpstr>L12: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Melodrama: žánr, styl, emoce  FAVKh018</dc:title>
  <dc:creator>Šárka Gmiterková</dc:creator>
  <cp:lastModifiedBy>Šárka Gmiterková</cp:lastModifiedBy>
  <cp:revision>5</cp:revision>
  <dcterms:created xsi:type="dcterms:W3CDTF">2021-12-16T04:42:24Z</dcterms:created>
  <dcterms:modified xsi:type="dcterms:W3CDTF">2021-12-16T16:36:05Z</dcterms:modified>
</cp:coreProperties>
</file>