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6" r:id="rId9"/>
    <p:sldId id="265" r:id="rId10"/>
    <p:sldId id="267" r:id="rId11"/>
    <p:sldId id="268" r:id="rId12"/>
    <p:sldId id="269" r:id="rId13"/>
    <p:sldId id="270" r:id="rId14"/>
    <p:sldId id="258" r:id="rId15"/>
    <p:sldId id="259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78" autoAdjust="0"/>
    <p:restoredTop sz="96270" autoAdjust="0"/>
  </p:normalViewPr>
  <p:slideViewPr>
    <p:cSldViewPr snapToGrid="0">
      <p:cViewPr varScale="1">
        <p:scale>
          <a:sx n="108" d="100"/>
          <a:sy n="108" d="100"/>
        </p:scale>
        <p:origin x="192" y="35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jPI9Ujjd9A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579732"/>
            <a:ext cx="8521200" cy="1171580"/>
          </a:xfrm>
        </p:spPr>
        <p:txBody>
          <a:bodyPr/>
          <a:lstStyle/>
          <a:p>
            <a:pPr algn="ctr"/>
            <a:r>
              <a:rPr lang="cs-CZ" sz="4000" dirty="0"/>
              <a:t>Melodrama: žánr, styl, emoce</a:t>
            </a:r>
            <a:br>
              <a:rPr lang="cs-CZ" sz="3600" dirty="0"/>
            </a:br>
            <a:br>
              <a:rPr lang="cs-CZ" sz="3600" dirty="0"/>
            </a:br>
            <a:r>
              <a:rPr lang="cs-CZ" sz="3600" dirty="0"/>
              <a:t>FAVh037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4543914"/>
            <a:ext cx="8521200" cy="698497"/>
          </a:xfrm>
        </p:spPr>
        <p:txBody>
          <a:bodyPr/>
          <a:lstStyle/>
          <a:p>
            <a:pPr algn="ctr"/>
            <a:r>
              <a:rPr lang="cs-CZ" sz="2400" dirty="0"/>
              <a:t>Mgr. Šárka </a:t>
            </a:r>
            <a:r>
              <a:rPr lang="cs-CZ" sz="2400" dirty="0" err="1"/>
              <a:t>Gmiterková</a:t>
            </a:r>
            <a:r>
              <a:rPr lang="cs-CZ" sz="2400" dirty="0"/>
              <a:t>, </a:t>
            </a:r>
            <a:r>
              <a:rPr lang="cs-CZ" sz="2400" dirty="0" err="1"/>
              <a:t>Ph</a:t>
            </a:r>
            <a:r>
              <a:rPr lang="cs-CZ" sz="2400" dirty="0"/>
              <a:t>. D. </a:t>
            </a:r>
          </a:p>
          <a:p>
            <a:pPr algn="ctr"/>
            <a:endParaRPr lang="cs-CZ" sz="2400" dirty="0"/>
          </a:p>
          <a:p>
            <a:pPr algn="ctr"/>
            <a:r>
              <a:rPr lang="cs-CZ" sz="2400" dirty="0"/>
              <a:t>29. 9. 2021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A2A06BF-D408-F047-90FA-518AAAF870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360765-75EB-CC4D-80CE-3AA2EEBE1F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5A0B5F8-DEB6-F94F-8E78-7C8F2F39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Divismo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8252BF0-1A35-764F-901C-818ABCBCE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71369"/>
            <a:ext cx="8064900" cy="4139998"/>
          </a:xfrm>
        </p:spPr>
        <p:txBody>
          <a:bodyPr/>
          <a:lstStyle/>
          <a:p>
            <a:r>
              <a:rPr lang="cs-CZ" dirty="0"/>
              <a:t>„V řečnictví slova nejsou jediným prvkem: jsou tu i gesta, tón hlasu a tak dále, hudební prvek, který zprostředkovává leitmotiv převládajících pocitů a klíčových vášní a orchestrální prvek: gesta v tom nejširším slova smyslu, která sledují a vytváří vlny emocí a tužeb.“ (Antonio </a:t>
            </a:r>
            <a:r>
              <a:rPr lang="cs-CZ" dirty="0" err="1"/>
              <a:t>Gramsci</a:t>
            </a:r>
            <a:r>
              <a:rPr lang="cs-CZ" dirty="0"/>
              <a:t>)</a:t>
            </a:r>
          </a:p>
          <a:p>
            <a:r>
              <a:rPr lang="cs-CZ" dirty="0"/>
              <a:t>Globální (nejen italský) fenomén, v období 10. let 20.století</a:t>
            </a:r>
          </a:p>
          <a:p>
            <a:r>
              <a:rPr lang="cs-CZ" dirty="0"/>
              <a:t>Předchůdcem například film </a:t>
            </a:r>
            <a:r>
              <a:rPr lang="cs-CZ" dirty="0" err="1"/>
              <a:t>Abyss</a:t>
            </a:r>
            <a:r>
              <a:rPr lang="cs-CZ" dirty="0"/>
              <a:t> (1910), r. Urban </a:t>
            </a:r>
            <a:r>
              <a:rPr lang="cs-CZ" dirty="0" err="1"/>
              <a:t>Gad</a:t>
            </a:r>
            <a:r>
              <a:rPr lang="cs-CZ" dirty="0"/>
              <a:t> s Astou </a:t>
            </a:r>
            <a:r>
              <a:rPr lang="cs-CZ" dirty="0" err="1"/>
              <a:t>Nielsen</a:t>
            </a:r>
            <a:r>
              <a:rPr lang="cs-CZ" dirty="0"/>
              <a:t> v hlavní roli</a:t>
            </a:r>
          </a:p>
          <a:p>
            <a:pPr lvl="1"/>
            <a:r>
              <a:rPr lang="cs-CZ" dirty="0">
                <a:hlinkClick r:id="rId2"/>
              </a:rPr>
              <a:t>https://www.youtube.com/watch?v=2jPI9Ujjd9A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„Divo“ i „Diva“ &gt;&gt; ženská verze známější </a:t>
            </a:r>
          </a:p>
          <a:p>
            <a:r>
              <a:rPr lang="cs-CZ" dirty="0" err="1"/>
              <a:t>Pina</a:t>
            </a:r>
            <a:r>
              <a:rPr lang="cs-CZ" dirty="0"/>
              <a:t> </a:t>
            </a:r>
            <a:r>
              <a:rPr lang="cs-CZ" dirty="0" err="1"/>
              <a:t>Menichelli</a:t>
            </a:r>
            <a:r>
              <a:rPr lang="cs-CZ" dirty="0"/>
              <a:t>, </a:t>
            </a:r>
            <a:r>
              <a:rPr lang="cs-CZ" b="1" dirty="0" err="1"/>
              <a:t>Lyda</a:t>
            </a:r>
            <a:r>
              <a:rPr lang="cs-CZ" b="1" dirty="0"/>
              <a:t> </a:t>
            </a:r>
            <a:r>
              <a:rPr lang="cs-CZ" b="1" dirty="0" err="1"/>
              <a:t>Borelli</a:t>
            </a:r>
            <a:r>
              <a:rPr lang="cs-CZ" b="1" dirty="0"/>
              <a:t>, Francesca Bertini</a:t>
            </a:r>
            <a:r>
              <a:rPr lang="cs-CZ" dirty="0"/>
              <a:t>, Italia </a:t>
            </a:r>
            <a:r>
              <a:rPr lang="cs-CZ" dirty="0" err="1"/>
              <a:t>Almirante</a:t>
            </a:r>
            <a:r>
              <a:rPr lang="cs-CZ" dirty="0"/>
              <a:t> </a:t>
            </a:r>
            <a:r>
              <a:rPr lang="cs-CZ" dirty="0" err="1"/>
              <a:t>Manzini</a:t>
            </a:r>
            <a:r>
              <a:rPr lang="cs-CZ" dirty="0"/>
              <a:t>, Leda </a:t>
            </a:r>
            <a:r>
              <a:rPr lang="cs-CZ" dirty="0" err="1"/>
              <a:t>Gys</a:t>
            </a:r>
            <a:r>
              <a:rPr lang="cs-CZ" dirty="0"/>
              <a:t>, </a:t>
            </a:r>
            <a:r>
              <a:rPr lang="cs-CZ" dirty="0" err="1"/>
              <a:t>Soava</a:t>
            </a:r>
            <a:r>
              <a:rPr lang="cs-CZ" dirty="0"/>
              <a:t> </a:t>
            </a:r>
            <a:r>
              <a:rPr lang="cs-CZ" dirty="0" err="1"/>
              <a:t>Gallone</a:t>
            </a:r>
            <a:r>
              <a:rPr lang="cs-CZ" dirty="0"/>
              <a:t>, Carmen </a:t>
            </a:r>
            <a:r>
              <a:rPr lang="cs-CZ" dirty="0" err="1"/>
              <a:t>Boni</a:t>
            </a:r>
            <a:r>
              <a:rPr lang="cs-CZ" dirty="0"/>
              <a:t>, </a:t>
            </a:r>
            <a:r>
              <a:rPr lang="cs-CZ" dirty="0" err="1"/>
              <a:t>Hesperia</a:t>
            </a:r>
            <a:r>
              <a:rPr lang="cs-CZ" dirty="0"/>
              <a:t> a Maria </a:t>
            </a:r>
            <a:r>
              <a:rPr lang="cs-CZ" dirty="0" err="1"/>
              <a:t>Jacobini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943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EB0E9AC-3ED9-CA45-86FE-F66D40D7E5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9FC314-A867-DA44-883E-31981191C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0E4F6A2D-FDF5-B24E-9F45-120CF3932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Divismo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609E24F-6408-6041-8EBD-DEAB84E1F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Širší kořeny v divadle, opeře a evropské mytologii</a:t>
            </a:r>
          </a:p>
          <a:p>
            <a:r>
              <a:rPr lang="cs-CZ" dirty="0"/>
              <a:t>příběhy z prostředí odtrženého od reality &gt;&gt; snová, téměř nadpozemská krajina </a:t>
            </a:r>
          </a:p>
          <a:p>
            <a:r>
              <a:rPr lang="cs-CZ" dirty="0"/>
              <a:t>X tradiční podobě a formě ženství</a:t>
            </a:r>
          </a:p>
          <a:p>
            <a:r>
              <a:rPr lang="cs-CZ" dirty="0"/>
              <a:t>Postavy fascinující ne pro svůj příběh, ale pro svoje vizuální kvality &gt;&gt; vtělená spektakulární estetika, nesená výrazovou silou tváře a těla</a:t>
            </a:r>
          </a:p>
          <a:p>
            <a:r>
              <a:rPr lang="cs-CZ" dirty="0"/>
              <a:t>půvab italských div spočíval v jejich schopnosti komunikovat různé vyhrocené emoce a duševní stavy skrz vlastní tělo</a:t>
            </a:r>
          </a:p>
        </p:txBody>
      </p:sp>
    </p:spTree>
    <p:extLst>
      <p:ext uri="{BB962C8B-B14F-4D97-AF65-F5344CB8AC3E}">
        <p14:creationId xmlns:p14="http://schemas.microsoft.com/office/powerpoint/2010/main" val="3858043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79767C7-6E5F-AB44-88C9-83CE7DB336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4D3EC3A-E73A-134D-B27D-7937D99422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650FE86-D86E-CE43-A369-723A785B9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Psychoanalýza a melodrama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6702C08-A25D-174F-B649-2451AA3C9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Psychoanalytická</a:t>
            </a:r>
            <a:r>
              <a:rPr lang="en-US" b="1" dirty="0"/>
              <a:t> </a:t>
            </a:r>
            <a:r>
              <a:rPr lang="en-US" b="1" dirty="0" err="1"/>
              <a:t>diagnóza</a:t>
            </a:r>
            <a:r>
              <a:rPr lang="en-US" b="1" dirty="0"/>
              <a:t> </a:t>
            </a:r>
            <a:r>
              <a:rPr lang="en-US" b="1" dirty="0" err="1"/>
              <a:t>jako</a:t>
            </a:r>
            <a:r>
              <a:rPr lang="en-US" b="1" dirty="0"/>
              <a:t> </a:t>
            </a:r>
            <a:r>
              <a:rPr lang="en-US" b="1" dirty="0" err="1"/>
              <a:t>melodramatický</a:t>
            </a:r>
            <a:r>
              <a:rPr lang="en-US" b="1" dirty="0"/>
              <a:t> </a:t>
            </a:r>
            <a:r>
              <a:rPr lang="en-US" b="1" dirty="0" err="1"/>
              <a:t>příběh</a:t>
            </a:r>
            <a:endParaRPr lang="en-US" b="1" dirty="0"/>
          </a:p>
          <a:p>
            <a:endParaRPr lang="en-US" b="1" dirty="0"/>
          </a:p>
          <a:p>
            <a:r>
              <a:rPr lang="en-US" b="1" dirty="0" err="1"/>
              <a:t>Tělesné</a:t>
            </a:r>
            <a:r>
              <a:rPr lang="en-US" b="1" dirty="0"/>
              <a:t> </a:t>
            </a:r>
            <a:r>
              <a:rPr lang="en-US" b="1" dirty="0" err="1"/>
              <a:t>manifestace</a:t>
            </a:r>
            <a:r>
              <a:rPr lang="en-US" b="1" dirty="0"/>
              <a:t> </a:t>
            </a:r>
            <a:r>
              <a:rPr lang="en-US" b="1" dirty="0" err="1"/>
              <a:t>naznačující</a:t>
            </a:r>
            <a:r>
              <a:rPr lang="en-US" b="1" dirty="0"/>
              <a:t> </a:t>
            </a:r>
            <a:r>
              <a:rPr lang="en-US" b="1" dirty="0" err="1"/>
              <a:t>skryté</a:t>
            </a:r>
            <a:r>
              <a:rPr lang="en-US" b="1" dirty="0"/>
              <a:t> a </a:t>
            </a:r>
            <a:r>
              <a:rPr lang="en-US" b="1" dirty="0" err="1"/>
              <a:t>potlačené</a:t>
            </a:r>
            <a:r>
              <a:rPr lang="en-US" b="1" dirty="0"/>
              <a:t> trauma </a:t>
            </a:r>
            <a:r>
              <a:rPr lang="en-US" b="1" dirty="0" err="1"/>
              <a:t>odpovídají</a:t>
            </a:r>
            <a:r>
              <a:rPr lang="en-US" b="1" dirty="0"/>
              <a:t> </a:t>
            </a:r>
            <a:r>
              <a:rPr lang="en-US" b="1" dirty="0" err="1"/>
              <a:t>melodramatické</a:t>
            </a:r>
            <a:r>
              <a:rPr lang="en-US" b="1" dirty="0"/>
              <a:t> </a:t>
            </a:r>
            <a:r>
              <a:rPr lang="en-US" b="1" dirty="0" err="1"/>
              <a:t>estetice</a:t>
            </a:r>
            <a:r>
              <a:rPr lang="en-US" b="1" dirty="0"/>
              <a:t> </a:t>
            </a:r>
            <a:r>
              <a:rPr lang="en-US" b="1" dirty="0" err="1"/>
              <a:t>povrchu</a:t>
            </a:r>
            <a:r>
              <a:rPr lang="en-US" b="1" dirty="0"/>
              <a:t> a </a:t>
            </a:r>
            <a:r>
              <a:rPr lang="en-US" b="1" dirty="0" err="1"/>
              <a:t>důrazu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vizualní</a:t>
            </a:r>
            <a:r>
              <a:rPr lang="en-US" b="1" dirty="0"/>
              <a:t> </a:t>
            </a:r>
            <a:r>
              <a:rPr lang="en-US" b="1" dirty="0" err="1"/>
              <a:t>zpracování</a:t>
            </a:r>
            <a:r>
              <a:rPr lang="en-US" b="1" dirty="0"/>
              <a:t> </a:t>
            </a:r>
            <a:r>
              <a:rPr lang="en-US" b="1" dirty="0" err="1"/>
              <a:t>příběhu</a:t>
            </a:r>
            <a:endParaRPr lang="en-US" b="1" dirty="0"/>
          </a:p>
          <a:p>
            <a:endParaRPr lang="en-US" b="1" dirty="0"/>
          </a:p>
          <a:p>
            <a:r>
              <a:rPr lang="en-US" b="1" dirty="0" err="1"/>
              <a:t>Feministické</a:t>
            </a:r>
            <a:r>
              <a:rPr lang="en-US" b="1" dirty="0"/>
              <a:t> </a:t>
            </a:r>
            <a:r>
              <a:rPr lang="en-US" b="1" dirty="0" err="1"/>
              <a:t>filmové</a:t>
            </a:r>
            <a:r>
              <a:rPr lang="en-US" b="1" dirty="0"/>
              <a:t> </a:t>
            </a:r>
            <a:r>
              <a:rPr lang="en-US" b="1" dirty="0" err="1"/>
              <a:t>teoretičky</a:t>
            </a:r>
            <a:r>
              <a:rPr lang="en-US" b="1" dirty="0"/>
              <a:t> se </a:t>
            </a:r>
            <a:r>
              <a:rPr lang="en-US" b="1" dirty="0" err="1"/>
              <a:t>jako</a:t>
            </a:r>
            <a:r>
              <a:rPr lang="en-US" b="1" dirty="0"/>
              <a:t> </a:t>
            </a:r>
            <a:r>
              <a:rPr lang="en-US" b="1" dirty="0" err="1"/>
              <a:t>jedny</a:t>
            </a:r>
            <a:r>
              <a:rPr lang="en-US" b="1" dirty="0"/>
              <a:t> z </a:t>
            </a:r>
            <a:r>
              <a:rPr lang="en-US" b="1" dirty="0" err="1"/>
              <a:t>prvních</a:t>
            </a:r>
            <a:r>
              <a:rPr lang="en-US" b="1" dirty="0"/>
              <a:t> </a:t>
            </a:r>
            <a:r>
              <a:rPr lang="en-US" b="1" dirty="0" err="1"/>
              <a:t>věnují</a:t>
            </a:r>
            <a:r>
              <a:rPr lang="en-US" b="1" dirty="0"/>
              <a:t> </a:t>
            </a:r>
            <a:r>
              <a:rPr lang="en-US" b="1" dirty="0" err="1"/>
              <a:t>analýze</a:t>
            </a:r>
            <a:r>
              <a:rPr lang="en-US" b="1" dirty="0"/>
              <a:t> </a:t>
            </a:r>
            <a:r>
              <a:rPr lang="en-US" b="1" dirty="0" err="1"/>
              <a:t>melodramatu</a:t>
            </a:r>
            <a:r>
              <a:rPr lang="en-US" b="1" dirty="0"/>
              <a:t> (Laura Mulvey, E. Ann Kaplan, Mary Ann </a:t>
            </a:r>
            <a:r>
              <a:rPr lang="en-US" b="1" dirty="0" err="1"/>
              <a:t>Doane</a:t>
            </a:r>
            <a:r>
              <a:rPr lang="en-US" b="1" dirty="0"/>
              <a:t>)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582878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7949ABF-358F-CE4F-92D1-C9E53FF5BE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8AD5FD-11B2-7A46-A092-A0CA96F5D8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53E17DE4-2A85-F240-A72A-1566200A1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Hysterické tělo – reprezentace a gender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1177F94-9487-7448-AE6A-2A743B19C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"Pro melodrama je určující protagonista/protagonistka, jehož/jejíž symptomatické jednání je výsledkem nesmiřitelných nebo nevyjádřitelných vnitřních rozporů a toto "nevyslovitelné" se přelévá do a ovlivňuje </a:t>
            </a:r>
            <a:r>
              <a:rPr lang="cs-CZ" sz="2400" dirty="0" err="1"/>
              <a:t>mizanscénu</a:t>
            </a:r>
            <a:r>
              <a:rPr lang="cs-CZ" sz="2400" dirty="0"/>
              <a:t>".</a:t>
            </a:r>
          </a:p>
          <a:p>
            <a:endParaRPr lang="cs-CZ" dirty="0"/>
          </a:p>
        </p:txBody>
      </p:sp>
      <p:pic>
        <p:nvPicPr>
          <p:cNvPr id="11" name="Obrázek 10" descr="Obsah obrázku osoba, patro, interiér, skupina&#10;&#10;Popis byl vytvořen automaticky">
            <a:extLst>
              <a:ext uri="{FF2B5EF4-FFF2-40B4-BE49-F238E27FC236}">
                <a16:creationId xmlns:a16="http://schemas.microsoft.com/office/drawing/2014/main" id="{F76AD89E-07AB-6341-91D6-7E22550AD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2" y="3330988"/>
            <a:ext cx="4855029" cy="326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61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CA31EAE-661E-604A-90CE-EE2CD4EC1B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BE777C1-A4CC-414C-9225-D02E591402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14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C10103A-B9DE-8541-8026-8C2D75DE1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Literatura: L2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C03A0FE4-B67B-564E-B70D-7D6BAC73B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LANDY, </a:t>
            </a:r>
            <a:r>
              <a:rPr lang="cs-CZ" dirty="0" err="1"/>
              <a:t>Marcia</a:t>
            </a:r>
            <a:r>
              <a:rPr lang="cs-CZ" dirty="0"/>
              <a:t>. </a:t>
            </a:r>
            <a:r>
              <a:rPr lang="cs-CZ" i="1" dirty="0" err="1"/>
              <a:t>Stardom</a:t>
            </a:r>
            <a:r>
              <a:rPr lang="cs-CZ" i="1" dirty="0"/>
              <a:t>: </a:t>
            </a:r>
            <a:r>
              <a:rPr lang="cs-CZ" i="1" dirty="0" err="1"/>
              <a:t>Italian</a:t>
            </a:r>
            <a:r>
              <a:rPr lang="cs-CZ" i="1" dirty="0"/>
              <a:t> Style. </a:t>
            </a:r>
            <a:r>
              <a:rPr lang="cs-CZ" i="1" dirty="0" err="1"/>
              <a:t>Screen</a:t>
            </a:r>
            <a:r>
              <a:rPr lang="cs-CZ" i="1" dirty="0"/>
              <a:t> Performance and Personality in </a:t>
            </a:r>
            <a:r>
              <a:rPr lang="cs-CZ" i="1" dirty="0" err="1"/>
              <a:t>Italian</a:t>
            </a:r>
            <a:r>
              <a:rPr lang="cs-CZ" i="1" dirty="0"/>
              <a:t> </a:t>
            </a:r>
            <a:r>
              <a:rPr lang="cs-CZ" i="1" dirty="0" err="1"/>
              <a:t>Cinema</a:t>
            </a:r>
            <a:r>
              <a:rPr lang="cs-CZ" dirty="0"/>
              <a:t>. </a:t>
            </a:r>
            <a:r>
              <a:rPr lang="cs-CZ" dirty="0" err="1"/>
              <a:t>Bloomington</a:t>
            </a:r>
            <a:r>
              <a:rPr lang="cs-CZ" dirty="0"/>
              <a:t> &amp; </a:t>
            </a:r>
            <a:r>
              <a:rPr lang="cs-CZ" dirty="0" err="1"/>
              <a:t>Indianapolis</a:t>
            </a:r>
            <a:r>
              <a:rPr lang="cs-CZ" dirty="0"/>
              <a:t>: University </a:t>
            </a:r>
            <a:r>
              <a:rPr lang="cs-CZ" dirty="0" err="1"/>
              <a:t>of</a:t>
            </a:r>
            <a:r>
              <a:rPr lang="cs-CZ" dirty="0"/>
              <a:t> Indiana </a:t>
            </a:r>
            <a:r>
              <a:rPr lang="cs-CZ" dirty="0" err="1"/>
              <a:t>Press</a:t>
            </a:r>
            <a:r>
              <a:rPr lang="cs-CZ" dirty="0"/>
              <a:t>, s. 1–41. </a:t>
            </a:r>
          </a:p>
          <a:p>
            <a:endParaRPr lang="cs-CZ" dirty="0"/>
          </a:p>
          <a:p>
            <a:r>
              <a:rPr lang="cs-CZ" dirty="0"/>
              <a:t>PEARSON, Roberta E. </a:t>
            </a:r>
            <a:r>
              <a:rPr lang="cs-CZ" i="1" dirty="0" err="1"/>
              <a:t>Eloquent</a:t>
            </a:r>
            <a:r>
              <a:rPr lang="cs-CZ" i="1" dirty="0"/>
              <a:t> </a:t>
            </a:r>
            <a:r>
              <a:rPr lang="cs-CZ" i="1" dirty="0" err="1"/>
              <a:t>Gestures</a:t>
            </a:r>
            <a:r>
              <a:rPr lang="cs-CZ" i="1" dirty="0"/>
              <a:t>.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Transformation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Performance Style in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Griffith</a:t>
            </a:r>
            <a:r>
              <a:rPr lang="cs-CZ" i="1" dirty="0"/>
              <a:t> </a:t>
            </a:r>
            <a:r>
              <a:rPr lang="cs-CZ" i="1" dirty="0" err="1"/>
              <a:t>Biograph</a:t>
            </a:r>
            <a:r>
              <a:rPr lang="cs-CZ" i="1" dirty="0"/>
              <a:t> </a:t>
            </a:r>
            <a:r>
              <a:rPr lang="cs-CZ" i="1" dirty="0" err="1"/>
              <a:t>Films</a:t>
            </a:r>
            <a:r>
              <a:rPr lang="cs-CZ" i="1" dirty="0"/>
              <a:t>. </a:t>
            </a:r>
            <a:r>
              <a:rPr lang="cs-CZ" dirty="0" err="1"/>
              <a:t>Berkeley</a:t>
            </a:r>
            <a:r>
              <a:rPr lang="cs-CZ" dirty="0"/>
              <a:t>: University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California</a:t>
            </a:r>
            <a:r>
              <a:rPr lang="cs-CZ" dirty="0"/>
              <a:t> </a:t>
            </a:r>
            <a:r>
              <a:rPr lang="cs-CZ" dirty="0" err="1"/>
              <a:t>Press</a:t>
            </a:r>
            <a:r>
              <a:rPr lang="cs-CZ" dirty="0"/>
              <a:t>, 1992, s. 18–28. </a:t>
            </a:r>
          </a:p>
          <a:p>
            <a:endParaRPr lang="cs-CZ" dirty="0"/>
          </a:p>
          <a:p>
            <a:r>
              <a:rPr lang="cs-CZ" b="1" dirty="0"/>
              <a:t>Doplňkový text:</a:t>
            </a:r>
          </a:p>
          <a:p>
            <a:pPr lvl="1"/>
            <a:r>
              <a:rPr lang="cs-CZ" dirty="0"/>
              <a:t>AGAMBEN, Giorgio. </a:t>
            </a:r>
            <a:r>
              <a:rPr lang="cs-CZ" i="1" dirty="0" err="1"/>
              <a:t>Means</a:t>
            </a:r>
            <a:r>
              <a:rPr lang="cs-CZ" i="1" dirty="0"/>
              <a:t> </a:t>
            </a:r>
            <a:r>
              <a:rPr lang="cs-CZ" i="1" dirty="0" err="1"/>
              <a:t>without</a:t>
            </a:r>
            <a:r>
              <a:rPr lang="cs-CZ" i="1" dirty="0"/>
              <a:t> End. Notes on </a:t>
            </a:r>
            <a:r>
              <a:rPr lang="cs-CZ" i="1" dirty="0" err="1"/>
              <a:t>Politics</a:t>
            </a:r>
            <a:r>
              <a:rPr lang="cs-CZ" dirty="0"/>
              <a:t>. Minneapolis and London: University </a:t>
            </a:r>
            <a:r>
              <a:rPr lang="cs-CZ" dirty="0" err="1"/>
              <a:t>of</a:t>
            </a:r>
            <a:r>
              <a:rPr lang="cs-CZ" dirty="0"/>
              <a:t> Minnesota </a:t>
            </a:r>
            <a:r>
              <a:rPr lang="cs-CZ" dirty="0" err="1"/>
              <a:t>Press</a:t>
            </a:r>
            <a:r>
              <a:rPr lang="cs-CZ" dirty="0"/>
              <a:t>, 2000, s. 48–59.  </a:t>
            </a:r>
          </a:p>
        </p:txBody>
      </p:sp>
    </p:spTree>
    <p:extLst>
      <p:ext uri="{BB962C8B-B14F-4D97-AF65-F5344CB8AC3E}">
        <p14:creationId xmlns:p14="http://schemas.microsoft.com/office/powerpoint/2010/main" val="4000723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8D05B6-BAFD-CD4A-8400-0CC2F90D73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1BA60E-51C4-3E46-BB81-2655C40EE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E8089D2-5691-EF43-86B6-E87BD476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Melodramatická literatura v češtině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847434B-F9FF-9947-8385-3D7BDEA8A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23868"/>
            <a:ext cx="8064900" cy="4139998"/>
          </a:xfrm>
        </p:spPr>
        <p:txBody>
          <a:bodyPr/>
          <a:lstStyle/>
          <a:p>
            <a:r>
              <a:rPr lang="cs-CZ" dirty="0"/>
              <a:t>ANGER, Jiří. </a:t>
            </a:r>
            <a:r>
              <a:rPr lang="cs-CZ" i="1" dirty="0"/>
              <a:t>Afekt, výraz, performance. Proměny melodramatického excesu v kinematografii těla. </a:t>
            </a:r>
            <a:r>
              <a:rPr lang="cs-CZ" dirty="0"/>
              <a:t>Praha: Karlova Univerzita, Filozofická fakulta, 2018. </a:t>
            </a:r>
          </a:p>
          <a:p>
            <a:endParaRPr lang="cs-CZ" dirty="0"/>
          </a:p>
          <a:p>
            <a:r>
              <a:rPr lang="cs-CZ" dirty="0"/>
              <a:t>KOKTA, Josef. </a:t>
            </a:r>
            <a:r>
              <a:rPr lang="cs-CZ" i="1" dirty="0"/>
              <a:t>Protektorátní melodrama bez melodramatu. Soudobá žánrová diverzifikace v produkci společnosti </a:t>
            </a:r>
            <a:r>
              <a:rPr lang="cs-CZ" i="1" dirty="0" err="1"/>
              <a:t>Lucernafilm</a:t>
            </a:r>
            <a:r>
              <a:rPr lang="cs-CZ" dirty="0"/>
              <a:t>. Bakalářská diplomová práce. Brno: FFMU, 2016. </a:t>
            </a:r>
          </a:p>
          <a:p>
            <a:endParaRPr lang="cs-CZ" dirty="0"/>
          </a:p>
          <a:p>
            <a:r>
              <a:rPr lang="cs-CZ" dirty="0"/>
              <a:t>DOJČÁK, Maroš. </a:t>
            </a:r>
            <a:r>
              <a:rPr lang="cs-CZ" i="1" dirty="0" err="1"/>
              <a:t>Súlady</a:t>
            </a:r>
            <a:r>
              <a:rPr lang="cs-CZ" i="1" dirty="0"/>
              <a:t> a </a:t>
            </a:r>
            <a:r>
              <a:rPr lang="cs-CZ" i="1" dirty="0" err="1"/>
              <a:t>nesúlady</a:t>
            </a:r>
            <a:r>
              <a:rPr lang="cs-CZ" i="1" dirty="0"/>
              <a:t> </a:t>
            </a:r>
            <a:r>
              <a:rPr lang="cs-CZ" i="1" dirty="0" err="1"/>
              <a:t>vo</a:t>
            </a:r>
            <a:r>
              <a:rPr lang="cs-CZ" i="1" dirty="0"/>
              <a:t> filme </a:t>
            </a:r>
            <a:r>
              <a:rPr lang="cs-CZ" i="1" dirty="0" err="1"/>
              <a:t>Zbohom</a:t>
            </a:r>
            <a:r>
              <a:rPr lang="cs-CZ" i="1" dirty="0"/>
              <a:t> synu</a:t>
            </a:r>
            <a:r>
              <a:rPr lang="cs-CZ" dirty="0"/>
              <a:t>. Bakalářská diplomová práce. Brno: FFMU, 2021.</a:t>
            </a:r>
          </a:p>
          <a:p>
            <a:endParaRPr lang="cs-CZ" dirty="0"/>
          </a:p>
          <a:p>
            <a:r>
              <a:rPr lang="cs-CZ" dirty="0"/>
              <a:t>PAVLÍK, Ondřej. Stvořeni pro lásku. </a:t>
            </a:r>
            <a:r>
              <a:rPr lang="cs-CZ" i="1" dirty="0" err="1"/>
              <a:t>Cinepur</a:t>
            </a:r>
            <a:r>
              <a:rPr lang="cs-CZ" dirty="0"/>
              <a:t>. 2021, roč. 30, č. 133, s. 34–35.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7788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72D5D3-81F9-CC44-9606-6CF9F8898E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5FEFA916-778D-3742-84C8-B2CA7AF3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80" y="1938463"/>
            <a:ext cx="4417620" cy="1171580"/>
          </a:xfrm>
        </p:spPr>
        <p:txBody>
          <a:bodyPr/>
          <a:lstStyle/>
          <a:p>
            <a:pPr algn="ctr"/>
            <a:r>
              <a:rPr lang="cs-CZ" i="1" dirty="0" err="1"/>
              <a:t>Rapsodia</a:t>
            </a:r>
            <a:r>
              <a:rPr lang="cs-CZ" i="1" dirty="0"/>
              <a:t> </a:t>
            </a:r>
            <a:r>
              <a:rPr lang="cs-CZ" i="1" dirty="0" err="1"/>
              <a:t>Satanica</a:t>
            </a:r>
            <a:br>
              <a:rPr lang="cs-CZ" dirty="0"/>
            </a:br>
            <a:r>
              <a:rPr lang="cs-CZ" sz="2800" dirty="0"/>
              <a:t>(Itálie 1915, r. Nino </a:t>
            </a:r>
            <a:r>
              <a:rPr lang="cs-CZ" sz="2800" dirty="0" err="1"/>
              <a:t>Oxilia</a:t>
            </a:r>
            <a:r>
              <a:rPr lang="cs-CZ" sz="2800" dirty="0"/>
              <a:t>)</a:t>
            </a:r>
          </a:p>
        </p:txBody>
      </p:sp>
      <p:sp>
        <p:nvSpPr>
          <p:cNvPr id="10" name="Podnadpis 9">
            <a:extLst>
              <a:ext uri="{FF2B5EF4-FFF2-40B4-BE49-F238E27FC236}">
                <a16:creationId xmlns:a16="http://schemas.microsoft.com/office/drawing/2014/main" id="{E44C8EC9-4EF7-0C45-ABD3-7ED3C6CAD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3004457"/>
            <a:ext cx="3934889" cy="290945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cs-CZ" dirty="0"/>
              <a:t>O čem film vypráví a pojednává? Zkusme rekonstruovat fabuli, včetně druhé části filmu.</a:t>
            </a:r>
          </a:p>
          <a:p>
            <a:pPr marL="342900" indent="-342900">
              <a:buFont typeface="+mj-lt"/>
              <a:buAutoNum type="arabicPeriod"/>
            </a:pPr>
            <a:endParaRPr lang="cs-CZ" dirty="0"/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Zkuste charakterizovat postavu Alby. Kdo to je, co se jí přihodilo a co všechno se o ní dozvíme?</a:t>
            </a:r>
          </a:p>
          <a:p>
            <a:pPr marL="342900" indent="-342900">
              <a:buFont typeface="+mj-lt"/>
              <a:buAutoNum type="arabicPeriod"/>
            </a:pPr>
            <a:endParaRPr lang="cs-CZ" dirty="0"/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Jakými přívlastky byste popsali herectví </a:t>
            </a:r>
            <a:r>
              <a:rPr lang="cs-CZ" dirty="0" err="1"/>
              <a:t>Lydy</a:t>
            </a:r>
            <a:r>
              <a:rPr lang="cs-CZ" dirty="0"/>
              <a:t> </a:t>
            </a:r>
            <a:r>
              <a:rPr lang="cs-CZ" dirty="0" err="1"/>
              <a:t>Borelli</a:t>
            </a:r>
            <a:r>
              <a:rPr lang="cs-CZ" dirty="0"/>
              <a:t>?  </a:t>
            </a:r>
          </a:p>
        </p:txBody>
      </p:sp>
      <p:pic>
        <p:nvPicPr>
          <p:cNvPr id="14" name="Zástupný symbol obrázku 13" descr="Obsah obrázku text&#10;&#10;Popis byl vytvořen automaticky">
            <a:extLst>
              <a:ext uri="{FF2B5EF4-FFF2-40B4-BE49-F238E27FC236}">
                <a16:creationId xmlns:a16="http://schemas.microsoft.com/office/drawing/2014/main" id="{76F05F1D-ABCD-274B-A50F-07F901EDE7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" b="286"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614388-B716-0845-97C9-BF27A468FF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166592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ED84DB7-E112-7648-B3F2-7050F688F0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142C70C-0670-0B46-903F-6D9A7B4294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</a:t>
            </a:fld>
            <a:endParaRPr lang="cs-CZ" altLang="cs-CZ" noProof="0" dirty="0"/>
          </a:p>
        </p:txBody>
      </p:sp>
      <p:pic>
        <p:nvPicPr>
          <p:cNvPr id="8" name="Obrázek 7" descr="Obsah obrázku text, budova, tmavé&#10;&#10;Popis byl vytvořen automaticky">
            <a:extLst>
              <a:ext uri="{FF2B5EF4-FFF2-40B4-BE49-F238E27FC236}">
                <a16:creationId xmlns:a16="http://schemas.microsoft.com/office/drawing/2014/main" id="{BFD9B2EE-BCEC-3749-B7D1-5F9C36AF1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059" y="356263"/>
            <a:ext cx="4124311" cy="3090578"/>
          </a:xfrm>
          <a:prstGeom prst="rect">
            <a:avLst/>
          </a:prstGeom>
        </p:spPr>
      </p:pic>
      <p:pic>
        <p:nvPicPr>
          <p:cNvPr id="10" name="Obrázek 9" descr="Obsah obrázku interiér, osoba&#10;&#10;Popis byl vytvořen automaticky">
            <a:extLst>
              <a:ext uri="{FF2B5EF4-FFF2-40B4-BE49-F238E27FC236}">
                <a16:creationId xmlns:a16="http://schemas.microsoft.com/office/drawing/2014/main" id="{73607CF0-3066-6346-97F4-6B8D61CE3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75" y="286608"/>
            <a:ext cx="4261500" cy="3174529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96E5EA9A-6EA0-8E47-BB8B-57D257A61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338" y="3622061"/>
            <a:ext cx="4155074" cy="311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71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6EAB49C-80CE-4741-BD60-922795CDF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EC9D7C-E6A6-9C4C-B396-2AAD47EEE1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5" name="Obrázek 4" descr="Obsah obrázku strom, osoba, exteriér, staré&#10;&#10;Popis byl vytvořen automaticky">
            <a:extLst>
              <a:ext uri="{FF2B5EF4-FFF2-40B4-BE49-F238E27FC236}">
                <a16:creationId xmlns:a16="http://schemas.microsoft.com/office/drawing/2014/main" id="{7205E918-3DCD-DE40-AAA8-07D623B7D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10" y="201881"/>
            <a:ext cx="4346502" cy="3227119"/>
          </a:xfrm>
          <a:prstGeom prst="rect">
            <a:avLst/>
          </a:prstGeom>
        </p:spPr>
      </p:pic>
      <p:pic>
        <p:nvPicPr>
          <p:cNvPr id="7" name="Obrázek 6" descr="Obsah obrázku osoba, staré, dav&#10;&#10;Popis byl vytvořen automaticky">
            <a:extLst>
              <a:ext uri="{FF2B5EF4-FFF2-40B4-BE49-F238E27FC236}">
                <a16:creationId xmlns:a16="http://schemas.microsoft.com/office/drawing/2014/main" id="{4A95FFCA-3FF8-474D-BB3D-D78983724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5" y="192314"/>
            <a:ext cx="4344840" cy="3236686"/>
          </a:xfrm>
          <a:prstGeom prst="rect">
            <a:avLst/>
          </a:prstGeom>
        </p:spPr>
      </p:pic>
      <p:pic>
        <p:nvPicPr>
          <p:cNvPr id="9" name="Obrázek 8" descr="Obsah obrázku plazi, rostlina&#10;&#10;Popis byl vytvořen automaticky">
            <a:extLst>
              <a:ext uri="{FF2B5EF4-FFF2-40B4-BE49-F238E27FC236}">
                <a16:creationId xmlns:a16="http://schemas.microsoft.com/office/drawing/2014/main" id="{2A433BC5-431F-7F4E-A7C1-A55356BCE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8" y="3620107"/>
            <a:ext cx="4096987" cy="3045579"/>
          </a:xfrm>
          <a:prstGeom prst="rect">
            <a:avLst/>
          </a:prstGeom>
        </p:spPr>
      </p:pic>
      <p:pic>
        <p:nvPicPr>
          <p:cNvPr id="11" name="Obrázek 10" descr="Obsah obrázku tmavé&#10;&#10;Popis byl vytvořen automaticky">
            <a:extLst>
              <a:ext uri="{FF2B5EF4-FFF2-40B4-BE49-F238E27FC236}">
                <a16:creationId xmlns:a16="http://schemas.microsoft.com/office/drawing/2014/main" id="{04B169DA-2EA9-9B41-8FBE-9101453A9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61" y="3620107"/>
            <a:ext cx="33020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0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3C7A56-FA8D-CC45-8956-B4759FD933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F2E3531-DA76-8F4F-8C03-D4F7DBEC5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2F7D1D-AC4A-1942-927F-C1A992F48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9696"/>
            <a:ext cx="4491461" cy="3364776"/>
          </a:xfrm>
          <a:prstGeom prst="rect">
            <a:avLst/>
          </a:prstGeom>
        </p:spPr>
      </p:pic>
      <p:pic>
        <p:nvPicPr>
          <p:cNvPr id="7" name="Obrázek 6" descr="Obsah obrázku interiér, staré, nábytek&#10;&#10;Popis byl vytvořen automaticky">
            <a:extLst>
              <a:ext uri="{FF2B5EF4-FFF2-40B4-BE49-F238E27FC236}">
                <a16:creationId xmlns:a16="http://schemas.microsoft.com/office/drawing/2014/main" id="{E4B46CB3-87AA-3547-8153-7AB4B810D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" y="257196"/>
            <a:ext cx="4368097" cy="328352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2C740C0-4833-FD48-8160-29433C00B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703" y="3678990"/>
            <a:ext cx="4087970" cy="30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97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54C8F96-8F1B-AE4B-A57C-6D16E5A055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E12FB9-6C49-9F46-873F-627CFA6E0E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03333F-42DA-D947-9956-4489AE2A9D72}"/>
              </a:ext>
            </a:extLst>
          </p:cNvPr>
          <p:cNvSpPr txBox="1"/>
          <p:nvPr/>
        </p:nvSpPr>
        <p:spPr>
          <a:xfrm>
            <a:off x="629392" y="1258784"/>
            <a:ext cx="78377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„</a:t>
            </a:r>
            <a:r>
              <a:rPr lang="cs-CZ" sz="2800" dirty="0" err="1">
                <a:latin typeface="+mn-lt"/>
              </a:rPr>
              <a:t>Lyda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Borelli</a:t>
            </a:r>
            <a:r>
              <a:rPr lang="cs-CZ" sz="2800" dirty="0">
                <a:latin typeface="+mn-lt"/>
              </a:rPr>
              <a:t> svým tělem a očima vyjadřuje všechny protichůdné rysy ztvárněné postavy, zpřítomňuje sexuální a erotickou tenzi, počínající hysterii a šílenství a temnou atmosféru smrti.“</a:t>
            </a:r>
          </a:p>
        </p:txBody>
      </p:sp>
    </p:spTree>
    <p:extLst>
      <p:ext uri="{BB962C8B-B14F-4D97-AF65-F5344CB8AC3E}">
        <p14:creationId xmlns:p14="http://schemas.microsoft.com/office/powerpoint/2010/main" val="2658014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FB5C9AA-01D8-984B-8C5B-22E3A134FB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60507C6-203D-D646-97B5-D1E631CE6C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8438919-770C-B24E-9551-009ED94F7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Histriónský</a:t>
            </a:r>
            <a:r>
              <a:rPr lang="cs-CZ" dirty="0"/>
              <a:t> (</a:t>
            </a:r>
            <a:r>
              <a:rPr lang="cs-CZ" dirty="0" err="1"/>
              <a:t>Histrionic</a:t>
            </a:r>
            <a:r>
              <a:rPr lang="cs-CZ" dirty="0"/>
              <a:t>) herecký styl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7DC93B-AB26-7041-8321-B183C87B8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6122057" cy="4139998"/>
          </a:xfrm>
        </p:spPr>
        <p:txBody>
          <a:bodyPr/>
          <a:lstStyle/>
          <a:p>
            <a:r>
              <a:rPr lang="cs-CZ" dirty="0"/>
              <a:t>Podle Roberty E. </a:t>
            </a:r>
            <a:r>
              <a:rPr lang="cs-CZ" dirty="0" err="1"/>
              <a:t>Pearsonové</a:t>
            </a:r>
            <a:r>
              <a:rPr lang="cs-CZ" dirty="0"/>
              <a:t>, protipólem je pravděpodobný(</a:t>
            </a:r>
            <a:r>
              <a:rPr lang="cs-CZ" dirty="0" err="1"/>
              <a:t>verisimilar</a:t>
            </a:r>
            <a:r>
              <a:rPr lang="cs-CZ" dirty="0"/>
              <a:t>) herecký styl</a:t>
            </a:r>
          </a:p>
          <a:p>
            <a:r>
              <a:rPr lang="cs-CZ" dirty="0"/>
              <a:t>anachronický herecký model spojený s divadlem, s jevištěm a tím pádem i s vědomím vystupováním</a:t>
            </a:r>
          </a:p>
          <a:p>
            <a:r>
              <a:rPr lang="cs-CZ" dirty="0"/>
              <a:t>herec ukazuje techniku, zcela vědomě spíš hraje roli než vytváří postavu. Realističnost či autenticita není cílem.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„</a:t>
            </a:r>
            <a:r>
              <a:rPr lang="cs-CZ" dirty="0" err="1"/>
              <a:t>Strict</a:t>
            </a:r>
            <a:r>
              <a:rPr lang="cs-CZ" dirty="0"/>
              <a:t> </a:t>
            </a:r>
            <a:r>
              <a:rPr lang="cs-CZ" dirty="0" err="1"/>
              <a:t>fidelity</a:t>
            </a:r>
            <a:r>
              <a:rPr lang="cs-CZ" dirty="0"/>
              <a:t> to </a:t>
            </a:r>
            <a:r>
              <a:rPr lang="cs-CZ" dirty="0" err="1"/>
              <a:t>nature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nonsense. Art </a:t>
            </a:r>
            <a:r>
              <a:rPr lang="cs-CZ" dirty="0" err="1"/>
              <a:t>must</a:t>
            </a:r>
            <a:r>
              <a:rPr lang="cs-CZ" dirty="0"/>
              <a:t> </a:t>
            </a:r>
            <a:r>
              <a:rPr lang="cs-CZ" dirty="0" err="1"/>
              <a:t>alwyas</a:t>
            </a:r>
            <a:r>
              <a:rPr lang="cs-CZ" dirty="0"/>
              <a:t> </a:t>
            </a:r>
            <a:r>
              <a:rPr lang="cs-CZ" dirty="0" err="1"/>
              <a:t>idealize</a:t>
            </a:r>
            <a:r>
              <a:rPr lang="cs-CZ" dirty="0"/>
              <a:t> </a:t>
            </a:r>
            <a:r>
              <a:rPr lang="cs-CZ" dirty="0" err="1"/>
              <a:t>nature</a:t>
            </a:r>
            <a:r>
              <a:rPr lang="cs-CZ" dirty="0"/>
              <a:t>, and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fails</a:t>
            </a:r>
            <a:r>
              <a:rPr lang="cs-CZ" dirty="0"/>
              <a:t> to do </a:t>
            </a:r>
            <a:r>
              <a:rPr lang="cs-CZ" dirty="0" err="1"/>
              <a:t>this</a:t>
            </a:r>
            <a:r>
              <a:rPr lang="cs-CZ" dirty="0"/>
              <a:t>,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fails</a:t>
            </a:r>
            <a:r>
              <a:rPr lang="cs-CZ" dirty="0"/>
              <a:t> in </a:t>
            </a:r>
            <a:r>
              <a:rPr lang="cs-CZ" dirty="0" err="1"/>
              <a:t>its</a:t>
            </a:r>
            <a:r>
              <a:rPr lang="cs-CZ" dirty="0"/>
              <a:t> proper </a:t>
            </a:r>
            <a:r>
              <a:rPr lang="cs-CZ" dirty="0" err="1"/>
              <a:t>expression</a:t>
            </a:r>
            <a:r>
              <a:rPr lang="cs-CZ" dirty="0"/>
              <a:t>“ </a:t>
            </a:r>
            <a:r>
              <a:rPr lang="cs-CZ" dirty="0" err="1"/>
              <a:t>Geneviéve</a:t>
            </a:r>
            <a:r>
              <a:rPr lang="cs-CZ" dirty="0"/>
              <a:t> </a:t>
            </a:r>
            <a:r>
              <a:rPr lang="cs-CZ" dirty="0" err="1"/>
              <a:t>Stebbins</a:t>
            </a:r>
            <a:endParaRPr lang="cs-CZ" dirty="0"/>
          </a:p>
          <a:p>
            <a:r>
              <a:rPr lang="cs-CZ" dirty="0"/>
              <a:t> 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326DE596-5269-0B4C-AF51-EBB3444CE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7" y="1471453"/>
            <a:ext cx="2423621" cy="369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72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6B0ADA7-1B07-7F47-B684-6430C45AA3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8EE096-7E73-CE4F-885B-96A3DC1FE3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7" name="Obrázek 6" descr="Obsah obrázku text, kniha&#10;&#10;Popis byl vytvořen automaticky">
            <a:extLst>
              <a:ext uri="{FF2B5EF4-FFF2-40B4-BE49-F238E27FC236}">
                <a16:creationId xmlns:a16="http://schemas.microsoft.com/office/drawing/2014/main" id="{7DD73A18-A220-AF48-9A75-83FBE3490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0" y="377998"/>
            <a:ext cx="3976601" cy="5497605"/>
          </a:xfrm>
          <a:prstGeom prst="rect">
            <a:avLst/>
          </a:prstGeom>
        </p:spPr>
      </p:pic>
      <p:pic>
        <p:nvPicPr>
          <p:cNvPr id="9" name="Obrázek 8" descr="Obsah obrázku text, kniha&#10;&#10;Popis byl vytvořen automaticky">
            <a:extLst>
              <a:ext uri="{FF2B5EF4-FFF2-40B4-BE49-F238E27FC236}">
                <a16:creationId xmlns:a16="http://schemas.microsoft.com/office/drawing/2014/main" id="{5D73D065-33CC-FF4D-8E28-45CF4549B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62" y="377999"/>
            <a:ext cx="3761518" cy="549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58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21F2CF3-8BF3-C14F-BD4C-6B0A4C55E7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F17893-882C-F547-82B3-6C8360D52E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0C75F84-C6FE-5B42-833B-55FDD5F9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92489"/>
            <a:ext cx="8064900" cy="451576"/>
          </a:xfrm>
        </p:spPr>
        <p:txBody>
          <a:bodyPr/>
          <a:lstStyle/>
          <a:p>
            <a:pPr algn="ctr"/>
            <a:r>
              <a:rPr lang="cs-CZ" dirty="0"/>
              <a:t>Gesta </a:t>
            </a:r>
            <a:br>
              <a:rPr lang="cs-CZ" dirty="0"/>
            </a:br>
            <a:r>
              <a:rPr lang="cs-CZ" dirty="0"/>
              <a:t>jako klíčový prvek melodramatického herectví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77BF8C2-7E43-3D46-AC90-E35F08C45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64" y="1888176"/>
            <a:ext cx="5940000" cy="4339824"/>
          </a:xfrm>
        </p:spPr>
        <p:txBody>
          <a:bodyPr/>
          <a:lstStyle/>
          <a:p>
            <a:r>
              <a:rPr lang="cs-CZ" dirty="0"/>
              <a:t>Ve druhé polovině 19.století sledujeme snahy o vytvoření lexikonu gest &gt;&gt; co emoce, to gesto</a:t>
            </a:r>
          </a:p>
          <a:p>
            <a:r>
              <a:rPr lang="cs-CZ" dirty="0"/>
              <a:t>X Gesto není ani slovo ani hláska, kterou lze dále rozbít na menší části; v jazykovém systému jde o ekvivalent věty. Zároveň to, co obsáhne a co může obsáhnout gesto, nemá v mluvené řeči obdoby. </a:t>
            </a:r>
          </a:p>
          <a:p>
            <a:r>
              <a:rPr lang="cs-CZ" dirty="0"/>
              <a:t>Preference jasných, ostrých a pevně ohraničených gest</a:t>
            </a:r>
          </a:p>
          <a:p>
            <a:r>
              <a:rPr lang="cs-CZ" dirty="0"/>
              <a:t>Sledujeme směr pohybu (vzhůru či dolů) a dostředivost či odstředivost pohybů &gt;&gt; jiná sada významů </a:t>
            </a:r>
          </a:p>
        </p:txBody>
      </p:sp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77EC43AA-10E0-EE40-9B5E-4F24CE248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82" y="1611579"/>
            <a:ext cx="2997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68133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1843</TotalTime>
  <Words>823</Words>
  <Application>Microsoft Macintosh PowerPoint</Application>
  <PresentationFormat>Předvádění na obrazovce (4:3)</PresentationFormat>
  <Paragraphs>88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Tahoma</vt:lpstr>
      <vt:lpstr>Wingdings</vt:lpstr>
      <vt:lpstr>Prezentace_MU_CZ</vt:lpstr>
      <vt:lpstr>Melodrama: žánr, styl, emoce  FAVh037</vt:lpstr>
      <vt:lpstr>Rapsodia Satanica (Itálie 1915, r. Nino Oxilia)</vt:lpstr>
      <vt:lpstr>Prezentace aplikace PowerPoint</vt:lpstr>
      <vt:lpstr>Prezentace aplikace PowerPoint</vt:lpstr>
      <vt:lpstr>Prezentace aplikace PowerPoint</vt:lpstr>
      <vt:lpstr>Prezentace aplikace PowerPoint</vt:lpstr>
      <vt:lpstr>Histriónský (Histrionic) herecký styl</vt:lpstr>
      <vt:lpstr>Prezentace aplikace PowerPoint</vt:lpstr>
      <vt:lpstr>Gesta  jako klíčový prvek melodramatického herectví </vt:lpstr>
      <vt:lpstr>Divismo</vt:lpstr>
      <vt:lpstr>Divismo</vt:lpstr>
      <vt:lpstr>Psychoanalýza a melodrama</vt:lpstr>
      <vt:lpstr>Hysterické tělo – reprezentace a gender</vt:lpstr>
      <vt:lpstr>Literatura: L2</vt:lpstr>
      <vt:lpstr>Melodramatická literatura v češtině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Melodrama: žánr, styl, emoce  FAVh037</dc:title>
  <dc:creator>Šárka Gmiterková</dc:creator>
  <cp:lastModifiedBy>Šárka Gmiterková</cp:lastModifiedBy>
  <cp:revision>5</cp:revision>
  <dcterms:created xsi:type="dcterms:W3CDTF">2021-09-27T10:33:03Z</dcterms:created>
  <dcterms:modified xsi:type="dcterms:W3CDTF">2021-09-28T17:16:45Z</dcterms:modified>
</cp:coreProperties>
</file>