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78" autoAdjust="0"/>
    <p:restoredTop sz="96270" autoAdjust="0"/>
  </p:normalViewPr>
  <p:slideViewPr>
    <p:cSldViewPr snapToGrid="0">
      <p:cViewPr varScale="1">
        <p:scale>
          <a:sx n="102" d="100"/>
          <a:sy n="102" d="100"/>
        </p:scale>
        <p:origin x="352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/>
              <a:t>Melodrama: žánr, styl, emoce</a:t>
            </a:r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FAVh037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555789"/>
            <a:ext cx="8521200" cy="698497"/>
          </a:xfrm>
        </p:spPr>
        <p:txBody>
          <a:bodyPr/>
          <a:lstStyle/>
          <a:p>
            <a:pPr algn="ctr"/>
            <a:r>
              <a:rPr lang="cs-CZ" sz="2400" dirty="0"/>
              <a:t>Mgr. Šárka </a:t>
            </a:r>
            <a:r>
              <a:rPr lang="cs-CZ" sz="2400" dirty="0" err="1"/>
              <a:t>Gmiterková</a:t>
            </a:r>
            <a:r>
              <a:rPr lang="cs-CZ" sz="2400" dirty="0"/>
              <a:t>, </a:t>
            </a:r>
            <a:r>
              <a:rPr lang="cs-CZ" sz="2400" dirty="0" err="1"/>
              <a:t>Ph</a:t>
            </a:r>
            <a:r>
              <a:rPr lang="cs-CZ" sz="2400" dirty="0"/>
              <a:t>. D. 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6. 10. 2021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5BE687-ED07-EC47-93F6-2EF324D754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D37BC9-C046-5A47-B1CA-BCD00AFBE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7BBB3C-1384-6B4D-A30C-CB859C81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hrdinek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6491C2-9501-AC4D-AC1F-CE059E297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28" y="2280724"/>
            <a:ext cx="7251189" cy="4139998"/>
          </a:xfrm>
        </p:spPr>
        <p:txBody>
          <a:bodyPr/>
          <a:lstStyle/>
          <a:p>
            <a:r>
              <a:rPr lang="cs-CZ" sz="1800" dirty="0"/>
              <a:t>Dělení podle Molly </a:t>
            </a:r>
            <a:r>
              <a:rPr lang="cs-CZ" sz="1800" dirty="0" err="1"/>
              <a:t>Haskell</a:t>
            </a:r>
            <a:r>
              <a:rPr lang="cs-CZ" sz="1800" dirty="0"/>
              <a:t> (</a:t>
            </a:r>
            <a:r>
              <a:rPr lang="cs-CZ" sz="1800" i="1" dirty="0" err="1"/>
              <a:t>From</a:t>
            </a:r>
            <a:r>
              <a:rPr lang="cs-CZ" sz="1800" i="1" dirty="0"/>
              <a:t> </a:t>
            </a:r>
            <a:r>
              <a:rPr lang="cs-CZ" sz="1800" i="1" dirty="0" err="1"/>
              <a:t>Reverence</a:t>
            </a:r>
            <a:r>
              <a:rPr lang="cs-CZ" sz="1800" i="1" dirty="0"/>
              <a:t> to Rape</a:t>
            </a:r>
            <a:r>
              <a:rPr lang="cs-CZ" sz="1800" dirty="0"/>
              <a:t>, 1974)</a:t>
            </a:r>
          </a:p>
          <a:p>
            <a:r>
              <a:rPr lang="cs-CZ" sz="1800" dirty="0"/>
              <a:t>Většina příběhů končí tragicky, nešťastně nebo alespoň bolestivým kompromisem &gt;&gt; transgresivní žena je potrestaná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800" b="1" dirty="0"/>
              <a:t>Neobyčejné hrdinky</a:t>
            </a:r>
            <a:r>
              <a:rPr lang="cs-CZ" sz="1800" dirty="0"/>
              <a:t>: nezávislé, emancipované; podporuje casting (B. Davis, B. </a:t>
            </a:r>
            <a:r>
              <a:rPr lang="cs-CZ" sz="1800" dirty="0" err="1"/>
              <a:t>Stanwyck</a:t>
            </a:r>
            <a:r>
              <a:rPr lang="cs-CZ" sz="1800" dirty="0"/>
              <a:t>, J. </a:t>
            </a:r>
            <a:r>
              <a:rPr lang="cs-CZ" sz="1800" dirty="0" err="1"/>
              <a:t>Crawford</a:t>
            </a:r>
            <a:r>
              <a:rPr lang="cs-CZ" sz="1800" dirty="0"/>
              <a:t>)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800" b="1" dirty="0"/>
              <a:t>Obyčejné hrdinky</a:t>
            </a:r>
            <a:r>
              <a:rPr lang="cs-CZ" sz="1800" dirty="0"/>
              <a:t>: postavy se určují pouze v mantinelech určených společností (Hana Vítová)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800" b="1" dirty="0"/>
              <a:t>Z obyčejné ženy se stává neobyčejná</a:t>
            </a:r>
            <a:r>
              <a:rPr lang="cs-CZ" sz="1800" dirty="0"/>
              <a:t>: prožitá bolest, vášeň, posedlost </a:t>
            </a:r>
            <a:r>
              <a:rPr lang="cs-CZ" sz="1800" i="1" dirty="0"/>
              <a:t>(</a:t>
            </a:r>
            <a:r>
              <a:rPr lang="cs-CZ" sz="1800" i="1" dirty="0" err="1"/>
              <a:t>Letter</a:t>
            </a:r>
            <a:r>
              <a:rPr lang="cs-CZ" sz="1800" i="1" dirty="0"/>
              <a:t> </a:t>
            </a:r>
            <a:r>
              <a:rPr lang="cs-CZ" sz="1800" i="1" dirty="0" err="1"/>
              <a:t>from</a:t>
            </a:r>
            <a:r>
              <a:rPr lang="cs-CZ" sz="1800" i="1" dirty="0"/>
              <a:t> </a:t>
            </a:r>
            <a:r>
              <a:rPr lang="cs-CZ" sz="1800" i="1" dirty="0" err="1"/>
              <a:t>an</a:t>
            </a:r>
            <a:r>
              <a:rPr lang="cs-CZ" sz="1800" i="1" dirty="0"/>
              <a:t> </a:t>
            </a:r>
            <a:r>
              <a:rPr lang="cs-CZ" sz="1800" i="1" dirty="0" err="1"/>
              <a:t>Unknown</a:t>
            </a:r>
            <a:r>
              <a:rPr lang="cs-CZ" sz="1800" i="1" dirty="0"/>
              <a:t> </a:t>
            </a:r>
            <a:r>
              <a:rPr lang="cs-CZ" sz="1800" i="1" dirty="0" err="1"/>
              <a:t>Woman</a:t>
            </a:r>
            <a:r>
              <a:rPr lang="cs-CZ" sz="1800" dirty="0"/>
              <a:t>, 1948, r. Max </a:t>
            </a:r>
            <a:r>
              <a:rPr lang="cs-CZ" sz="1800" dirty="0" err="1"/>
              <a:t>Ophuls</a:t>
            </a:r>
            <a:r>
              <a:rPr lang="cs-CZ" sz="1800" dirty="0"/>
              <a:t>)</a:t>
            </a:r>
          </a:p>
          <a:p>
            <a:r>
              <a:rPr lang="cs-CZ" sz="1800" dirty="0"/>
              <a:t>Vedlejší postavy: nespolehliví manželé, milenci, spolehlivá přítelkyně, starší muž – rádce </a:t>
            </a:r>
          </a:p>
          <a:p>
            <a:pPr marL="511200" indent="-457200">
              <a:buFont typeface="+mj-lt"/>
              <a:buAutoNum type="arabicPeriod"/>
            </a:pPr>
            <a:endParaRPr lang="cs-CZ" dirty="0"/>
          </a:p>
        </p:txBody>
      </p:sp>
      <p:pic>
        <p:nvPicPr>
          <p:cNvPr id="7" name="Obrázek 6" descr="Obsah obrázku text, zeď, osoba, interiér&#10;&#10;Popis byl vytvořen automaticky">
            <a:extLst>
              <a:ext uri="{FF2B5EF4-FFF2-40B4-BE49-F238E27FC236}">
                <a16:creationId xmlns:a16="http://schemas.microsoft.com/office/drawing/2014/main" id="{7369092E-73F1-D444-8FD8-FF537A57A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24" y="98426"/>
            <a:ext cx="2794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8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02A2D5-261A-B844-8763-3686A6FAFA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64EC38-B0DF-BA44-B592-378587907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800E1D-F491-B544-A6A2-444CC0AF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exces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922CCE-E0CE-CC4E-9088-2332A6827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494843"/>
            <a:ext cx="6674992" cy="4139998"/>
          </a:xfrm>
        </p:spPr>
        <p:txBody>
          <a:bodyPr/>
          <a:lstStyle/>
          <a:p>
            <a:r>
              <a:rPr lang="cs-CZ" dirty="0"/>
              <a:t>Hlavní emoce spojené s ženskými filmy: masochismus, rezignace X transgrese</a:t>
            </a:r>
          </a:p>
          <a:p>
            <a:r>
              <a:rPr lang="cs-CZ" dirty="0"/>
              <a:t>Filmy, které zároveň stojí na straně obětí</a:t>
            </a:r>
          </a:p>
          <a:p>
            <a:r>
              <a:rPr lang="cs-CZ" dirty="0"/>
              <a:t>Pohyb mezi protichůdnými emocemi a limity příběhu ústí do stylisticky excesivních momentů &gt;&gt; dochází k přerušení realistických konvencí; jednotlivé prvky v </a:t>
            </a:r>
            <a:r>
              <a:rPr lang="cs-CZ" dirty="0" err="1"/>
              <a:t>mizanscéně</a:t>
            </a:r>
            <a:r>
              <a:rPr lang="cs-CZ" dirty="0"/>
              <a:t> ztrácí motivaci a koherence se vytrácí</a:t>
            </a:r>
          </a:p>
          <a:p>
            <a:r>
              <a:rPr lang="cs-CZ" dirty="0"/>
              <a:t>Interiérové filmy &gt;&gt; prostor a dekor tvoří důležitou významotvornou vrstvu</a:t>
            </a:r>
          </a:p>
          <a:p>
            <a:r>
              <a:rPr lang="cs-CZ" dirty="0"/>
              <a:t>Intenzivní každodennost </a:t>
            </a:r>
          </a:p>
          <a:p>
            <a:endParaRPr lang="cs-CZ" dirty="0"/>
          </a:p>
        </p:txBody>
      </p:sp>
      <p:pic>
        <p:nvPicPr>
          <p:cNvPr id="7" name="Obrázek 6" descr="Obsah obrázku osoba, zeď, hudba, interiér&#10;&#10;Popis byl vytvořen automaticky">
            <a:extLst>
              <a:ext uri="{FF2B5EF4-FFF2-40B4-BE49-F238E27FC236}">
                <a16:creationId xmlns:a16="http://schemas.microsoft.com/office/drawing/2014/main" id="{5A980D72-DFD7-2F4F-820F-785DAA6AB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90" y="223159"/>
            <a:ext cx="3751197" cy="21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8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E3BAB1-F4A7-8D44-BCA1-8B96183C52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BE8D8C9-AC7C-F34D-960E-EE21D9241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12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62BDE5D-9974-A444-9A9A-3EE0308B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 L3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1625C24-A2C0-9048-824F-E1E1AD2EE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COOK, </a:t>
            </a:r>
            <a:r>
              <a:rPr lang="cs-CZ" dirty="0" err="1"/>
              <a:t>Pam</a:t>
            </a:r>
            <a:r>
              <a:rPr lang="cs-CZ" dirty="0"/>
              <a:t>. Melodrama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Women‘s</a:t>
            </a:r>
            <a:r>
              <a:rPr lang="cs-CZ" dirty="0"/>
              <a:t> Picture. In: </a:t>
            </a:r>
            <a:r>
              <a:rPr lang="cs-CZ" dirty="0" err="1"/>
              <a:t>Marcia</a:t>
            </a:r>
            <a:r>
              <a:rPr lang="cs-CZ" dirty="0"/>
              <a:t> Landy (</a:t>
            </a:r>
            <a:r>
              <a:rPr lang="cs-CZ" dirty="0" err="1"/>
              <a:t>ed</a:t>
            </a:r>
            <a:r>
              <a:rPr lang="cs-CZ" dirty="0"/>
              <a:t>.). </a:t>
            </a:r>
            <a:r>
              <a:rPr lang="cs-CZ" i="1" dirty="0" err="1"/>
              <a:t>Imitations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r>
              <a:rPr lang="cs-CZ" i="1" dirty="0"/>
              <a:t>. A </a:t>
            </a:r>
            <a:r>
              <a:rPr lang="cs-CZ" i="1" dirty="0" err="1"/>
              <a:t>Reader</a:t>
            </a:r>
            <a:r>
              <a:rPr lang="cs-CZ" i="1" dirty="0"/>
              <a:t> on Film and </a:t>
            </a:r>
            <a:r>
              <a:rPr lang="cs-CZ" i="1" dirty="0" err="1"/>
              <a:t>Television</a:t>
            </a:r>
            <a:r>
              <a:rPr lang="cs-CZ" i="1" dirty="0"/>
              <a:t> Melodrama.</a:t>
            </a:r>
            <a:r>
              <a:rPr lang="cs-CZ" dirty="0"/>
              <a:t> Detroit: </a:t>
            </a:r>
            <a:r>
              <a:rPr lang="cs-CZ" dirty="0" err="1"/>
              <a:t>Wayne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, 1991, s. 248–262. </a:t>
            </a:r>
          </a:p>
          <a:p>
            <a:endParaRPr lang="cs-CZ" dirty="0"/>
          </a:p>
          <a:p>
            <a:r>
              <a:rPr lang="cs-CZ" dirty="0"/>
              <a:t>SHINGLER, Martin. </a:t>
            </a:r>
            <a:r>
              <a:rPr lang="cs-CZ" dirty="0" err="1"/>
              <a:t>Breathtaking</a:t>
            </a:r>
            <a:r>
              <a:rPr lang="cs-CZ" dirty="0"/>
              <a:t>: </a:t>
            </a:r>
            <a:r>
              <a:rPr lang="cs-CZ" dirty="0" err="1"/>
              <a:t>Bette</a:t>
            </a:r>
            <a:r>
              <a:rPr lang="cs-CZ" dirty="0"/>
              <a:t> </a:t>
            </a:r>
            <a:r>
              <a:rPr lang="cs-CZ" dirty="0" err="1"/>
              <a:t>Davis‘s</a:t>
            </a:r>
            <a:r>
              <a:rPr lang="cs-CZ" dirty="0"/>
              <a:t> Performance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, </a:t>
            </a:r>
            <a:r>
              <a:rPr lang="cs-CZ" dirty="0" err="1"/>
              <a:t>Voyager</a:t>
            </a:r>
            <a:r>
              <a:rPr lang="cs-CZ" dirty="0"/>
              <a:t>.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Film and Video</a:t>
            </a:r>
            <a:r>
              <a:rPr lang="cs-CZ" dirty="0"/>
              <a:t>. 2006, roč. 58, č. 1-2, s. 46–58. </a:t>
            </a:r>
          </a:p>
        </p:txBody>
      </p:sp>
    </p:spTree>
    <p:extLst>
      <p:ext uri="{BB962C8B-B14F-4D97-AF65-F5344CB8AC3E}">
        <p14:creationId xmlns:p14="http://schemas.microsoft.com/office/powerpoint/2010/main" val="88642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2FFB69-DEFD-CA48-B8D9-BACC1EB56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9453578-5AE4-FA40-9E75-DD92C236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739590"/>
            <a:ext cx="3934889" cy="963713"/>
          </a:xfrm>
        </p:spPr>
        <p:txBody>
          <a:bodyPr/>
          <a:lstStyle/>
          <a:p>
            <a:pPr algn="ctr"/>
            <a:r>
              <a:rPr lang="cs-CZ" i="1" dirty="0" err="1"/>
              <a:t>Now</a:t>
            </a:r>
            <a:r>
              <a:rPr lang="cs-CZ" i="1" dirty="0"/>
              <a:t>, </a:t>
            </a:r>
            <a:r>
              <a:rPr lang="cs-CZ" i="1" dirty="0" err="1"/>
              <a:t>Voyager</a:t>
            </a:r>
            <a:br>
              <a:rPr lang="cs-CZ" dirty="0"/>
            </a:br>
            <a:r>
              <a:rPr lang="cs-CZ" sz="2200" dirty="0"/>
              <a:t>(USA 1942, r. </a:t>
            </a:r>
            <a:r>
              <a:rPr lang="cs-CZ" sz="2200" dirty="0" err="1"/>
              <a:t>Irving</a:t>
            </a:r>
            <a:r>
              <a:rPr lang="cs-CZ" sz="2200" dirty="0"/>
              <a:t> Rapper)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CE8421C6-B808-A442-B71F-A7D65A860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798304"/>
            <a:ext cx="3934889" cy="310373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Kolik podob rodiny film zobrazuje? A jak jednotlivé podoby charakterizuje?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Jak film vnímá romantický vztah a/</a:t>
            </a:r>
            <a:r>
              <a:rPr lang="cs-CZ" dirty="0" err="1"/>
              <a:t>vs</a:t>
            </a:r>
            <a:r>
              <a:rPr lang="cs-CZ" dirty="0"/>
              <a:t> manželství?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Hledisko které postavy je pro snímek podstatné? Které film </a:t>
            </a:r>
            <a:r>
              <a:rPr lang="cs-CZ" dirty="0" err="1"/>
              <a:t>tzv.straní</a:t>
            </a:r>
            <a:r>
              <a:rPr lang="cs-CZ" dirty="0"/>
              <a:t> a jakými prostředky to naznačuje?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pic>
        <p:nvPicPr>
          <p:cNvPr id="10" name="Zástupný symbol obrázku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4D0C5F00-2778-804E-A1CB-D452164B61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2517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9B6D79-B1AF-5247-8C8F-1F2A01FC22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0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B10738-237C-3341-91EF-799C145F46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7C6C369-FBF8-8141-9D65-7925AA5C7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pic>
        <p:nvPicPr>
          <p:cNvPr id="8" name="Obrázek 7" descr="Obsah obrázku text, interiér, počítač, displej&#10;&#10;Popis byl vytvořen automaticky">
            <a:extLst>
              <a:ext uri="{FF2B5EF4-FFF2-40B4-BE49-F238E27FC236}">
                <a16:creationId xmlns:a16="http://schemas.microsoft.com/office/drawing/2014/main" id="{5EEC9170-8F96-5942-85FC-E905A0B07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167738"/>
            <a:ext cx="4773881" cy="2983676"/>
          </a:xfrm>
          <a:prstGeom prst="rect">
            <a:avLst/>
          </a:prstGeom>
        </p:spPr>
      </p:pic>
      <p:pic>
        <p:nvPicPr>
          <p:cNvPr id="10" name="Obrázek 9" descr="Obsah obrázku text, osoba, pózování, dav&#10;&#10;Popis byl vytvořen automaticky">
            <a:extLst>
              <a:ext uri="{FF2B5EF4-FFF2-40B4-BE49-F238E27FC236}">
                <a16:creationId xmlns:a16="http://schemas.microsoft.com/office/drawing/2014/main" id="{B62B9BA1-3E76-EE4A-9087-1029E50EB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66" y="3318370"/>
            <a:ext cx="4857008" cy="30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BC47C5-30F7-424E-BDAD-3B1D3C05C4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C1C1FB-2810-4F4D-B355-9E5C60871D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5" name="Obrázek 4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9DE5A510-244E-C44E-838D-B19B42CF1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26" y="128219"/>
            <a:ext cx="5085567" cy="3178480"/>
          </a:xfrm>
          <a:prstGeom prst="rect">
            <a:avLst/>
          </a:prstGeom>
        </p:spPr>
      </p:pic>
      <p:pic>
        <p:nvPicPr>
          <p:cNvPr id="7" name="Obrázek 6" descr="Obsah obrázku text, osoba, interiér, černá&#10;&#10;Popis byl vytvořen automaticky">
            <a:extLst>
              <a:ext uri="{FF2B5EF4-FFF2-40B4-BE49-F238E27FC236}">
                <a16:creationId xmlns:a16="http://schemas.microsoft.com/office/drawing/2014/main" id="{4B466077-F8C5-9541-B962-BCAC87028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26" y="3551302"/>
            <a:ext cx="5085567" cy="31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0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33E396-4340-724A-B20F-604704091A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9F26FF-868E-1045-B18B-11A1C01722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5" name="Obrázek 4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99FD9341-D634-7646-BFF3-9FD4FF34B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2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92357B-C1C3-EE4D-A5F2-016FE59BB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8D61C6-C16D-B440-B011-2C8D44FD7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5" name="Obrázek 4" descr="Obsah obrázku osoba, zeď, interiér, stojící&#10;&#10;Popis byl vytvořen automaticky">
            <a:extLst>
              <a:ext uri="{FF2B5EF4-FFF2-40B4-BE49-F238E27FC236}">
                <a16:creationId xmlns:a16="http://schemas.microsoft.com/office/drawing/2014/main" id="{8DFB335E-212F-B44C-A6B6-5F0E9AAE5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92" y="54802"/>
            <a:ext cx="5198301" cy="3248938"/>
          </a:xfrm>
          <a:prstGeom prst="rect">
            <a:avLst/>
          </a:prstGeom>
        </p:spPr>
      </p:pic>
      <p:pic>
        <p:nvPicPr>
          <p:cNvPr id="7" name="Obrázek 6" descr="Obsah obrázku text, osoba, zeď, interiér&#10;&#10;Popis byl vytvořen automaticky">
            <a:extLst>
              <a:ext uri="{FF2B5EF4-FFF2-40B4-BE49-F238E27FC236}">
                <a16:creationId xmlns:a16="http://schemas.microsoft.com/office/drawing/2014/main" id="{3B92FEE3-994C-AD45-8A9D-1982F0AD2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92" y="3446224"/>
            <a:ext cx="5198301" cy="32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9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68EEEE-BE5B-A849-9553-2ACFA02865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FFFEA6-1438-9B48-A50A-DB1AA44576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5" name="Obrázek 4" descr="Obsah obrázku osoba, rozmazání&#10;&#10;Popis byl vytvořen automaticky">
            <a:extLst>
              <a:ext uri="{FF2B5EF4-FFF2-40B4-BE49-F238E27FC236}">
                <a16:creationId xmlns:a16="http://schemas.microsoft.com/office/drawing/2014/main" id="{3479AFB3-C401-B142-AEBE-C14BE2991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" y="86116"/>
            <a:ext cx="4404152" cy="2752595"/>
          </a:xfrm>
          <a:prstGeom prst="rect">
            <a:avLst/>
          </a:prstGeom>
        </p:spPr>
      </p:pic>
      <p:pic>
        <p:nvPicPr>
          <p:cNvPr id="7" name="Obrázek 6" descr="Obsah obrázku text, osoba, interiér, mikrofon&#10;&#10;Popis byl vytvořen automaticky">
            <a:extLst>
              <a:ext uri="{FF2B5EF4-FFF2-40B4-BE49-F238E27FC236}">
                <a16:creationId xmlns:a16="http://schemas.microsoft.com/office/drawing/2014/main" id="{ACD17D3D-E5B7-AB41-BB51-C8264E55B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22" y="3291214"/>
            <a:ext cx="5348614" cy="3342884"/>
          </a:xfrm>
          <a:prstGeom prst="rect">
            <a:avLst/>
          </a:prstGeom>
        </p:spPr>
      </p:pic>
      <p:pic>
        <p:nvPicPr>
          <p:cNvPr id="9" name="Obrázek 8" descr="Obsah obrázku zeď, čelenka, čepice, osoba&#10;&#10;Popis byl vytvořen automaticky">
            <a:extLst>
              <a:ext uri="{FF2B5EF4-FFF2-40B4-BE49-F238E27FC236}">
                <a16:creationId xmlns:a16="http://schemas.microsoft.com/office/drawing/2014/main" id="{30D7EAA7-472E-D041-88FA-38F52047C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68" y="86116"/>
            <a:ext cx="4404153" cy="27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8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FB8114-5341-FD43-A1F0-B86F91484F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16E7D4-570C-6246-B64F-23808B3F1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DCFF91-2436-4247-85AA-B5EC6DFA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99" y="720000"/>
            <a:ext cx="8582979" cy="451576"/>
          </a:xfrm>
        </p:spPr>
        <p:txBody>
          <a:bodyPr/>
          <a:lstStyle/>
          <a:p>
            <a:r>
              <a:rPr lang="cs-CZ" dirty="0"/>
              <a:t>Melodrama a/vč. “ženský“ film (</a:t>
            </a:r>
            <a:r>
              <a:rPr lang="cs-CZ" dirty="0" err="1"/>
              <a:t>Woman‘s</a:t>
            </a:r>
            <a:r>
              <a:rPr lang="cs-CZ" dirty="0"/>
              <a:t> Film)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5A1B19-45FC-3F4F-87A1-9842FD4F9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Problematické označení a problematické vymezení</a:t>
            </a:r>
          </a:p>
          <a:p>
            <a:endParaRPr lang="cs-CZ" dirty="0"/>
          </a:p>
          <a:p>
            <a:r>
              <a:rPr lang="cs-CZ" dirty="0" err="1"/>
              <a:t>Woman‘s</a:t>
            </a:r>
            <a:r>
              <a:rPr lang="cs-CZ" dirty="0"/>
              <a:t> Film se nerovná </a:t>
            </a:r>
            <a:r>
              <a:rPr lang="cs-CZ" dirty="0" err="1"/>
              <a:t>Woman‘s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(= tvorba režisérek)</a:t>
            </a:r>
          </a:p>
          <a:p>
            <a:endParaRPr lang="cs-CZ" dirty="0"/>
          </a:p>
          <a:p>
            <a:r>
              <a:rPr lang="cs-CZ" dirty="0"/>
              <a:t>Tematizace ženské zkušenosti X konzervativní zápletky a konzervativní poselství</a:t>
            </a:r>
          </a:p>
          <a:p>
            <a:endParaRPr lang="cs-CZ" dirty="0"/>
          </a:p>
          <a:p>
            <a:r>
              <a:rPr lang="cs-CZ" dirty="0"/>
              <a:t>Skupina filmů cílená na ženské publikum</a:t>
            </a:r>
          </a:p>
          <a:p>
            <a:endParaRPr lang="cs-CZ" dirty="0"/>
          </a:p>
          <a:p>
            <a:r>
              <a:rPr lang="cs-CZ" dirty="0"/>
              <a:t>Hollywoodská produkce hlavně 30. a 40. let</a:t>
            </a:r>
          </a:p>
          <a:p>
            <a:pPr lvl="1"/>
            <a:r>
              <a:rPr lang="cs-CZ" dirty="0"/>
              <a:t>Rozvinutý hvězdný systém</a:t>
            </a:r>
          </a:p>
          <a:p>
            <a:pPr lvl="1"/>
            <a:r>
              <a:rPr lang="cs-CZ" dirty="0"/>
              <a:t>Druhá světová válka</a:t>
            </a:r>
          </a:p>
          <a:p>
            <a:pPr lvl="1"/>
            <a:r>
              <a:rPr lang="cs-CZ" dirty="0"/>
              <a:t>V 50.letech se audiovizuální produkce cílená na ženy přesouvá na </a:t>
            </a:r>
            <a:r>
              <a:rPr lang="cs-CZ" dirty="0" err="1"/>
              <a:t>tv</a:t>
            </a:r>
            <a:r>
              <a:rPr lang="cs-CZ" dirty="0"/>
              <a:t> obrazovky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84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4AB38F-32CC-5B4B-983D-A4CF48DBE2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C9AE20-A817-8343-AC96-6C4D35E52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C47099-7CB7-9747-A29E-BC0665BD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Ženská zkušenost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92E950-C441-E644-8443-C62ADECD7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Ženské hrdinky patří privátní sféře </a:t>
            </a:r>
          </a:p>
          <a:p>
            <a:r>
              <a:rPr lang="cs-CZ" dirty="0"/>
              <a:t>Prioritu ženské perspektivy avizuje už název: </a:t>
            </a:r>
            <a:r>
              <a:rPr lang="cs-CZ" dirty="0" err="1"/>
              <a:t>Mildred</a:t>
            </a:r>
            <a:r>
              <a:rPr lang="cs-CZ" dirty="0"/>
              <a:t> </a:t>
            </a:r>
            <a:r>
              <a:rPr lang="cs-CZ" dirty="0" err="1"/>
              <a:t>Pierce</a:t>
            </a:r>
            <a:r>
              <a:rPr lang="cs-CZ" dirty="0"/>
              <a:t>, Stella Dallas, </a:t>
            </a:r>
            <a:r>
              <a:rPr lang="cs-CZ" dirty="0" err="1"/>
              <a:t>Jezebel</a:t>
            </a:r>
            <a:r>
              <a:rPr lang="cs-CZ" dirty="0"/>
              <a:t>, Daisy </a:t>
            </a:r>
            <a:r>
              <a:rPr lang="cs-CZ" dirty="0" err="1"/>
              <a:t>Kenyon</a:t>
            </a:r>
            <a:r>
              <a:rPr lang="cs-CZ" dirty="0"/>
              <a:t>…</a:t>
            </a:r>
          </a:p>
          <a:p>
            <a:r>
              <a:rPr lang="cs-CZ" dirty="0"/>
              <a:t>Láska a rodina v různých podobách &gt;&gt; romance, mateřství, domácí krb</a:t>
            </a:r>
          </a:p>
          <a:p>
            <a:r>
              <a:rPr lang="cs-CZ" dirty="0"/>
              <a:t>Drama volby a téma (sebe)obětování &gt;&gt; estetika masochismu</a:t>
            </a:r>
          </a:p>
          <a:p>
            <a:r>
              <a:rPr lang="cs-CZ" dirty="0"/>
              <a:t>Různé podkategorie</a:t>
            </a:r>
          </a:p>
          <a:p>
            <a:pPr lvl="1"/>
            <a:r>
              <a:rPr lang="cs-CZ" dirty="0"/>
              <a:t>Gotické: </a:t>
            </a:r>
            <a:r>
              <a:rPr lang="cs-CZ" i="1" dirty="0"/>
              <a:t>Rebecca</a:t>
            </a:r>
            <a:r>
              <a:rPr lang="cs-CZ" dirty="0"/>
              <a:t> (1940, r. Alfred </a:t>
            </a:r>
            <a:r>
              <a:rPr lang="cs-CZ" dirty="0" err="1"/>
              <a:t>Hitchcock</a:t>
            </a:r>
            <a:r>
              <a:rPr lang="cs-CZ" dirty="0"/>
              <a:t>), </a:t>
            </a:r>
            <a:r>
              <a:rPr lang="cs-CZ" i="1" dirty="0"/>
              <a:t>Plynové lampy </a:t>
            </a:r>
            <a:r>
              <a:rPr lang="cs-CZ" dirty="0"/>
              <a:t>(1944. r. George </a:t>
            </a:r>
            <a:r>
              <a:rPr lang="cs-CZ" dirty="0" err="1"/>
              <a:t>Cukor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Medicinské: </a:t>
            </a:r>
            <a:r>
              <a:rPr lang="cs-CZ" i="1" dirty="0"/>
              <a:t>Hořké vítězství </a:t>
            </a:r>
            <a:r>
              <a:rPr lang="cs-CZ" dirty="0"/>
              <a:t>(1939, r. Edmund </a:t>
            </a:r>
            <a:r>
              <a:rPr lang="cs-CZ" dirty="0" err="1"/>
              <a:t>Goulding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Mateřské: </a:t>
            </a:r>
            <a:r>
              <a:rPr lang="cs-CZ" i="1" dirty="0" err="1"/>
              <a:t>Imitation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r>
              <a:rPr lang="cs-CZ" i="1" dirty="0"/>
              <a:t> </a:t>
            </a:r>
            <a:r>
              <a:rPr lang="cs-CZ" dirty="0"/>
              <a:t>(1934, r. John M. Stahl), </a:t>
            </a:r>
            <a:r>
              <a:rPr lang="cs-CZ" i="1" dirty="0"/>
              <a:t>Stella Dallas </a:t>
            </a:r>
            <a:r>
              <a:rPr lang="cs-CZ" dirty="0"/>
              <a:t>(1937, r. King </a:t>
            </a:r>
            <a:r>
              <a:rPr lang="cs-CZ" dirty="0" err="1"/>
              <a:t>Vidor</a:t>
            </a:r>
            <a:r>
              <a:rPr lang="cs-CZ" dirty="0"/>
              <a:t>), </a:t>
            </a:r>
            <a:r>
              <a:rPr lang="cs-CZ" i="1" dirty="0" err="1"/>
              <a:t>Now</a:t>
            </a:r>
            <a:r>
              <a:rPr lang="cs-CZ" i="1" dirty="0"/>
              <a:t>, </a:t>
            </a:r>
            <a:r>
              <a:rPr lang="cs-CZ" i="1" dirty="0" err="1"/>
              <a:t>voyger</a:t>
            </a:r>
            <a:r>
              <a:rPr lang="cs-CZ" dirty="0"/>
              <a:t> (1942, r. </a:t>
            </a:r>
            <a:r>
              <a:rPr lang="cs-CZ" dirty="0" err="1"/>
              <a:t>Irving</a:t>
            </a:r>
            <a:r>
              <a:rPr lang="cs-CZ" dirty="0"/>
              <a:t> Rapper), </a:t>
            </a:r>
            <a:r>
              <a:rPr lang="cs-CZ" i="1" dirty="0" err="1"/>
              <a:t>Mildred</a:t>
            </a:r>
            <a:r>
              <a:rPr lang="cs-CZ" i="1" dirty="0"/>
              <a:t> </a:t>
            </a:r>
            <a:r>
              <a:rPr lang="cs-CZ" i="1" dirty="0" err="1"/>
              <a:t>Pierce</a:t>
            </a:r>
            <a:r>
              <a:rPr lang="cs-CZ" dirty="0"/>
              <a:t> (1945, r. Michael </a:t>
            </a:r>
            <a:r>
              <a:rPr lang="cs-CZ" dirty="0" err="1"/>
              <a:t>Curtiz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62545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1032</TotalTime>
  <Words>578</Words>
  <Application>Microsoft Macintosh PowerPoint</Application>
  <PresentationFormat>Předvádění na obrazovce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Melodrama: žánr, styl, emoce  FAVh037</vt:lpstr>
      <vt:lpstr>Now, Voyager (USA 1942, r. Irving Rapper)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Melodrama a/vč. “ženský“ film (Woman‘s Film)</vt:lpstr>
      <vt:lpstr> Ženská zkušenost </vt:lpstr>
      <vt:lpstr>Typy hrdinek</vt:lpstr>
      <vt:lpstr>Emoce a exces</vt:lpstr>
      <vt:lpstr>Literatura: L3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Melodrama: žánr, styl, emoce  FAVh037</dc:title>
  <dc:creator>Šárka Gmiterková</dc:creator>
  <cp:lastModifiedBy>Šárka Gmiterková</cp:lastModifiedBy>
  <cp:revision>7</cp:revision>
  <dcterms:created xsi:type="dcterms:W3CDTF">2021-10-04T07:00:12Z</dcterms:created>
  <dcterms:modified xsi:type="dcterms:W3CDTF">2021-10-05T16:51:40Z</dcterms:modified>
</cp:coreProperties>
</file>