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66" r:id="rId4"/>
    <p:sldId id="267" r:id="rId5"/>
    <p:sldId id="268" r:id="rId6"/>
    <p:sldId id="269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13" d="100"/>
          <a:sy n="113" d="100"/>
        </p:scale>
        <p:origin x="912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64090"/>
            <a:ext cx="8521200" cy="1171580"/>
          </a:xfrm>
        </p:spPr>
        <p:txBody>
          <a:bodyPr/>
          <a:lstStyle/>
          <a:p>
            <a:pPr algn="ctr"/>
            <a:r>
              <a:rPr lang="cs-CZ" sz="4000" dirty="0"/>
              <a:t>Melodrama: žánr, styl, emoce</a:t>
            </a:r>
            <a:br>
              <a:rPr lang="cs-CZ" sz="3600" dirty="0"/>
            </a:br>
            <a:br>
              <a:rPr lang="cs-CZ" sz="3600" dirty="0"/>
            </a:br>
            <a:r>
              <a:rPr lang="cs-CZ" sz="3600" dirty="0"/>
              <a:t>FAVh037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sz="2400" dirty="0"/>
              <a:t>Mgr. Šárka </a:t>
            </a:r>
            <a:r>
              <a:rPr lang="cs-CZ" sz="2400" dirty="0" err="1"/>
              <a:t>Gmiterková</a:t>
            </a:r>
            <a:r>
              <a:rPr lang="cs-CZ" sz="2400" dirty="0"/>
              <a:t>, </a:t>
            </a:r>
            <a:r>
              <a:rPr lang="cs-CZ" sz="2400" dirty="0" err="1"/>
              <a:t>Ph</a:t>
            </a:r>
            <a:r>
              <a:rPr lang="cs-CZ" sz="2400" dirty="0"/>
              <a:t>. D. 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/>
              <a:t>13.10. 2021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34006B-5BFE-074B-9505-799D8958CA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80BF89-4115-7046-880B-60DA083C4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4C644CC-36AF-9343-9C0F-75B560CADD7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10500" y="1315008"/>
            <a:ext cx="4145044" cy="277062"/>
          </a:xfrm>
        </p:spPr>
        <p:txBody>
          <a:bodyPr/>
          <a:lstStyle/>
          <a:p>
            <a:r>
              <a:rPr lang="cs-CZ" b="1" i="1" dirty="0"/>
              <a:t>Anna Karenina </a:t>
            </a:r>
            <a:r>
              <a:rPr lang="cs-CZ" dirty="0"/>
              <a:t>(USA 1935, r. </a:t>
            </a:r>
            <a:r>
              <a:rPr lang="cs-CZ" dirty="0" err="1"/>
              <a:t>Clarence</a:t>
            </a:r>
            <a:r>
              <a:rPr lang="cs-CZ" dirty="0"/>
              <a:t> Brown)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CAB98E2-2FCA-914C-BB14-B2A11F620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01247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Srovnání 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5B603A2E-3537-9E4F-B146-C393F0FE98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0" y="1315007"/>
            <a:ext cx="4572000" cy="312687"/>
          </a:xfrm>
        </p:spPr>
        <p:txBody>
          <a:bodyPr/>
          <a:lstStyle/>
          <a:p>
            <a:r>
              <a:rPr lang="cs-CZ" b="1" i="1" dirty="0"/>
              <a:t>Der </a:t>
            </a:r>
            <a:r>
              <a:rPr lang="cs-CZ" b="1" i="1" dirty="0" err="1"/>
              <a:t>Postmeister</a:t>
            </a:r>
            <a:r>
              <a:rPr lang="cs-CZ" b="1" i="1" dirty="0"/>
              <a:t> </a:t>
            </a:r>
            <a:r>
              <a:rPr lang="cs-CZ" dirty="0"/>
              <a:t>(Německo 1940, r. Gustav </a:t>
            </a:r>
            <a:r>
              <a:rPr lang="cs-CZ" dirty="0" err="1"/>
              <a:t>Ucicky</a:t>
            </a:r>
            <a:r>
              <a:rPr lang="cs-CZ" dirty="0"/>
              <a:t>)</a:t>
            </a:r>
          </a:p>
        </p:txBody>
      </p:sp>
      <p:pic>
        <p:nvPicPr>
          <p:cNvPr id="12" name="Zástupný obsah 11" descr="Obsah obrázku text, kniha&#10;&#10;Popis byl vytvořen automaticky">
            <a:extLst>
              <a:ext uri="{FF2B5EF4-FFF2-40B4-BE49-F238E27FC236}">
                <a16:creationId xmlns:a16="http://schemas.microsoft.com/office/drawing/2014/main" id="{324DBEDD-6E4B-CC47-9642-A0524171919E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87" y="1648796"/>
            <a:ext cx="3087870" cy="4385955"/>
          </a:xfr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31E93724-B1F3-F049-8D05-F7D0EC69B80E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192" y="1784925"/>
            <a:ext cx="2967753" cy="4140200"/>
          </a:xfrm>
        </p:spPr>
      </p:pic>
    </p:spTree>
    <p:extLst>
      <p:ext uri="{BB962C8B-B14F-4D97-AF65-F5344CB8AC3E}">
        <p14:creationId xmlns:p14="http://schemas.microsoft.com/office/powerpoint/2010/main" val="745534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C0D498-A3FE-124E-A907-FE21E665CA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8A468F-EDB9-5C4F-8B0E-3C61916673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F1053591-E943-1C46-B08E-B61859D6675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5636" y="1296001"/>
            <a:ext cx="4039908" cy="271576"/>
          </a:xfrm>
        </p:spPr>
        <p:txBody>
          <a:bodyPr/>
          <a:lstStyle/>
          <a:p>
            <a:r>
              <a:rPr lang="cs-CZ" b="1" i="1" dirty="0"/>
              <a:t>Anna Karenina </a:t>
            </a:r>
            <a:r>
              <a:rPr lang="cs-CZ" dirty="0"/>
              <a:t>(USA 1935, r. </a:t>
            </a:r>
            <a:r>
              <a:rPr lang="cs-CZ" dirty="0" err="1"/>
              <a:t>Clarence</a:t>
            </a:r>
            <a:r>
              <a:rPr lang="cs-CZ" dirty="0"/>
              <a:t> Brown)</a:t>
            </a:r>
          </a:p>
          <a:p>
            <a:endParaRPr 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7B5CDACE-8F8C-074D-A4B0-F743A1843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13124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Srovnání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055DFE7E-AD69-9149-A623-4E68924A2E3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0" y="1290515"/>
            <a:ext cx="4571999" cy="277062"/>
          </a:xfrm>
        </p:spPr>
        <p:txBody>
          <a:bodyPr/>
          <a:lstStyle/>
          <a:p>
            <a:r>
              <a:rPr lang="cs-CZ" b="1" i="1" dirty="0"/>
              <a:t>Der </a:t>
            </a:r>
            <a:r>
              <a:rPr lang="cs-CZ" b="1" i="1" dirty="0" err="1"/>
              <a:t>Postmeister</a:t>
            </a:r>
            <a:r>
              <a:rPr lang="cs-CZ" b="1" i="1" dirty="0"/>
              <a:t> </a:t>
            </a:r>
            <a:r>
              <a:rPr lang="cs-CZ" dirty="0"/>
              <a:t>(Německo 1940, r. Gustav </a:t>
            </a:r>
            <a:r>
              <a:rPr lang="cs-CZ" dirty="0" err="1"/>
              <a:t>Ucicky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F7763CCF-5F94-D248-BAAB-C1E90A12B290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1" y="2042555"/>
            <a:ext cx="3782618" cy="3798947"/>
          </a:xfrm>
        </p:spPr>
        <p:txBody>
          <a:bodyPr/>
          <a:lstStyle/>
          <a:p>
            <a:r>
              <a:rPr lang="cs-CZ" sz="1800" b="1" dirty="0"/>
              <a:t>Zdůrazňuje ženskou zkušenost</a:t>
            </a:r>
          </a:p>
          <a:p>
            <a:endParaRPr lang="cs-CZ" sz="1800" b="1" dirty="0"/>
          </a:p>
          <a:p>
            <a:r>
              <a:rPr lang="cs-CZ" sz="1800" b="1" dirty="0"/>
              <a:t>Hlavní atrakcí trpící hrdinka v hereckém ztvárnění Grety </a:t>
            </a:r>
            <a:r>
              <a:rPr lang="cs-CZ" sz="1800" b="1" dirty="0" err="1"/>
              <a:t>Garbo</a:t>
            </a:r>
            <a:endParaRPr lang="cs-CZ" sz="1800" b="1" dirty="0"/>
          </a:p>
          <a:p>
            <a:endParaRPr lang="cs-CZ" sz="1800" b="1" dirty="0"/>
          </a:p>
          <a:p>
            <a:r>
              <a:rPr lang="cs-CZ" sz="1800" b="1" dirty="0"/>
              <a:t>Světlejší a výpravnější</a:t>
            </a:r>
          </a:p>
          <a:p>
            <a:endParaRPr lang="cs-CZ" sz="1800" b="1" dirty="0"/>
          </a:p>
          <a:p>
            <a:r>
              <a:rPr lang="cs-CZ" sz="1800" b="1" dirty="0"/>
              <a:t>Řada odlehčených momentů</a:t>
            </a:r>
          </a:p>
          <a:p>
            <a:endParaRPr lang="cs-CZ" sz="1800" b="1" dirty="0"/>
          </a:p>
          <a:p>
            <a:r>
              <a:rPr lang="cs-CZ" sz="1800" b="1" dirty="0"/>
              <a:t>Estetika masochismu</a:t>
            </a:r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EEF02755-BB6E-1348-BB48-80572F6CB259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726379" y="1906575"/>
            <a:ext cx="3877080" cy="3887428"/>
          </a:xfrm>
        </p:spPr>
        <p:txBody>
          <a:bodyPr/>
          <a:lstStyle/>
          <a:p>
            <a:r>
              <a:rPr lang="cs-CZ" sz="1800" b="1" dirty="0"/>
              <a:t>Prioritou mužské hledisko</a:t>
            </a:r>
          </a:p>
          <a:p>
            <a:endParaRPr lang="cs-CZ" sz="1800" b="1" dirty="0"/>
          </a:p>
          <a:p>
            <a:r>
              <a:rPr lang="cs-CZ" sz="1800" b="1" dirty="0"/>
              <a:t>Heinrich George jako otec hlavní hrdinky, který přepíná mezi sentimentalitou a násilím</a:t>
            </a:r>
          </a:p>
          <a:p>
            <a:endParaRPr lang="cs-CZ" sz="1800" b="1" dirty="0"/>
          </a:p>
          <a:p>
            <a:r>
              <a:rPr lang="cs-CZ" sz="1800" b="1" dirty="0"/>
              <a:t>Temný a klaustrofobický</a:t>
            </a:r>
          </a:p>
          <a:p>
            <a:endParaRPr lang="cs-CZ" sz="1800" b="1" dirty="0"/>
          </a:p>
          <a:p>
            <a:r>
              <a:rPr lang="cs-CZ" sz="1800" b="1" dirty="0"/>
              <a:t>Erotická tenze</a:t>
            </a:r>
          </a:p>
          <a:p>
            <a:endParaRPr lang="cs-CZ" sz="1800" b="1" dirty="0"/>
          </a:p>
          <a:p>
            <a:r>
              <a:rPr lang="cs-CZ" sz="1800" b="1" dirty="0"/>
              <a:t>Divácký sadismus </a:t>
            </a:r>
          </a:p>
        </p:txBody>
      </p:sp>
    </p:spTree>
    <p:extLst>
      <p:ext uri="{BB962C8B-B14F-4D97-AF65-F5344CB8AC3E}">
        <p14:creationId xmlns:p14="http://schemas.microsoft.com/office/powerpoint/2010/main" val="2578927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33056D-0DE4-CD44-8627-15E125B104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36A17F-20D3-514C-82A1-33E699FBBB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7152AF1-B3A5-234E-A59B-04D63EAF4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Hvězdy a hrdinky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447FE243-4B5C-F543-8355-7AEEE6C8E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93" y="1323868"/>
            <a:ext cx="7083958" cy="4139998"/>
          </a:xfrm>
        </p:spPr>
        <p:txBody>
          <a:bodyPr/>
          <a:lstStyle/>
          <a:p>
            <a:r>
              <a:rPr lang="cs-CZ" sz="2000" dirty="0"/>
              <a:t>Nacistická melodramata preferují příběhy z dalekých (nebo alespoň blíže neurčených) krajů</a:t>
            </a:r>
          </a:p>
          <a:p>
            <a:r>
              <a:rPr lang="cs-CZ" sz="2000" dirty="0"/>
              <a:t>Zatímco </a:t>
            </a:r>
            <a:r>
              <a:rPr lang="cs-CZ" sz="2000" b="1" dirty="0"/>
              <a:t>hrdina neměnný </a:t>
            </a:r>
            <a:r>
              <a:rPr lang="cs-CZ" sz="2000" dirty="0"/>
              <a:t>(starší, zámožný, sexuálně zdrženlivý, v souladu s rasově-eugenickou logikou), ženské </a:t>
            </a:r>
            <a:r>
              <a:rPr lang="cs-CZ" sz="2000" dirty="0" err="1"/>
              <a:t>stars</a:t>
            </a:r>
            <a:r>
              <a:rPr lang="cs-CZ" sz="2000" dirty="0"/>
              <a:t> a jimi ztvárněné </a:t>
            </a:r>
            <a:r>
              <a:rPr lang="cs-CZ" sz="2000" b="1" dirty="0"/>
              <a:t>hrdinky exotické </a:t>
            </a:r>
            <a:r>
              <a:rPr lang="cs-CZ" sz="2000" dirty="0"/>
              <a:t>(tmavovlasé, jiného než německého původu – Lil </a:t>
            </a:r>
            <a:r>
              <a:rPr lang="cs-CZ" sz="2000" dirty="0" err="1"/>
              <a:t>Dagover</a:t>
            </a:r>
            <a:r>
              <a:rPr lang="cs-CZ" sz="2000" dirty="0"/>
              <a:t>, Marika </a:t>
            </a:r>
            <a:r>
              <a:rPr lang="cs-CZ" sz="2000" dirty="0" err="1"/>
              <a:t>Rökk</a:t>
            </a:r>
            <a:r>
              <a:rPr lang="cs-CZ" sz="2000" dirty="0"/>
              <a:t>, </a:t>
            </a:r>
            <a:r>
              <a:rPr lang="cs-CZ" sz="2000" dirty="0" err="1"/>
              <a:t>Zarah</a:t>
            </a:r>
            <a:r>
              <a:rPr lang="cs-CZ" sz="2000" dirty="0"/>
              <a:t> Leander)</a:t>
            </a:r>
          </a:p>
          <a:p>
            <a:r>
              <a:rPr lang="cs-CZ" sz="2000" dirty="0"/>
              <a:t>Angažmá na základě sex-appealu a dojmu aristokratické sofistikovanosti spíš než lidového (</a:t>
            </a:r>
            <a:r>
              <a:rPr lang="cs-CZ" sz="2000" dirty="0" err="1"/>
              <a:t>Volk</a:t>
            </a:r>
            <a:r>
              <a:rPr lang="cs-CZ" sz="2000" dirty="0"/>
              <a:t>), tradičního půvabu</a:t>
            </a:r>
          </a:p>
          <a:p>
            <a:r>
              <a:rPr lang="cs-CZ" sz="2000" dirty="0"/>
              <a:t> </a:t>
            </a:r>
            <a:r>
              <a:rPr lang="cs-CZ" sz="2000" b="1" dirty="0"/>
              <a:t>Typická hrdinka není ctnostná matka a manželka! </a:t>
            </a:r>
            <a:r>
              <a:rPr lang="cs-CZ" sz="2000" dirty="0"/>
              <a:t>Svůdkyně, nadstandardní životní styl i cesty </a:t>
            </a:r>
          </a:p>
          <a:p>
            <a:r>
              <a:rPr lang="cs-CZ" sz="2000" dirty="0"/>
              <a:t>Genderová fluidita (jezdecké obleky!) a lesbické konotace (nikdy ne homosexuální!)</a:t>
            </a:r>
          </a:p>
          <a:p>
            <a:pPr marL="5400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12" name="Obrázek 11" descr="Obsah obrázku text, zeď, osoba, interiér&#10;&#10;Popis byl vytvořen automaticky">
            <a:extLst>
              <a:ext uri="{FF2B5EF4-FFF2-40B4-BE49-F238E27FC236}">
                <a16:creationId xmlns:a16="http://schemas.microsoft.com/office/drawing/2014/main" id="{F8320C00-EBF0-4D41-9C10-7564A2C5B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11" y="3488681"/>
            <a:ext cx="1730896" cy="2357252"/>
          </a:xfrm>
          <a:prstGeom prst="rect">
            <a:avLst/>
          </a:prstGeom>
        </p:spPr>
      </p:pic>
      <p:pic>
        <p:nvPicPr>
          <p:cNvPr id="14" name="Obrázek 13" descr="Obsah obrázku text, kniha&#10;&#10;Popis byl vytvořen automaticky">
            <a:extLst>
              <a:ext uri="{FF2B5EF4-FFF2-40B4-BE49-F238E27FC236}">
                <a16:creationId xmlns:a16="http://schemas.microsoft.com/office/drawing/2014/main" id="{DAD09803-F132-8248-A013-E67C98252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67" y="369142"/>
            <a:ext cx="1918629" cy="273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01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9E5FCB3-0955-0B4B-8905-8BD6EC1CB7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0CEF4B-D345-184A-8B74-2FFC4E1F77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7E1D254-C0F1-C247-B5A6-0704910EE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Obraz rodiny?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8CA30C0-E706-4044-BA96-F19B301B2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88241"/>
            <a:ext cx="6038930" cy="4139998"/>
          </a:xfrm>
        </p:spPr>
        <p:txBody>
          <a:bodyPr/>
          <a:lstStyle/>
          <a:p>
            <a:r>
              <a:rPr lang="cs-CZ" dirty="0"/>
              <a:t>Otevřená tematizace a valorizace svobodných matek </a:t>
            </a:r>
          </a:p>
          <a:p>
            <a:pPr marL="54000" indent="0">
              <a:buNone/>
            </a:pPr>
            <a:r>
              <a:rPr lang="cs-CZ" dirty="0"/>
              <a:t>	(</a:t>
            </a:r>
            <a:r>
              <a:rPr lang="cs-CZ" dirty="0" err="1"/>
              <a:t>x</a:t>
            </a:r>
            <a:r>
              <a:rPr lang="cs-CZ" dirty="0"/>
              <a:t> zákonným bezdětným manželkám)</a:t>
            </a:r>
          </a:p>
          <a:p>
            <a:r>
              <a:rPr lang="cs-CZ" dirty="0"/>
              <a:t>Rozvod není v případě bezdětných manželství nepřípustný</a:t>
            </a:r>
          </a:p>
          <a:p>
            <a:r>
              <a:rPr lang="cs-CZ" dirty="0"/>
              <a:t>Manželství jako instituce vyžadující značné oběti</a:t>
            </a:r>
          </a:p>
          <a:p>
            <a:r>
              <a:rPr lang="cs-CZ" dirty="0"/>
              <a:t>Obrazy svatby téměř absentují, stejně jako postavy dětí</a:t>
            </a:r>
          </a:p>
          <a:p>
            <a:r>
              <a:rPr lang="cs-CZ" dirty="0"/>
              <a:t>Ideální hrdinkou je svobodná matka, která děti vychovává bez přítomnosti partnera</a:t>
            </a:r>
          </a:p>
          <a:p>
            <a:r>
              <a:rPr lang="cs-CZ" i="1" dirty="0"/>
              <a:t>Romance v moll </a:t>
            </a:r>
            <a:r>
              <a:rPr lang="cs-CZ" dirty="0"/>
              <a:t>(1943, Helmut </a:t>
            </a:r>
            <a:r>
              <a:rPr lang="cs-CZ" dirty="0" err="1"/>
              <a:t>Käutner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Manželský trojúhelník (žena mezi dvěma muži)</a:t>
            </a:r>
          </a:p>
          <a:p>
            <a:pPr lvl="1"/>
            <a:r>
              <a:rPr lang="cs-CZ" dirty="0"/>
              <a:t>Žena jako oběť přežitých morálních standardů</a:t>
            </a:r>
          </a:p>
          <a:p>
            <a:pPr lvl="1"/>
            <a:r>
              <a:rPr lang="cs-CZ" dirty="0"/>
              <a:t>Domácnost manželů potemnělá a tísnivá</a:t>
            </a:r>
          </a:p>
          <a:p>
            <a:pPr lvl="1"/>
            <a:r>
              <a:rPr lang="cs-CZ" dirty="0"/>
              <a:t>Mimomanželský vztah se odehrává v přírodě &gt;&gt; přirozené pouto</a:t>
            </a:r>
          </a:p>
          <a:p>
            <a:endParaRPr lang="cs-CZ" dirty="0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1115A7CA-05A9-B444-B0E6-E3A34CBDC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30" y="1660951"/>
            <a:ext cx="2473102" cy="35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10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04C6AC-0719-1941-A7C8-EEFFA1099D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1EF9A4-DD91-E646-A53B-3263F2B21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9D724A-634F-944A-9499-F82EFCE4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Literatura: L4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E3714E-E390-2B4B-B23E-933093E7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HEINS, Laura. </a:t>
            </a:r>
            <a:r>
              <a:rPr lang="cs-CZ" i="1" dirty="0" err="1"/>
              <a:t>Nazi</a:t>
            </a:r>
            <a:r>
              <a:rPr lang="cs-CZ" i="1" dirty="0"/>
              <a:t> Film Melodrama</a:t>
            </a:r>
            <a:r>
              <a:rPr lang="cs-CZ" dirty="0"/>
              <a:t>. Urbana, Chicago and </a:t>
            </a:r>
            <a:r>
              <a:rPr lang="cs-CZ" dirty="0" err="1"/>
              <a:t>Springfield</a:t>
            </a:r>
            <a:r>
              <a:rPr lang="cs-CZ" dirty="0"/>
              <a:t>: University </a:t>
            </a:r>
            <a:r>
              <a:rPr lang="cs-CZ" dirty="0" err="1"/>
              <a:t>of</a:t>
            </a:r>
            <a:r>
              <a:rPr lang="cs-CZ" dirty="0"/>
              <a:t> Illinois </a:t>
            </a:r>
            <a:r>
              <a:rPr lang="cs-CZ" dirty="0" err="1"/>
              <a:t>Press</a:t>
            </a:r>
            <a:r>
              <a:rPr lang="cs-CZ" dirty="0"/>
              <a:t>, 2013, s. 13–94. 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D61BD3C-582F-0A4B-B0FD-1E9D8CA16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55" y="2648196"/>
            <a:ext cx="2026895" cy="3049155"/>
          </a:xfrm>
          <a:prstGeom prst="rect">
            <a:avLst/>
          </a:prstGeom>
        </p:spPr>
      </p:pic>
      <p:pic>
        <p:nvPicPr>
          <p:cNvPr id="9" name="Obrázek 8" descr="Obsah obrázku text, kniha&#10;&#10;Popis byl vytvořen automaticky">
            <a:extLst>
              <a:ext uri="{FF2B5EF4-FFF2-40B4-BE49-F238E27FC236}">
                <a16:creationId xmlns:a16="http://schemas.microsoft.com/office/drawing/2014/main" id="{56CD164F-0E77-3B40-A2DD-EDF9685C8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32" y="2618462"/>
            <a:ext cx="2452326" cy="341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40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1D7D51-4AEE-3C4A-9E23-BDDB020B5E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4174151-4032-CA4F-BFAC-36C877D8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890963"/>
            <a:ext cx="3934889" cy="1171580"/>
          </a:xfrm>
        </p:spPr>
        <p:txBody>
          <a:bodyPr/>
          <a:lstStyle/>
          <a:p>
            <a:pPr algn="ctr"/>
            <a:r>
              <a:rPr lang="cs-CZ" sz="3600" i="1" dirty="0"/>
              <a:t>Její oběť </a:t>
            </a:r>
            <a:br>
              <a:rPr lang="cs-CZ" dirty="0"/>
            </a:br>
            <a:r>
              <a:rPr lang="cs-CZ" sz="2800" dirty="0"/>
              <a:t>(1944, r. </a:t>
            </a:r>
            <a:r>
              <a:rPr lang="cs-CZ" sz="2800" dirty="0" err="1"/>
              <a:t>Veit</a:t>
            </a:r>
            <a:r>
              <a:rPr lang="cs-CZ" sz="2800" dirty="0"/>
              <a:t> </a:t>
            </a:r>
            <a:r>
              <a:rPr lang="cs-CZ" sz="2800" dirty="0" err="1"/>
              <a:t>Harlan</a:t>
            </a:r>
            <a:r>
              <a:rPr lang="cs-CZ" sz="2800" dirty="0"/>
              <a:t>)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0DBD32DF-75F3-A34E-BE73-7998CE4B8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500" y="3062543"/>
            <a:ext cx="3923265" cy="286324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cs-CZ" dirty="0"/>
              <a:t>Jak film vnímá rodinu (všechny možné podoby)?</a:t>
            </a:r>
          </a:p>
          <a:p>
            <a:pPr marL="342900" indent="-342900">
              <a:buFont typeface="+mj-lt"/>
              <a:buAutoNum type="arabicPeriod"/>
            </a:pPr>
            <a:endParaRPr lang="cs-CZ" dirty="0"/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Jak film staví romantické vztahy a lásku? Jaký vztah vládne mezi Octavií a </a:t>
            </a:r>
            <a:r>
              <a:rPr lang="cs-CZ" dirty="0" err="1"/>
              <a:t>Äels</a:t>
            </a:r>
            <a:r>
              <a:rPr lang="cs-CZ" dirty="0"/>
              <a:t>?</a:t>
            </a:r>
          </a:p>
          <a:p>
            <a:pPr marL="342900" indent="-342900">
              <a:buFont typeface="+mj-lt"/>
              <a:buAutoNum type="arabicPeriod"/>
            </a:pPr>
            <a:endParaRPr lang="cs-CZ" dirty="0"/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Čí oběť ve filmu sledujeme? A kdo se obětuje pro koho?</a:t>
            </a:r>
          </a:p>
          <a:p>
            <a:endParaRPr lang="cs-CZ" dirty="0"/>
          </a:p>
        </p:txBody>
      </p:sp>
      <p:pic>
        <p:nvPicPr>
          <p:cNvPr id="10" name="Zástupný symbol obrázku 9" descr="Obsah obrázku text, zelená, staré&#10;&#10;Popis byl vytvořen automaticky">
            <a:extLst>
              <a:ext uri="{FF2B5EF4-FFF2-40B4-BE49-F238E27FC236}">
                <a16:creationId xmlns:a16="http://schemas.microsoft.com/office/drawing/2014/main" id="{726A2B6F-3ADE-AA44-A4EE-9A33F2D514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r="3644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53C52E-B625-8D4F-BFC0-40ABCE8162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31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92AD38-04C0-3D4B-BDD9-BFFC07DD72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D12EFB8-BAB0-6B43-B519-CC3B5D972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3</a:t>
            </a:fld>
            <a:endParaRPr lang="cs-CZ" altLang="cs-CZ" noProof="0"/>
          </a:p>
        </p:txBody>
      </p:sp>
      <p:pic>
        <p:nvPicPr>
          <p:cNvPr id="8" name="Obrázek 7" descr="Obsah obrázku voda, exteriér, obloha, pláž&#10;&#10;Popis byl vytvořen automaticky">
            <a:extLst>
              <a:ext uri="{FF2B5EF4-FFF2-40B4-BE49-F238E27FC236}">
                <a16:creationId xmlns:a16="http://schemas.microsoft.com/office/drawing/2014/main" id="{16E8355D-D3F4-9740-B985-1586936BBF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3" y="378001"/>
            <a:ext cx="4130237" cy="2581398"/>
          </a:xfrm>
          <a:prstGeom prst="rect">
            <a:avLst/>
          </a:prstGeom>
        </p:spPr>
      </p:pic>
      <p:pic>
        <p:nvPicPr>
          <p:cNvPr id="10" name="Obrázek 9" descr="Obsah obrázku hudba, klavír&#10;&#10;Popis byl vytvořen automaticky">
            <a:extLst>
              <a:ext uri="{FF2B5EF4-FFF2-40B4-BE49-F238E27FC236}">
                <a16:creationId xmlns:a16="http://schemas.microsoft.com/office/drawing/2014/main" id="{6589E9F6-4C6B-4741-934C-DF027B24F3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03" y="378000"/>
            <a:ext cx="4130238" cy="2581399"/>
          </a:xfrm>
          <a:prstGeom prst="rect">
            <a:avLst/>
          </a:prstGeom>
        </p:spPr>
      </p:pic>
      <p:pic>
        <p:nvPicPr>
          <p:cNvPr id="14" name="Obrázek 13" descr="Obsah obrázku text, osoba, muž, interiér&#10;&#10;Popis byl vytvořen automaticky">
            <a:extLst>
              <a:ext uri="{FF2B5EF4-FFF2-40B4-BE49-F238E27FC236}">
                <a16:creationId xmlns:a16="http://schemas.microsoft.com/office/drawing/2014/main" id="{F34D83FF-B458-4641-B060-7B21B5FA96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51" y="3429000"/>
            <a:ext cx="4845132" cy="30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56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0D45B5-21EB-A94F-819B-7D0FE2B685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B2213B-1E50-3B46-9660-2CF0B22C8F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5" name="Obrázek 4" descr="Obsah obrázku exteriér, osoba, muž, stojící&#10;&#10;Popis byl vytvořen automaticky">
            <a:extLst>
              <a:ext uri="{FF2B5EF4-FFF2-40B4-BE49-F238E27FC236}">
                <a16:creationId xmlns:a16="http://schemas.microsoft.com/office/drawing/2014/main" id="{836D3FC8-E2C8-1049-8670-8F08333B5D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2" y="345603"/>
            <a:ext cx="4381995" cy="2738747"/>
          </a:xfrm>
          <a:prstGeom prst="rect">
            <a:avLst/>
          </a:prstGeom>
        </p:spPr>
      </p:pic>
      <p:pic>
        <p:nvPicPr>
          <p:cNvPr id="7" name="Obrázek 6" descr="Obsah obrázku exteriér&#10;&#10;Popis byl vytvořen automaticky">
            <a:extLst>
              <a:ext uri="{FF2B5EF4-FFF2-40B4-BE49-F238E27FC236}">
                <a16:creationId xmlns:a16="http://schemas.microsoft.com/office/drawing/2014/main" id="{28684E1C-564F-6742-ACCB-1032B5204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89" y="3274620"/>
            <a:ext cx="5332021" cy="3332513"/>
          </a:xfrm>
          <a:prstGeom prst="rect">
            <a:avLst/>
          </a:prstGeom>
        </p:spPr>
      </p:pic>
      <p:pic>
        <p:nvPicPr>
          <p:cNvPr id="9" name="Obrázek 8" descr="Obsah obrázku osoba, exteriér, dav&#10;&#10;Popis byl vytvořen automaticky">
            <a:extLst>
              <a:ext uri="{FF2B5EF4-FFF2-40B4-BE49-F238E27FC236}">
                <a16:creationId xmlns:a16="http://schemas.microsoft.com/office/drawing/2014/main" id="{F1FB572C-B6F1-4443-AC2F-926FDD0EE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51" y="345604"/>
            <a:ext cx="4381995" cy="27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5532C2-C577-8642-801C-540A84AA39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01B626-6269-8D48-AE62-9614BBD498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5" name="Obrázek 4" descr="Obsah obrázku dveře&#10;&#10;Popis byl vytvořen automaticky">
            <a:extLst>
              <a:ext uri="{FF2B5EF4-FFF2-40B4-BE49-F238E27FC236}">
                <a16:creationId xmlns:a16="http://schemas.microsoft.com/office/drawing/2014/main" id="{84AD6339-FCBD-6A45-B0E2-C1ACBB4BA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1" y="377999"/>
            <a:ext cx="4257305" cy="2660815"/>
          </a:xfrm>
          <a:prstGeom prst="rect">
            <a:avLst/>
          </a:prstGeom>
        </p:spPr>
      </p:pic>
      <p:pic>
        <p:nvPicPr>
          <p:cNvPr id="7" name="Obrázek 6" descr="Obsah obrázku osoba, interiér, vlasy, spodní prádlo&#10;&#10;Popis byl vytvořen automaticky">
            <a:extLst>
              <a:ext uri="{FF2B5EF4-FFF2-40B4-BE49-F238E27FC236}">
                <a16:creationId xmlns:a16="http://schemas.microsoft.com/office/drawing/2014/main" id="{C9016B4E-EDAD-5841-9E16-C9811BDD7F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3214286"/>
            <a:ext cx="5225143" cy="3265714"/>
          </a:xfrm>
          <a:prstGeom prst="rect">
            <a:avLst/>
          </a:prstGeom>
        </p:spPr>
      </p:pic>
      <p:pic>
        <p:nvPicPr>
          <p:cNvPr id="9" name="Obrázek 8" descr="Obsah obrázku osoba, muž, nošení, oblek&#10;&#10;Popis byl vytvořen automaticky">
            <a:extLst>
              <a:ext uri="{FF2B5EF4-FFF2-40B4-BE49-F238E27FC236}">
                <a16:creationId xmlns:a16="http://schemas.microsoft.com/office/drawing/2014/main" id="{0F2774B7-254B-A141-8726-71AE05AEF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64" y="377999"/>
            <a:ext cx="4257305" cy="266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73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4978AA-397B-C34D-88F3-E67D56E62C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D3E2BF-6815-BA40-A1CF-9DE4DE3417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5" name="Obrázek 4" descr="Obsah obrázku osoba, interiér, černá, tmavé&#10;&#10;Popis byl vytvořen automaticky">
            <a:extLst>
              <a:ext uri="{FF2B5EF4-FFF2-40B4-BE49-F238E27FC236}">
                <a16:creationId xmlns:a16="http://schemas.microsoft.com/office/drawing/2014/main" id="{912DB60C-1455-4848-86FE-5BDC5A25C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9" y="378000"/>
            <a:ext cx="7911341" cy="49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82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EB3C34-253F-4142-AC10-1B1411105F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E2EA782-6415-BB43-B03E-97188FB4EE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7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FBAF510-BE62-4047-8ADB-851F77ABB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Melodrama a nacismus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C4B28DA-C0B6-EC4C-BA33-07B939802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54501"/>
            <a:ext cx="8064900" cy="4139998"/>
          </a:xfrm>
        </p:spPr>
        <p:txBody>
          <a:bodyPr/>
          <a:lstStyle/>
          <a:p>
            <a:r>
              <a:rPr lang="cs-CZ" dirty="0"/>
              <a:t>Pokud nacismus jako totalitní režim chtěl ze svých občanů vytvořit disciplinované jednotky, proč se přitom opřel o žánr, postavený na obtížně kontrolovatelných prvcích jako sexuální tenzi, erotice a emocích? 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/>
              <a:t>Melodrama má spoustu rysů společných s propagandou &gt;&gt; obojí taví ekonomické a společenské problémy do personalizovaných konfliktů; apel na emoce (+ sexuální náboj), nikoliv na </a:t>
            </a:r>
            <a:r>
              <a:rPr lang="cs-CZ" dirty="0" err="1"/>
              <a:t>racio</a:t>
            </a:r>
            <a:endParaRPr lang="cs-CZ" dirty="0"/>
          </a:p>
          <a:p>
            <a:pPr marL="511200" indent="-457200">
              <a:buFont typeface="+mj-lt"/>
              <a:buAutoNum type="arabicPeriod"/>
            </a:pPr>
            <a:r>
              <a:rPr lang="cs-CZ" dirty="0"/>
              <a:t>Nacismus jako revolučně-utopické hnutí, které si klade za cíl obrodu Evropy a vyvázání se z dědictví buržoazní morálky 19. století. </a:t>
            </a:r>
          </a:p>
          <a:p>
            <a:pPr marL="511200" indent="-457200">
              <a:buFont typeface="+mj-lt"/>
              <a:buAutoNum type="arabicPeriod"/>
            </a:pPr>
            <a:r>
              <a:rPr lang="cs-CZ" dirty="0"/>
              <a:t>Sami nacističtí představitelé preferovali sexuální a erotickou svobodu na úkor konzervativních, nukleárních rodinných vazeb </a:t>
            </a:r>
          </a:p>
        </p:txBody>
      </p:sp>
    </p:spTree>
    <p:extLst>
      <p:ext uri="{BB962C8B-B14F-4D97-AF65-F5344CB8AC3E}">
        <p14:creationId xmlns:p14="http://schemas.microsoft.com/office/powerpoint/2010/main" val="350045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3D00E4-31B7-0946-9B89-4D363DA431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DF8684-DDFF-7348-8676-CB92DAB3B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55FEEA-233A-E54F-8105-F7B26FD3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Melodrama v kinematografii třetí říše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3FA59FD-8249-A542-9C6A-3494193AE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5124530" cy="4139998"/>
          </a:xfrm>
        </p:spPr>
        <p:txBody>
          <a:bodyPr/>
          <a:lstStyle/>
          <a:p>
            <a:r>
              <a:rPr lang="cs-CZ" dirty="0"/>
              <a:t>Asi 30% celkového objemu produkce</a:t>
            </a:r>
          </a:p>
          <a:p>
            <a:r>
              <a:rPr lang="cs-CZ" dirty="0"/>
              <a:t>Není označení „ženský film“ ani „melodrama“, ale „dramatický příběh“ nebo „tragédie“</a:t>
            </a:r>
          </a:p>
          <a:p>
            <a:r>
              <a:rPr lang="cs-CZ" dirty="0"/>
              <a:t>Americké ženské filmy jako důležité vzory (</a:t>
            </a:r>
            <a:r>
              <a:rPr lang="cs-CZ" dirty="0" err="1"/>
              <a:t>x</a:t>
            </a:r>
            <a:r>
              <a:rPr lang="cs-CZ" dirty="0"/>
              <a:t> italské melodrama)</a:t>
            </a:r>
          </a:p>
          <a:p>
            <a:pPr lvl="1"/>
            <a:r>
              <a:rPr lang="cs-CZ" dirty="0"/>
              <a:t>Chybí řada důležitých podkategorií &gt;&gt; gotické, medicinské či dokonce rodinné melodrama</a:t>
            </a:r>
          </a:p>
          <a:p>
            <a:endParaRPr lang="cs-CZ" dirty="0"/>
          </a:p>
          <a:p>
            <a:r>
              <a:rPr lang="cs-CZ" dirty="0"/>
              <a:t>Snaha kombinovat melodramatický patos s komediálními prvky (</a:t>
            </a:r>
            <a:r>
              <a:rPr lang="cs-CZ" i="1" dirty="0"/>
              <a:t>Koncert na přání</a:t>
            </a:r>
            <a:r>
              <a:rPr lang="cs-CZ" dirty="0"/>
              <a:t>, 1940, r. Eduard von </a:t>
            </a:r>
            <a:r>
              <a:rPr lang="cs-CZ" dirty="0" err="1"/>
              <a:t>Borsody</a:t>
            </a:r>
            <a:r>
              <a:rPr lang="cs-CZ" dirty="0"/>
              <a:t>)</a:t>
            </a:r>
          </a:p>
          <a:p>
            <a:r>
              <a:rPr lang="cs-CZ" b="1" dirty="0"/>
              <a:t>Klíčovou jednotkou nacistických melodramat je pár, a nikoliv rodina! </a:t>
            </a:r>
          </a:p>
        </p:txBody>
      </p:sp>
      <p:pic>
        <p:nvPicPr>
          <p:cNvPr id="7" name="Obrázek 6" descr="Obsah obrázku text, osoba, interiér, vlasy&#10;&#10;Popis byl vytvořen automaticky">
            <a:extLst>
              <a:ext uri="{FF2B5EF4-FFF2-40B4-BE49-F238E27FC236}">
                <a16:creationId xmlns:a16="http://schemas.microsoft.com/office/drawing/2014/main" id="{4F2D8F4F-2FC7-A54A-A840-983784A72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35" y="1171575"/>
            <a:ext cx="1835065" cy="2897471"/>
          </a:xfrm>
          <a:prstGeom prst="rect">
            <a:avLst/>
          </a:prstGeom>
        </p:spPr>
      </p:pic>
      <p:pic>
        <p:nvPicPr>
          <p:cNvPr id="9" name="Obrázek 8" descr="Obsah obrázku osoba, krab, lidé&#10;&#10;Popis byl vytvořen automaticky">
            <a:extLst>
              <a:ext uri="{FF2B5EF4-FFF2-40B4-BE49-F238E27FC236}">
                <a16:creationId xmlns:a16="http://schemas.microsoft.com/office/drawing/2014/main" id="{F1C4CD6A-CC8A-DB44-AC5C-ABDC9A44A3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83" y="4155353"/>
            <a:ext cx="2980706" cy="167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6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40069C-2D87-C148-A2E9-2CBC13EBA3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DECA34-9C96-1B4C-A6F6-8BC2C10345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0B4E5A-9E37-EE4D-86C7-F0681705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Styl a prvky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099C26-C98C-A74D-BDB2-322A996D7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5183906" cy="4139998"/>
          </a:xfrm>
        </p:spPr>
        <p:txBody>
          <a:bodyPr/>
          <a:lstStyle/>
          <a:p>
            <a:r>
              <a:rPr lang="cs-CZ" dirty="0"/>
              <a:t>Podobně jako v Hollywoodu převaha interiérových filmů</a:t>
            </a:r>
          </a:p>
          <a:p>
            <a:r>
              <a:rPr lang="cs-CZ" dirty="0"/>
              <a:t>Méně výrazné pohyby kamery a preference fixních záběrových kompozic na úkor pravidelného přestříhávání</a:t>
            </a:r>
          </a:p>
          <a:p>
            <a:r>
              <a:rPr lang="cs-CZ" dirty="0"/>
              <a:t>Preference divadelního hereckého stylu &gt;&gt; minimum nájezdů na detail tváře</a:t>
            </a:r>
          </a:p>
          <a:p>
            <a:r>
              <a:rPr lang="cs-CZ" dirty="0"/>
              <a:t>Emoce nezprostředkovávají tolik tváře a gesta jako hlas </a:t>
            </a:r>
          </a:p>
          <a:p>
            <a:r>
              <a:rPr lang="cs-CZ" dirty="0"/>
              <a:t>Ženská nahota a “zdravý“ (</a:t>
            </a:r>
            <a:r>
              <a:rPr lang="cs-CZ" dirty="0" err="1"/>
              <a:t>tzn.uvolněný</a:t>
            </a:r>
            <a:r>
              <a:rPr lang="cs-CZ" dirty="0"/>
              <a:t>) přístup k tělesné lásce</a:t>
            </a:r>
          </a:p>
          <a:p>
            <a:pPr lvl="1"/>
            <a:r>
              <a:rPr lang="cs-CZ" dirty="0"/>
              <a:t>Pověst „</a:t>
            </a:r>
            <a:r>
              <a:rPr lang="cs-CZ" dirty="0" err="1"/>
              <a:t>risqué</a:t>
            </a:r>
            <a:r>
              <a:rPr lang="cs-CZ" dirty="0"/>
              <a:t>“ filmů &gt;&gt; důležité pro exportní potenciál filmů </a:t>
            </a:r>
          </a:p>
          <a:p>
            <a:endParaRPr lang="cs-CZ" dirty="0"/>
          </a:p>
        </p:txBody>
      </p:sp>
      <p:pic>
        <p:nvPicPr>
          <p:cNvPr id="7" name="Obrázek 6" descr="Obsah obrázku osoba, nošení, čepice, černá&#10;&#10;Popis byl vytvořen automaticky">
            <a:extLst>
              <a:ext uri="{FF2B5EF4-FFF2-40B4-BE49-F238E27FC236}">
                <a16:creationId xmlns:a16="http://schemas.microsoft.com/office/drawing/2014/main" id="{75988DBA-1405-554A-8DEE-FFA4DE6A7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06" y="126000"/>
            <a:ext cx="3336759" cy="2502570"/>
          </a:xfrm>
          <a:prstGeom prst="rect">
            <a:avLst/>
          </a:prstGeom>
        </p:spPr>
      </p:pic>
      <p:pic>
        <p:nvPicPr>
          <p:cNvPr id="11" name="Obrázek 10" descr="Obsah obrázku text, zeď, černá, pózování&#10;&#10;Popis byl vytvořen automaticky">
            <a:extLst>
              <a:ext uri="{FF2B5EF4-FFF2-40B4-BE49-F238E27FC236}">
                <a16:creationId xmlns:a16="http://schemas.microsoft.com/office/drawing/2014/main" id="{6F76D08F-3185-434B-AB49-1A9494EB2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2840451"/>
            <a:ext cx="2124000" cy="29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3270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671</Words>
  <Application>Microsoft Office PowerPoint</Application>
  <PresentationFormat>Předvádění na obrazovce (4:3)</PresentationFormat>
  <Paragraphs>100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Tahoma</vt:lpstr>
      <vt:lpstr>Wingdings</vt:lpstr>
      <vt:lpstr>Prezentace_MU_CZ</vt:lpstr>
      <vt:lpstr>Melodrama: žánr, styl, emoce  FAVh037</vt:lpstr>
      <vt:lpstr>Její oběť  (1944, r. Veit Harlan)</vt:lpstr>
      <vt:lpstr>Prezentace aplikace PowerPoint</vt:lpstr>
      <vt:lpstr>Prezentace aplikace PowerPoint</vt:lpstr>
      <vt:lpstr>Prezentace aplikace PowerPoint</vt:lpstr>
      <vt:lpstr>Prezentace aplikace PowerPoint</vt:lpstr>
      <vt:lpstr>Melodrama a nacismus</vt:lpstr>
      <vt:lpstr>Melodrama v kinematografii třetí říše</vt:lpstr>
      <vt:lpstr>Styl a prvky </vt:lpstr>
      <vt:lpstr>Srovnání </vt:lpstr>
      <vt:lpstr>Srovnání</vt:lpstr>
      <vt:lpstr>Hvězdy a hrdinky</vt:lpstr>
      <vt:lpstr>Obraz rodiny?</vt:lpstr>
      <vt:lpstr>Literatura: L4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Melodrama: žánr, styl, emoce  FAVh037</dc:title>
  <dc:creator>Šárka Gmiterková</dc:creator>
  <cp:lastModifiedBy>Šárka Gmiterková</cp:lastModifiedBy>
  <cp:revision>3</cp:revision>
  <dcterms:created xsi:type="dcterms:W3CDTF">2021-10-12T18:36:47Z</dcterms:created>
  <dcterms:modified xsi:type="dcterms:W3CDTF">2021-10-13T09:48:03Z</dcterms:modified>
</cp:coreProperties>
</file>