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78" autoAdjust="0"/>
    <p:restoredTop sz="96270" autoAdjust="0"/>
  </p:normalViewPr>
  <p:slideViewPr>
    <p:cSldViewPr snapToGrid="0">
      <p:cViewPr varScale="1">
        <p:scale>
          <a:sx n="108" d="100"/>
          <a:sy n="108" d="100"/>
        </p:scale>
        <p:origin x="192" y="3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354100"/>
            <a:ext cx="8521200" cy="1171580"/>
          </a:xfrm>
        </p:spPr>
        <p:txBody>
          <a:bodyPr/>
          <a:lstStyle/>
          <a:p>
            <a:pPr algn="ctr"/>
            <a:r>
              <a:rPr lang="cs-CZ" sz="4000" dirty="0"/>
              <a:t>Melodrama: žánr, styl, emoce</a:t>
            </a: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FAVh037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2400" dirty="0"/>
              <a:t>Mgr. Šárka </a:t>
            </a:r>
            <a:r>
              <a:rPr lang="cs-CZ" sz="2400" dirty="0" err="1"/>
              <a:t>Gmiterková</a:t>
            </a:r>
            <a:r>
              <a:rPr lang="cs-CZ" sz="2400" dirty="0"/>
              <a:t>, </a:t>
            </a:r>
            <a:r>
              <a:rPr lang="cs-CZ" sz="2400" dirty="0" err="1"/>
              <a:t>Ph</a:t>
            </a:r>
            <a:r>
              <a:rPr lang="cs-CZ" sz="2400" dirty="0"/>
              <a:t>. D. 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20. 10. 2021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0C0E0E-0F1D-C04B-96EF-01940EC2B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AB0784-B8F0-9E4F-943B-2D8EB50FD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</a:t>
            </a:fld>
            <a:endParaRPr lang="cs-CZ" altLang="cs-CZ" noProof="0" dirty="0"/>
          </a:p>
        </p:txBody>
      </p:sp>
      <p:pic>
        <p:nvPicPr>
          <p:cNvPr id="12" name="Obrázek 11" descr="Obsah obrázku text, osoba, interiér, muž&#10;&#10;Popis byl vytvořen automaticky">
            <a:extLst>
              <a:ext uri="{FF2B5EF4-FFF2-40B4-BE49-F238E27FC236}">
                <a16:creationId xmlns:a16="http://schemas.microsoft.com/office/drawing/2014/main" id="{6B166AB6-3037-244F-B9BB-6E7170A5D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25" y="128908"/>
            <a:ext cx="6881750" cy="2924947"/>
          </a:xfrm>
          <a:prstGeom prst="rect">
            <a:avLst/>
          </a:prstGeom>
        </p:spPr>
      </p:pic>
      <p:pic>
        <p:nvPicPr>
          <p:cNvPr id="14" name="Obrázek 13" descr="Obsah obrázku zeď, interiér, osoba&#10;&#10;Popis byl vytvořen automaticky">
            <a:extLst>
              <a:ext uri="{FF2B5EF4-FFF2-40B4-BE49-F238E27FC236}">
                <a16:creationId xmlns:a16="http://schemas.microsoft.com/office/drawing/2014/main" id="{2BE33824-F969-2B41-A6FA-12049BD42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00" y="3254795"/>
            <a:ext cx="6522523" cy="27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6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53D3F7-ED3B-3849-ADD7-4FDD39D49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D2AD75-52C9-F248-BD37-96E30E38D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9183010-74F0-A24F-85B7-4858C5B9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09364"/>
            <a:ext cx="8064900" cy="451576"/>
          </a:xfrm>
        </p:spPr>
        <p:txBody>
          <a:bodyPr/>
          <a:lstStyle/>
          <a:p>
            <a:r>
              <a:rPr lang="en-US" sz="2000" dirty="0" err="1"/>
              <a:t>Homosocialita</a:t>
            </a:r>
            <a:r>
              <a:rPr lang="en-US" sz="2000" b="0" dirty="0"/>
              <a:t> – </a:t>
            </a:r>
            <a:r>
              <a:rPr lang="en-US" sz="2000" b="0" dirty="0" err="1"/>
              <a:t>mimo</a:t>
            </a:r>
            <a:r>
              <a:rPr lang="en-US" sz="2000" b="0" dirty="0"/>
              <a:t> </a:t>
            </a:r>
            <a:r>
              <a:rPr lang="en-US" sz="2000" b="0" dirty="0" err="1"/>
              <a:t>heterosexuální</a:t>
            </a:r>
            <a:r>
              <a:rPr lang="en-US" sz="2000" b="0" dirty="0"/>
              <a:t> </a:t>
            </a:r>
            <a:r>
              <a:rPr lang="en-US" sz="2000" b="0" dirty="0" err="1"/>
              <a:t>svazky</a:t>
            </a:r>
            <a:r>
              <a:rPr lang="en-US" sz="2000" b="0" dirty="0"/>
              <a:t> </a:t>
            </a:r>
            <a:r>
              <a:rPr lang="en-US" sz="2000" b="0" dirty="0" err="1"/>
              <a:t>existuje</a:t>
            </a:r>
            <a:r>
              <a:rPr lang="en-US" sz="2000" b="0" dirty="0"/>
              <a:t> </a:t>
            </a:r>
            <a:r>
              <a:rPr lang="en-US" sz="2000" b="0" dirty="0" err="1"/>
              <a:t>řada</a:t>
            </a:r>
            <a:r>
              <a:rPr lang="en-US" sz="2000" b="0" dirty="0"/>
              <a:t> </a:t>
            </a:r>
            <a:r>
              <a:rPr lang="en-US" sz="2000" b="0" dirty="0" err="1"/>
              <a:t>stejnopohlavních</a:t>
            </a:r>
            <a:r>
              <a:rPr lang="en-US" sz="2000" b="0" dirty="0"/>
              <a:t> </a:t>
            </a:r>
            <a:r>
              <a:rPr lang="en-US" sz="2000" b="0" dirty="0" err="1"/>
              <a:t>vztahů</a:t>
            </a:r>
            <a:r>
              <a:rPr lang="en-US" sz="2000" b="0" dirty="0"/>
              <a:t>, </a:t>
            </a:r>
            <a:r>
              <a:rPr lang="en-US" sz="2000" b="0" dirty="0" err="1"/>
              <a:t>které</a:t>
            </a:r>
            <a:r>
              <a:rPr lang="en-US" sz="2000" b="0" dirty="0"/>
              <a:t> </a:t>
            </a:r>
            <a:r>
              <a:rPr lang="en-US" sz="2000" b="0" dirty="0" err="1"/>
              <a:t>nejsou</a:t>
            </a:r>
            <a:r>
              <a:rPr lang="en-US" sz="2000" b="0" dirty="0"/>
              <a:t> </a:t>
            </a:r>
            <a:r>
              <a:rPr lang="en-US" sz="2000" b="0" dirty="0" err="1"/>
              <a:t>sexuální</a:t>
            </a:r>
            <a:r>
              <a:rPr lang="en-US" sz="2000" b="0" dirty="0"/>
              <a:t> </a:t>
            </a:r>
            <a:r>
              <a:rPr lang="en-US" sz="2000" b="0" dirty="0" err="1"/>
              <a:t>povahy</a:t>
            </a:r>
            <a:r>
              <a:rPr lang="en-US" sz="2000" b="0" dirty="0"/>
              <a:t>. </a:t>
            </a:r>
            <a:r>
              <a:rPr lang="en-US" sz="2000" b="0" dirty="0" err="1"/>
              <a:t>Právě</a:t>
            </a:r>
            <a:r>
              <a:rPr lang="en-US" sz="2000" b="0" dirty="0"/>
              <a:t> </a:t>
            </a:r>
            <a:r>
              <a:rPr lang="en-US" sz="2000" b="0" dirty="0" err="1"/>
              <a:t>tyto</a:t>
            </a:r>
            <a:r>
              <a:rPr lang="en-US" sz="2000" b="0" dirty="0"/>
              <a:t> </a:t>
            </a:r>
            <a:r>
              <a:rPr lang="en-US" sz="2000" b="0" dirty="0" err="1"/>
              <a:t>vazby</a:t>
            </a:r>
            <a:r>
              <a:rPr lang="en-US" sz="2000" b="0" dirty="0"/>
              <a:t> </a:t>
            </a:r>
            <a:r>
              <a:rPr lang="en-US" sz="2000" b="0" dirty="0" err="1"/>
              <a:t>udržují</a:t>
            </a:r>
            <a:r>
              <a:rPr lang="en-US" sz="2000" b="0" dirty="0"/>
              <a:t> </a:t>
            </a:r>
            <a:r>
              <a:rPr lang="en-US" sz="2000" b="0" dirty="0" err="1"/>
              <a:t>funkční</a:t>
            </a:r>
            <a:r>
              <a:rPr lang="en-US" sz="2000" b="0" dirty="0"/>
              <a:t> </a:t>
            </a:r>
            <a:r>
              <a:rPr lang="en-US" sz="2000" b="0" dirty="0" err="1"/>
              <a:t>heteronormativní</a:t>
            </a:r>
            <a:r>
              <a:rPr lang="en-US" sz="2000" b="0" dirty="0"/>
              <a:t> </a:t>
            </a:r>
            <a:r>
              <a:rPr lang="en-US" sz="2000" b="0" dirty="0" err="1"/>
              <a:t>řád</a:t>
            </a:r>
            <a:r>
              <a:rPr lang="en-US" sz="2000" b="0" dirty="0"/>
              <a:t> </a:t>
            </a:r>
            <a:r>
              <a:rPr lang="en-US" sz="2000" b="0" dirty="0" err="1"/>
              <a:t>formou</a:t>
            </a:r>
            <a:r>
              <a:rPr lang="en-US" sz="2000" b="0" dirty="0"/>
              <a:t> </a:t>
            </a:r>
            <a:r>
              <a:rPr lang="en-US" sz="2000" b="0" dirty="0" err="1"/>
              <a:t>vzájemného</a:t>
            </a:r>
            <a:r>
              <a:rPr lang="en-US" sz="2000" b="0" dirty="0"/>
              <a:t> </a:t>
            </a:r>
            <a:r>
              <a:rPr lang="en-US" sz="2000" b="0" dirty="0" err="1"/>
              <a:t>dohledu</a:t>
            </a:r>
            <a:r>
              <a:rPr lang="en-US" sz="2000" b="0" dirty="0"/>
              <a:t> </a:t>
            </a:r>
            <a:r>
              <a:rPr lang="en-US" sz="2000" b="0" dirty="0" err="1"/>
              <a:t>při</a:t>
            </a:r>
            <a:r>
              <a:rPr lang="en-US" sz="2000" b="0" dirty="0"/>
              <a:t> </a:t>
            </a:r>
            <a:r>
              <a:rPr lang="en-US" sz="2000" b="0" dirty="0" err="1"/>
              <a:t>dodržování</a:t>
            </a:r>
            <a:r>
              <a:rPr lang="en-US" sz="2000" b="0" dirty="0"/>
              <a:t> </a:t>
            </a:r>
            <a:r>
              <a:rPr lang="en-US" sz="2000" b="0" dirty="0" err="1"/>
              <a:t>genderových</a:t>
            </a:r>
            <a:r>
              <a:rPr lang="en-US" sz="2000" b="0" dirty="0"/>
              <a:t> </a:t>
            </a:r>
            <a:r>
              <a:rPr lang="en-US" sz="2000" b="0" dirty="0" err="1"/>
              <a:t>rolí</a:t>
            </a:r>
            <a:r>
              <a:rPr lang="en-US" sz="2000" b="0" dirty="0"/>
              <a:t>.</a:t>
            </a:r>
            <a:br>
              <a:rPr lang="en-US" sz="2000" b="0" dirty="0"/>
            </a:br>
            <a:endParaRPr lang="cs-CZ" sz="2000" b="0" dirty="0"/>
          </a:p>
        </p:txBody>
      </p:sp>
      <p:pic>
        <p:nvPicPr>
          <p:cNvPr id="9" name="Zástupný obsah 8" descr="Obsah obrázku text, osoba, pózování, čára&#10;&#10;Popis byl vytvořen automaticky">
            <a:extLst>
              <a:ext uri="{FF2B5EF4-FFF2-40B4-BE49-F238E27FC236}">
                <a16:creationId xmlns:a16="http://schemas.microsoft.com/office/drawing/2014/main" id="{64125B9A-57AE-B641-A732-FA912FC08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1" y="1882280"/>
            <a:ext cx="6624320" cy="4140200"/>
          </a:xfrm>
        </p:spPr>
      </p:pic>
    </p:spTree>
    <p:extLst>
      <p:ext uri="{BB962C8B-B14F-4D97-AF65-F5344CB8AC3E}">
        <p14:creationId xmlns:p14="http://schemas.microsoft.com/office/powerpoint/2010/main" val="421120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A4D653-686D-9243-80D2-2A03AA99F1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E33671-1C35-EC41-8B55-7A506CF47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01965CD-B10D-6242-B446-41979BA8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Tea and sympathy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artikulace</a:t>
            </a:r>
            <a:r>
              <a:rPr lang="en-US" sz="2400" dirty="0"/>
              <a:t> </a:t>
            </a:r>
            <a:r>
              <a:rPr lang="en-US" sz="2400" dirty="0" err="1"/>
              <a:t>maskulinní</a:t>
            </a:r>
            <a:r>
              <a:rPr lang="en-US" sz="2400" dirty="0"/>
              <a:t> </a:t>
            </a:r>
            <a:r>
              <a:rPr lang="en-US" sz="2400" dirty="0" err="1"/>
              <a:t>úzkosti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vztahu</a:t>
            </a:r>
            <a:r>
              <a:rPr lang="en-US" sz="2400" dirty="0"/>
              <a:t> k </a:t>
            </a:r>
            <a:r>
              <a:rPr lang="en-US" sz="2400" dirty="0" err="1"/>
              <a:t>nenormativnímu</a:t>
            </a:r>
            <a:r>
              <a:rPr lang="en-US" sz="2400" dirty="0"/>
              <a:t> </a:t>
            </a:r>
            <a:r>
              <a:rPr lang="en-US" sz="2400" dirty="0" err="1"/>
              <a:t>mužskému</a:t>
            </a:r>
            <a:r>
              <a:rPr lang="en-US" sz="2400" dirty="0"/>
              <a:t> </a:t>
            </a:r>
            <a:r>
              <a:rPr lang="en-US" sz="2400" dirty="0" err="1"/>
              <a:t>chování</a:t>
            </a:r>
            <a:br>
              <a:rPr lang="en-US" sz="2400" dirty="0"/>
            </a:br>
            <a:endParaRPr lang="cs-CZ" sz="2400" dirty="0"/>
          </a:p>
        </p:txBody>
      </p:sp>
      <p:pic>
        <p:nvPicPr>
          <p:cNvPr id="9" name="Zástupný obsah 8" descr="Obsah obrázku osoba, muž&#10;&#10;Popis byl vytvořen automaticky">
            <a:extLst>
              <a:ext uri="{FF2B5EF4-FFF2-40B4-BE49-F238E27FC236}">
                <a16:creationId xmlns:a16="http://schemas.microsoft.com/office/drawing/2014/main" id="{1A21ADA9-BB29-124C-B7D5-4BB8B3B1D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1692275"/>
            <a:ext cx="6624320" cy="4140200"/>
          </a:xfrm>
        </p:spPr>
      </p:pic>
    </p:spTree>
    <p:extLst>
      <p:ext uri="{BB962C8B-B14F-4D97-AF65-F5344CB8AC3E}">
        <p14:creationId xmlns:p14="http://schemas.microsoft.com/office/powerpoint/2010/main" val="168722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E0BA66-5DC5-204B-941B-F21EB4CC1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6C9AC4-8408-274E-9BEF-F42DABA1B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9896C4-8B61-4447-A6CD-EF32A635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 L6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56F1CE-9DF9-7A4D-95A8-5BAA8A5D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GORFINKEL, Elena. </a:t>
            </a:r>
            <a:r>
              <a:rPr lang="cs-CZ" dirty="0" err="1"/>
              <a:t>Impossible</a:t>
            </a:r>
            <a:r>
              <a:rPr lang="cs-CZ" dirty="0"/>
              <a:t>, </a:t>
            </a:r>
            <a:r>
              <a:rPr lang="cs-CZ" dirty="0" err="1"/>
              <a:t>Impolitic</a:t>
            </a:r>
            <a:r>
              <a:rPr lang="cs-CZ" dirty="0"/>
              <a:t>: Ali: </a:t>
            </a:r>
            <a:r>
              <a:rPr lang="cs-CZ" dirty="0" err="1"/>
              <a:t>Fear</a:t>
            </a:r>
            <a:r>
              <a:rPr lang="cs-CZ" dirty="0"/>
              <a:t> </a:t>
            </a:r>
            <a:r>
              <a:rPr lang="cs-CZ" dirty="0" err="1"/>
              <a:t>Eats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Soul and </a:t>
            </a:r>
            <a:r>
              <a:rPr lang="cs-CZ" dirty="0" err="1"/>
              <a:t>Fassbinder‘s</a:t>
            </a:r>
            <a:r>
              <a:rPr lang="cs-CZ" dirty="0"/>
              <a:t> </a:t>
            </a:r>
            <a:r>
              <a:rPr lang="cs-CZ" dirty="0" err="1"/>
              <a:t>Asynchronous</a:t>
            </a:r>
            <a:r>
              <a:rPr lang="cs-CZ" dirty="0"/>
              <a:t> </a:t>
            </a:r>
            <a:r>
              <a:rPr lang="cs-CZ" dirty="0" err="1"/>
              <a:t>Bodies</a:t>
            </a:r>
            <a:r>
              <a:rPr lang="cs-CZ" dirty="0"/>
              <a:t>. In: Brigitte </a:t>
            </a:r>
            <a:r>
              <a:rPr lang="cs-CZ" dirty="0" err="1"/>
              <a:t>Peucker</a:t>
            </a:r>
            <a:r>
              <a:rPr lang="cs-CZ" dirty="0"/>
              <a:t> (</a:t>
            </a:r>
            <a:r>
              <a:rPr lang="cs-CZ" dirty="0" err="1"/>
              <a:t>ed</a:t>
            </a:r>
            <a:r>
              <a:rPr lang="cs-CZ" dirty="0"/>
              <a:t>.). </a:t>
            </a:r>
            <a:r>
              <a:rPr lang="cs-CZ" dirty="0" err="1"/>
              <a:t>Companion</a:t>
            </a:r>
            <a:r>
              <a:rPr lang="cs-CZ" dirty="0"/>
              <a:t> to Rainer Werner </a:t>
            </a:r>
            <a:r>
              <a:rPr lang="cs-CZ" dirty="0" err="1"/>
              <a:t>Fassbinder</a:t>
            </a:r>
            <a:r>
              <a:rPr lang="cs-CZ" dirty="0"/>
              <a:t>. London: </a:t>
            </a:r>
            <a:r>
              <a:rPr lang="cs-CZ" dirty="0" err="1"/>
              <a:t>Wiley-Blackwell</a:t>
            </a:r>
            <a:r>
              <a:rPr lang="cs-CZ" dirty="0"/>
              <a:t>, 2012, s. 502–515. </a:t>
            </a:r>
          </a:p>
          <a:p>
            <a:endParaRPr lang="cs-CZ" dirty="0"/>
          </a:p>
          <a:p>
            <a:r>
              <a:rPr lang="cs-CZ" dirty="0"/>
              <a:t>MERCER, John – SHINGLER, Martin. Melodrama. </a:t>
            </a:r>
            <a:r>
              <a:rPr lang="cs-CZ" dirty="0" err="1"/>
              <a:t>Genre</a:t>
            </a:r>
            <a:r>
              <a:rPr lang="cs-CZ" dirty="0"/>
              <a:t>, Style, Sensibility. London and New York: </a:t>
            </a:r>
            <a:r>
              <a:rPr lang="cs-CZ" dirty="0" err="1"/>
              <a:t>Wallflower</a:t>
            </a:r>
            <a:r>
              <a:rPr lang="cs-CZ" dirty="0"/>
              <a:t>, 2004, s. 38–77. </a:t>
            </a:r>
          </a:p>
        </p:txBody>
      </p:sp>
    </p:spTree>
    <p:extLst>
      <p:ext uri="{BB962C8B-B14F-4D97-AF65-F5344CB8AC3E}">
        <p14:creationId xmlns:p14="http://schemas.microsoft.com/office/powerpoint/2010/main" val="137343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998B4D-EC5F-2B44-9B28-345F36B17A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3657650-9445-0147-A2AD-7F2B97C3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30" y="2021592"/>
            <a:ext cx="4298866" cy="1171580"/>
          </a:xfrm>
        </p:spPr>
        <p:txBody>
          <a:bodyPr/>
          <a:lstStyle/>
          <a:p>
            <a:pPr algn="ctr"/>
            <a:r>
              <a:rPr lang="cs-CZ" i="1" dirty="0"/>
              <a:t>Strach jíst duše</a:t>
            </a:r>
            <a:br>
              <a:rPr lang="cs-CZ" dirty="0"/>
            </a:br>
            <a:r>
              <a:rPr lang="cs-CZ" sz="2000" dirty="0"/>
              <a:t>(1973, r. Rainer Werner </a:t>
            </a:r>
            <a:r>
              <a:rPr lang="cs-CZ" sz="2000" dirty="0" err="1"/>
              <a:t>Fassbinder</a:t>
            </a:r>
            <a:r>
              <a:rPr lang="cs-CZ" sz="2000" dirty="0"/>
              <a:t>)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5BF5ACD8-2332-F744-9939-6B04E17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992582"/>
            <a:ext cx="3934889" cy="304008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s-CZ" sz="1700" dirty="0"/>
              <a:t>Jak </a:t>
            </a:r>
            <a:r>
              <a:rPr lang="cs-CZ" sz="1700" dirty="0" err="1"/>
              <a:t>Fassbinder</a:t>
            </a:r>
            <a:r>
              <a:rPr lang="cs-CZ" sz="1700" dirty="0"/>
              <a:t> variuje příběh </a:t>
            </a:r>
            <a:r>
              <a:rPr lang="cs-CZ" sz="1700" i="1" dirty="0" err="1"/>
              <a:t>All</a:t>
            </a:r>
            <a:r>
              <a:rPr lang="cs-CZ" sz="1700" i="1" dirty="0"/>
              <a:t> </a:t>
            </a:r>
            <a:r>
              <a:rPr lang="cs-CZ" sz="1700" i="1" dirty="0" err="1"/>
              <a:t>that</a:t>
            </a:r>
            <a:r>
              <a:rPr lang="cs-CZ" sz="1700" i="1" dirty="0"/>
              <a:t> </a:t>
            </a:r>
            <a:r>
              <a:rPr lang="cs-CZ" sz="1700" i="1" dirty="0" err="1"/>
              <a:t>heaven</a:t>
            </a:r>
            <a:r>
              <a:rPr lang="cs-CZ" sz="1700" i="1" dirty="0"/>
              <a:t> </a:t>
            </a:r>
            <a:r>
              <a:rPr lang="cs-CZ" sz="1700" i="1" dirty="0" err="1"/>
              <a:t>allows</a:t>
            </a:r>
            <a:r>
              <a:rPr lang="cs-CZ" sz="1700" dirty="0"/>
              <a:t>? Co je tu oproti Sirkově verzi jinak?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/>
              <a:t>Zaměřte se na nejvýraznější rysy </a:t>
            </a:r>
            <a:r>
              <a:rPr lang="cs-CZ" sz="1700" dirty="0" err="1"/>
              <a:t>Fassbinderova</a:t>
            </a:r>
            <a:r>
              <a:rPr lang="cs-CZ" sz="1700" dirty="0"/>
              <a:t> stylu (práce s hudbou, kompozice záběrů a jejich trvání, rámování) a k čemu tyto prostředky slouží.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/>
              <a:t>Jak film vnímá vztahy (romantickou lásku, rodičovství, přátelská pouta)?</a:t>
            </a:r>
          </a:p>
          <a:p>
            <a:pPr marL="342900" indent="-342900">
              <a:buFont typeface="+mj-lt"/>
              <a:buAutoNum type="arabicPeriod"/>
            </a:pPr>
            <a:endParaRPr lang="cs-CZ" sz="1400" dirty="0"/>
          </a:p>
          <a:p>
            <a:pPr marL="342900" indent="-342900">
              <a:buFont typeface="+mj-lt"/>
              <a:buAutoNum type="arabicPeriod"/>
            </a:pPr>
            <a:endParaRPr lang="cs-CZ" sz="1400" dirty="0"/>
          </a:p>
        </p:txBody>
      </p:sp>
      <p:pic>
        <p:nvPicPr>
          <p:cNvPr id="10" name="Zástupný symbol obrázku 9" descr="Obsah obrázku text, osoba, kniha, muž&#10;&#10;Popis byl vytvořen automaticky">
            <a:extLst>
              <a:ext uri="{FF2B5EF4-FFF2-40B4-BE49-F238E27FC236}">
                <a16:creationId xmlns:a16="http://schemas.microsoft.com/office/drawing/2014/main" id="{C1D0D591-DB5E-344E-88BF-4F81229063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r="2886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26514E-B5BF-7C4C-A822-B4C8F3B63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75283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E6780D-5E86-B846-921A-D951AC08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442F76D-CE33-0E4B-9F7D-F0F3E8C7C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</a:t>
            </a:fld>
            <a:endParaRPr lang="cs-CZ" altLang="cs-CZ" noProof="0" dirty="0"/>
          </a:p>
        </p:txBody>
      </p:sp>
      <p:pic>
        <p:nvPicPr>
          <p:cNvPr id="10" name="Obrázek 9" descr="Obsah obrázku osoba, interiér&#10;&#10;Popis byl vytvořen automaticky">
            <a:extLst>
              <a:ext uri="{FF2B5EF4-FFF2-40B4-BE49-F238E27FC236}">
                <a16:creationId xmlns:a16="http://schemas.microsoft.com/office/drawing/2014/main" id="{3A49E691-880E-C140-9A69-A0AFCCDC1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86" y="3529552"/>
            <a:ext cx="3761014" cy="2824448"/>
          </a:xfrm>
          <a:prstGeom prst="rect">
            <a:avLst/>
          </a:prstGeom>
        </p:spPr>
      </p:pic>
      <p:pic>
        <p:nvPicPr>
          <p:cNvPr id="12" name="Obrázek 11" descr="Obsah obrázku osoba, zeď, interiér&#10;&#10;Popis byl vytvořen automaticky">
            <a:extLst>
              <a:ext uri="{FF2B5EF4-FFF2-40B4-BE49-F238E27FC236}">
                <a16:creationId xmlns:a16="http://schemas.microsoft.com/office/drawing/2014/main" id="{ED2B9394-67D9-5E45-8ABD-05F4571FE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40" y="228988"/>
            <a:ext cx="6198919" cy="30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80AFE9-AC49-DC41-9F5F-793A5A6129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4C3E3F-86F9-8C48-BCE8-CA5F5B59B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5" name="Obrázek 4" descr="Obsah obrázku osoba, muž&#10;&#10;Popis byl vytvořen automaticky">
            <a:extLst>
              <a:ext uri="{FF2B5EF4-FFF2-40B4-BE49-F238E27FC236}">
                <a16:creationId xmlns:a16="http://schemas.microsoft.com/office/drawing/2014/main" id="{6D443369-A8E8-F343-B235-00DCFB8E5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36" y="735511"/>
            <a:ext cx="6969169" cy="48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1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64BCB6-E963-EE47-A74B-73E8E4F637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2ACD7D-FA89-134B-8A11-0B53DC360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354CE929-DE0B-7149-9F3B-1419B55BF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59" y="127342"/>
            <a:ext cx="4195266" cy="3206573"/>
          </a:xfrm>
          <a:prstGeom prst="rect">
            <a:avLst/>
          </a:prstGeom>
        </p:spPr>
      </p:pic>
      <p:pic>
        <p:nvPicPr>
          <p:cNvPr id="7" name="Obrázek 6" descr="Obsah obrázku interiér, patro, život, okno&#10;&#10;Popis byl vytvořen automaticky">
            <a:extLst>
              <a:ext uri="{FF2B5EF4-FFF2-40B4-BE49-F238E27FC236}">
                <a16:creationId xmlns:a16="http://schemas.microsoft.com/office/drawing/2014/main" id="{84FB5CC6-B3AC-3842-AA50-118745A2F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50" y="3429000"/>
            <a:ext cx="5080239" cy="33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2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6EFA01-8CFE-DA48-9822-17A05F8114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BC340C-B223-2045-8A02-3BDE216A9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5" name="Obrázek 4" descr="Obsah obrázku interiér, patro, zeď, místnost&#10;&#10;Popis byl vytvořen automaticky">
            <a:extLst>
              <a:ext uri="{FF2B5EF4-FFF2-40B4-BE49-F238E27FC236}">
                <a16:creationId xmlns:a16="http://schemas.microsoft.com/office/drawing/2014/main" id="{558C2BCE-1CF4-5D4D-A831-71E0F1CEC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67" y="134843"/>
            <a:ext cx="4715450" cy="2947157"/>
          </a:xfrm>
          <a:prstGeom prst="rect">
            <a:avLst/>
          </a:prstGeom>
        </p:spPr>
      </p:pic>
      <p:pic>
        <p:nvPicPr>
          <p:cNvPr id="7" name="Obrázek 6" descr="Obsah obrázku zeď, interiér, patro, okno&#10;&#10;Popis byl vytvořen automaticky">
            <a:extLst>
              <a:ext uri="{FF2B5EF4-FFF2-40B4-BE49-F238E27FC236}">
                <a16:creationId xmlns:a16="http://schemas.microsoft.com/office/drawing/2014/main" id="{DDBD08DA-9F82-804D-B5DF-4FB94FE32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67" y="3189845"/>
            <a:ext cx="4715449" cy="35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0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FDAAC6-7953-A04D-941C-493ED5486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E63012-22DC-A94F-8138-68DBF499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700957"/>
            <a:ext cx="3934889" cy="1171580"/>
          </a:xfrm>
        </p:spPr>
        <p:txBody>
          <a:bodyPr/>
          <a:lstStyle/>
          <a:p>
            <a:pPr algn="ctr"/>
            <a:r>
              <a:rPr lang="cs-CZ" dirty="0"/>
              <a:t>Vincente </a:t>
            </a:r>
            <a:r>
              <a:rPr lang="cs-CZ" dirty="0" err="1"/>
              <a:t>Minnelli</a:t>
            </a:r>
            <a:br>
              <a:rPr lang="cs-CZ" dirty="0"/>
            </a:br>
            <a:r>
              <a:rPr lang="cs-CZ" dirty="0"/>
              <a:t>(1903–1986)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39745E8-2E3B-C047-999B-C3CD4333E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833865"/>
            <a:ext cx="3934889" cy="698497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Dlouho</a:t>
            </a:r>
            <a:r>
              <a:rPr lang="en-US" dirty="0"/>
              <a:t> </a:t>
            </a:r>
            <a:r>
              <a:rPr lang="en-US" dirty="0" err="1"/>
              <a:t>neměl</a:t>
            </a:r>
            <a:r>
              <a:rPr lang="en-US" dirty="0"/>
              <a:t> </a:t>
            </a:r>
            <a:r>
              <a:rPr lang="en-US" dirty="0" err="1"/>
              <a:t>statut</a:t>
            </a:r>
            <a:r>
              <a:rPr lang="en-US" dirty="0"/>
              <a:t> </a:t>
            </a:r>
            <a:r>
              <a:rPr lang="en-US" dirty="0" err="1"/>
              <a:t>auteura</a:t>
            </a:r>
            <a:r>
              <a:rPr lang="en-US" dirty="0"/>
              <a:t> =&gt;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metteur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scéne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Známý</a:t>
            </a:r>
            <a:r>
              <a:rPr lang="en-US" dirty="0"/>
              <a:t> </a:t>
            </a:r>
            <a:r>
              <a:rPr lang="en-US" dirty="0" err="1"/>
              <a:t>spíš</a:t>
            </a:r>
            <a:r>
              <a:rPr lang="en-US" dirty="0"/>
              <a:t>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manželství</a:t>
            </a:r>
            <a:r>
              <a:rPr lang="en-US" dirty="0"/>
              <a:t> s Judy Garland a </a:t>
            </a:r>
            <a:r>
              <a:rPr lang="en-US" dirty="0" err="1"/>
              <a:t>dceři</a:t>
            </a:r>
            <a:r>
              <a:rPr lang="en-US" dirty="0"/>
              <a:t> </a:t>
            </a:r>
            <a:r>
              <a:rPr lang="en-US" dirty="0" err="1"/>
              <a:t>Lize</a:t>
            </a:r>
            <a:r>
              <a:rPr lang="en-US" dirty="0"/>
              <a:t> Minnelli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Žánrová</a:t>
            </a:r>
            <a:r>
              <a:rPr lang="en-US" dirty="0"/>
              <a:t> </a:t>
            </a:r>
            <a:r>
              <a:rPr lang="en-US" dirty="0" err="1"/>
              <a:t>tvorba</a:t>
            </a:r>
            <a:r>
              <a:rPr lang="en-US" dirty="0"/>
              <a:t> (</a:t>
            </a:r>
            <a:r>
              <a:rPr lang="en-US" dirty="0" err="1"/>
              <a:t>muzikály</a:t>
            </a:r>
            <a:r>
              <a:rPr lang="en-US" dirty="0"/>
              <a:t>, </a:t>
            </a:r>
            <a:r>
              <a:rPr lang="en-US" dirty="0" err="1"/>
              <a:t>taneční</a:t>
            </a:r>
            <a:r>
              <a:rPr lang="en-US" dirty="0"/>
              <a:t> filmy, </a:t>
            </a:r>
            <a:r>
              <a:rPr lang="en-US" dirty="0" err="1"/>
              <a:t>komedie</a:t>
            </a:r>
            <a:r>
              <a:rPr lang="en-US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Vytváří</a:t>
            </a:r>
            <a:r>
              <a:rPr lang="en-US" dirty="0"/>
              <a:t> </a:t>
            </a:r>
            <a:r>
              <a:rPr lang="en-US" dirty="0" err="1"/>
              <a:t>hyperestetizované</a:t>
            </a:r>
            <a:r>
              <a:rPr lang="en-US" dirty="0"/>
              <a:t> </a:t>
            </a:r>
            <a:r>
              <a:rPr lang="en-US" dirty="0" err="1"/>
              <a:t>fikční</a:t>
            </a:r>
            <a:r>
              <a:rPr lang="en-US" dirty="0"/>
              <a:t> </a:t>
            </a:r>
            <a:r>
              <a:rPr lang="en-US" dirty="0" err="1"/>
              <a:t>světy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Nejasná</a:t>
            </a:r>
            <a:r>
              <a:rPr lang="en-US" dirty="0"/>
              <a:t> </a:t>
            </a:r>
            <a:r>
              <a:rPr lang="en-US" dirty="0" err="1"/>
              <a:t>sexuální</a:t>
            </a:r>
            <a:r>
              <a:rPr lang="en-US" dirty="0"/>
              <a:t> </a:t>
            </a:r>
            <a:r>
              <a:rPr lang="en-US" dirty="0" err="1"/>
              <a:t>orientace</a:t>
            </a:r>
            <a:endParaRPr lang="en-US" dirty="0"/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29E10D-A35E-FA46-9749-03F0BD4B7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Zástupný symbol obrázku 12" descr="Obsah obrázku strom, exteriér, osoba, stojící&#10;&#10;Popis byl vytvořen automaticky">
            <a:extLst>
              <a:ext uri="{FF2B5EF4-FFF2-40B4-BE49-F238E27FC236}">
                <a16:creationId xmlns:a16="http://schemas.microsoft.com/office/drawing/2014/main" id="{EDB894B7-264D-C549-8B48-BD394E25147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r="165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27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268CCC-08AE-8943-8342-7E6630D01B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E0576A-D7AB-A344-A5B6-EE65356D4A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8</a:t>
            </a:fld>
            <a:endParaRPr lang="cs-CZ" altLang="cs-CZ" noProof="0" dirty="0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21B07C18-D141-1448-A6BE-DD30E1FFD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9449" cy="3618050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83EEFD19-D970-884A-A461-5DDE37DB9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49" y="0"/>
            <a:ext cx="2410691" cy="3660473"/>
          </a:xfrm>
          <a:prstGeom prst="rect">
            <a:avLst/>
          </a:prstGeom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544E7E7E-784A-1444-885B-FDCE551DD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318004" cy="3429000"/>
          </a:xfrm>
          <a:prstGeom prst="rect">
            <a:avLst/>
          </a:prstGeom>
        </p:spPr>
      </p:pic>
      <p:pic>
        <p:nvPicPr>
          <p:cNvPr id="14" name="Obrázek 13" descr="Obsah obrázku text&#10;&#10;Popis byl vytvořen automaticky">
            <a:extLst>
              <a:ext uri="{FF2B5EF4-FFF2-40B4-BE49-F238E27FC236}">
                <a16:creationId xmlns:a16="http://schemas.microsoft.com/office/drawing/2014/main" id="{0A1B34FB-CF3A-7641-961D-8E6800672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04" y="3429000"/>
            <a:ext cx="2318004" cy="3429001"/>
          </a:xfrm>
          <a:prstGeom prst="rect">
            <a:avLst/>
          </a:prstGeom>
        </p:spPr>
      </p:pic>
      <p:pic>
        <p:nvPicPr>
          <p:cNvPr id="16" name="Obrázek 15" descr="Obsah obrázku text, noviny&#10;&#10;Popis byl vytvořen automaticky">
            <a:extLst>
              <a:ext uri="{FF2B5EF4-FFF2-40B4-BE49-F238E27FC236}">
                <a16:creationId xmlns:a16="http://schemas.microsoft.com/office/drawing/2014/main" id="{2FDAD1AB-6542-094A-B352-660263F91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0"/>
            <a:ext cx="2683565" cy="6858000"/>
          </a:xfrm>
          <a:prstGeom prst="rect">
            <a:avLst/>
          </a:prstGeom>
        </p:spPr>
      </p:pic>
      <p:pic>
        <p:nvPicPr>
          <p:cNvPr id="18" name="Obrázek 17" descr="Obsah obrázku text, kniha&#10;&#10;Popis byl vytvořen automaticky">
            <a:extLst>
              <a:ext uri="{FF2B5EF4-FFF2-40B4-BE49-F238E27FC236}">
                <a16:creationId xmlns:a16="http://schemas.microsoft.com/office/drawing/2014/main" id="{79359E87-7249-2046-B5B1-770044625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61" y="2864394"/>
            <a:ext cx="2318005" cy="36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0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284407-B943-044D-9055-B6E0CA358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E86F8B-03F0-F840-85AB-0133AF6F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795960"/>
            <a:ext cx="3934889" cy="1171580"/>
          </a:xfrm>
        </p:spPr>
        <p:txBody>
          <a:bodyPr/>
          <a:lstStyle/>
          <a:p>
            <a:pPr algn="ctr"/>
            <a:r>
              <a:rPr lang="cs-CZ" i="1" dirty="0" err="1"/>
              <a:t>Tea</a:t>
            </a:r>
            <a:r>
              <a:rPr lang="cs-CZ" i="1" dirty="0"/>
              <a:t> and </a:t>
            </a:r>
            <a:r>
              <a:rPr lang="cs-CZ" i="1" dirty="0" err="1"/>
              <a:t>Sympathy</a:t>
            </a:r>
            <a:r>
              <a:rPr lang="cs-CZ" i="1" dirty="0"/>
              <a:t> </a:t>
            </a:r>
            <a:br>
              <a:rPr lang="cs-CZ" dirty="0"/>
            </a:br>
            <a:r>
              <a:rPr lang="cs-CZ" dirty="0"/>
              <a:t>(1956)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AC55679-D9F2-B44B-B636-5EF3D70EE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952628"/>
            <a:ext cx="3934889" cy="698497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stejnojmenné</a:t>
            </a:r>
            <a:r>
              <a:rPr lang="en-US" sz="1600" dirty="0"/>
              <a:t> </a:t>
            </a:r>
            <a:r>
              <a:rPr lang="en-US" sz="1600" dirty="0" err="1"/>
              <a:t>divadelní</a:t>
            </a:r>
            <a:r>
              <a:rPr lang="en-US" sz="1600" dirty="0"/>
              <a:t> </a:t>
            </a:r>
            <a:r>
              <a:rPr lang="en-US" sz="1600" dirty="0" err="1"/>
              <a:t>hry</a:t>
            </a:r>
            <a:r>
              <a:rPr lang="en-US" sz="1600" dirty="0"/>
              <a:t> </a:t>
            </a:r>
            <a:r>
              <a:rPr lang="en-US" sz="1600" dirty="0" err="1"/>
              <a:t>uvedené</a:t>
            </a:r>
            <a:r>
              <a:rPr lang="en-US" sz="1600" dirty="0"/>
              <a:t> </a:t>
            </a:r>
            <a:r>
              <a:rPr lang="en-US" sz="1600" dirty="0" err="1"/>
              <a:t>roku</a:t>
            </a:r>
            <a:r>
              <a:rPr lang="en-US" sz="1600" dirty="0"/>
              <a:t> 1953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Příběh</a:t>
            </a:r>
            <a:r>
              <a:rPr lang="en-US" sz="1600" dirty="0"/>
              <a:t> </a:t>
            </a:r>
            <a:r>
              <a:rPr lang="en-US" sz="1600" dirty="0" err="1"/>
              <a:t>citového</a:t>
            </a:r>
            <a:r>
              <a:rPr lang="en-US" sz="1600" dirty="0"/>
              <a:t> </a:t>
            </a:r>
            <a:r>
              <a:rPr lang="en-US" sz="1600" dirty="0" err="1"/>
              <a:t>pouta</a:t>
            </a:r>
            <a:r>
              <a:rPr lang="en-US" sz="1600" dirty="0"/>
              <a:t> </a:t>
            </a:r>
            <a:r>
              <a:rPr lang="en-US" sz="1600" dirty="0" err="1"/>
              <a:t>mezi</a:t>
            </a:r>
            <a:r>
              <a:rPr lang="en-US" sz="1600" dirty="0"/>
              <a:t> </a:t>
            </a:r>
            <a:r>
              <a:rPr lang="en-US" sz="1600" dirty="0" err="1"/>
              <a:t>Tomem</a:t>
            </a:r>
            <a:r>
              <a:rPr lang="en-US" sz="1600" dirty="0"/>
              <a:t> a </a:t>
            </a:r>
            <a:r>
              <a:rPr lang="en-US" sz="1600" dirty="0" err="1"/>
              <a:t>Laurou</a:t>
            </a:r>
            <a:r>
              <a:rPr lang="en-US" sz="1600" dirty="0"/>
              <a:t>  =&gt; Laura </a:t>
            </a:r>
            <a:r>
              <a:rPr lang="en-US" sz="1600" dirty="0" err="1"/>
              <a:t>jako</a:t>
            </a:r>
            <a:r>
              <a:rPr lang="en-US" sz="1600" dirty="0"/>
              <a:t> </a:t>
            </a:r>
            <a:r>
              <a:rPr lang="en-US" sz="1600" dirty="0" err="1"/>
              <a:t>Tomova</a:t>
            </a:r>
            <a:r>
              <a:rPr lang="en-US" sz="1600" dirty="0"/>
              <a:t> </a:t>
            </a:r>
            <a:r>
              <a:rPr lang="en-US" sz="1600" dirty="0" err="1"/>
              <a:t>důvěrnice</a:t>
            </a:r>
            <a:r>
              <a:rPr lang="en-US" sz="1600" dirty="0"/>
              <a:t>, </a:t>
            </a:r>
            <a:r>
              <a:rPr lang="en-US" sz="1600" dirty="0" err="1"/>
              <a:t>matka</a:t>
            </a:r>
            <a:r>
              <a:rPr lang="en-US" sz="1600" dirty="0"/>
              <a:t> a </a:t>
            </a:r>
            <a:r>
              <a:rPr lang="en-US" sz="1600" dirty="0" err="1"/>
              <a:t>láska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Normotvorné</a:t>
            </a:r>
            <a:r>
              <a:rPr lang="en-US" sz="1600" dirty="0"/>
              <a:t> versus </a:t>
            </a:r>
            <a:r>
              <a:rPr lang="en-US" sz="1600" dirty="0" err="1"/>
              <a:t>stigmatizované</a:t>
            </a:r>
            <a:r>
              <a:rPr lang="en-US" sz="1600" dirty="0"/>
              <a:t> </a:t>
            </a:r>
            <a:r>
              <a:rPr lang="en-US" sz="1600" dirty="0" err="1"/>
              <a:t>tělo</a:t>
            </a:r>
            <a:r>
              <a:rPr lang="en-US" sz="1600" dirty="0"/>
              <a:t> =&gt; co do </a:t>
            </a:r>
            <a:r>
              <a:rPr lang="en-US" sz="1600" dirty="0" err="1"/>
              <a:t>vzezření</a:t>
            </a:r>
            <a:r>
              <a:rPr lang="en-US" sz="1600" dirty="0"/>
              <a:t>, </a:t>
            </a:r>
            <a:r>
              <a:rPr lang="en-US" sz="1600" dirty="0" err="1"/>
              <a:t>sebeprezentace</a:t>
            </a:r>
            <a:r>
              <a:rPr lang="en-US" sz="1600" dirty="0"/>
              <a:t>, gest, </a:t>
            </a:r>
            <a:r>
              <a:rPr lang="en-US" sz="1600" dirty="0" err="1"/>
              <a:t>chůze</a:t>
            </a:r>
            <a:r>
              <a:rPr lang="en-US" sz="1600" dirty="0"/>
              <a:t> a </a:t>
            </a:r>
            <a:r>
              <a:rPr lang="en-US" sz="1600" dirty="0" err="1"/>
              <a:t>oděvu</a:t>
            </a:r>
            <a:r>
              <a:rPr lang="en-US" sz="16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cs-CZ" sz="1600" dirty="0"/>
              <a:t>Jak mohou homosexuál a transgresivní žena narušit maskulinitu v jejím tradičním a „přirozeném“ chápání? </a:t>
            </a:r>
            <a:endParaRPr lang="en-US" sz="1600" dirty="0"/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20CC55-A776-7946-98D9-E25D32000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2" name="Zástupný symbol obrázku 11" descr="Obsah obrázku text&#10;&#10;Popis byl vytvořen automaticky">
            <a:extLst>
              <a:ext uri="{FF2B5EF4-FFF2-40B4-BE49-F238E27FC236}">
                <a16:creationId xmlns:a16="http://schemas.microsoft.com/office/drawing/2014/main" id="{578246A4-94F4-9A48-A7EC-8E100917F2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50" b="-12250"/>
          <a:stretch/>
        </p:blipFill>
        <p:spPr/>
      </p:pic>
    </p:spTree>
    <p:extLst>
      <p:ext uri="{BB962C8B-B14F-4D97-AF65-F5344CB8AC3E}">
        <p14:creationId xmlns:p14="http://schemas.microsoft.com/office/powerpoint/2010/main" val="2647828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2074</TotalTime>
  <Words>357</Words>
  <Application>Microsoft Macintosh PowerPoint</Application>
  <PresentationFormat>Předvádění na obrazovce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Melodrama: žánr, styl, emoce  FAVh037</vt:lpstr>
      <vt:lpstr>Strach jíst duše (1973, r. Rainer Werner Fassbinder)</vt:lpstr>
      <vt:lpstr>Prezentace aplikace PowerPoint</vt:lpstr>
      <vt:lpstr>Prezentace aplikace PowerPoint</vt:lpstr>
      <vt:lpstr>Prezentace aplikace PowerPoint</vt:lpstr>
      <vt:lpstr>Prezentace aplikace PowerPoint</vt:lpstr>
      <vt:lpstr>Vincente Minnelli (1903–1986)</vt:lpstr>
      <vt:lpstr>Prezentace aplikace PowerPoint</vt:lpstr>
      <vt:lpstr>Tea and Sympathy  (1956)</vt:lpstr>
      <vt:lpstr>Prezentace aplikace PowerPoint</vt:lpstr>
      <vt:lpstr>Homosocialita – mimo heterosexuální svazky existuje řada stejnopohlavních vztahů, které nejsou sexuální povahy. Právě tyto vazby udržují funkční heteronormativní řád formou vzájemného dohledu při dodržování genderových rolí. </vt:lpstr>
      <vt:lpstr>Tea and sympathy jako artikulace maskulinní úzkosti ve vztahu k nenormativnímu mužskému chování </vt:lpstr>
      <vt:lpstr>Literatura: L6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Melodrama: žánr, styl, emoce  FAVh037</dc:title>
  <dc:creator>Šárka Gmiterková</dc:creator>
  <cp:lastModifiedBy>Šárka Gmiterková</cp:lastModifiedBy>
  <cp:revision>3</cp:revision>
  <dcterms:created xsi:type="dcterms:W3CDTF">2021-10-25T07:39:38Z</dcterms:created>
  <dcterms:modified xsi:type="dcterms:W3CDTF">2021-10-26T18:14:38Z</dcterms:modified>
</cp:coreProperties>
</file>