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99723"/>
            <a:ext cx="8521200" cy="1171580"/>
          </a:xfrm>
        </p:spPr>
        <p:txBody>
          <a:bodyPr/>
          <a:lstStyle/>
          <a:p>
            <a:pPr algn="ctr"/>
            <a:r>
              <a:rPr lang="cs-CZ" sz="4000" dirty="0"/>
              <a:t>Melodrama: žánr, styl, emoce</a:t>
            </a:r>
            <a:br>
              <a:rPr lang="cs-CZ" sz="4000" dirty="0"/>
            </a:br>
            <a:br>
              <a:rPr lang="cs-CZ" sz="4000" dirty="0"/>
            </a:br>
            <a:r>
              <a:rPr lang="cs-CZ" sz="4000" dirty="0"/>
              <a:t>FAVh037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sz="2400" dirty="0"/>
              <a:t>Mgr. Šárka </a:t>
            </a:r>
            <a:r>
              <a:rPr lang="cs-CZ" sz="2400" dirty="0" err="1"/>
              <a:t>Gmiterková</a:t>
            </a:r>
            <a:r>
              <a:rPr lang="cs-CZ" sz="2400" dirty="0"/>
              <a:t>, </a:t>
            </a:r>
            <a:r>
              <a:rPr lang="cs-CZ" sz="2400" dirty="0" err="1"/>
              <a:t>Ph</a:t>
            </a:r>
            <a:r>
              <a:rPr lang="cs-CZ" sz="2400" dirty="0"/>
              <a:t>. D. 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3.11. 2021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3244DD-7E80-4C45-87FE-1AF60CFDA3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CCB0A67-69AF-764C-BF55-A1778EEB2B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10</a:t>
            </a:fld>
            <a:endParaRPr lang="cs-CZ" altLang="cs-CZ" noProof="0" dirty="0"/>
          </a:p>
        </p:txBody>
      </p:sp>
      <p:pic>
        <p:nvPicPr>
          <p:cNvPr id="10" name="Obrázek 9" descr="Obsah obrázku text, exteriér, podepsat&#10;&#10;Popis byl vytvořen automaticky">
            <a:extLst>
              <a:ext uri="{FF2B5EF4-FFF2-40B4-BE49-F238E27FC236}">
                <a16:creationId xmlns:a16="http://schemas.microsoft.com/office/drawing/2014/main" id="{B1245A50-1045-C94B-BE6B-2ACF6393A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05" y="3605132"/>
            <a:ext cx="5185589" cy="324099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3DA39B8-87D3-2442-9539-C3BBD9FE2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6" y="64803"/>
            <a:ext cx="5569526" cy="348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9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31135F-E58F-1942-8E54-164E3DBDF7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064C59-1094-1A45-BE3C-1540C84003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5" name="Obrázek 4" descr="Obsah obrázku interiér, tmavé&#10;&#10;Popis byl vytvořen automaticky">
            <a:extLst>
              <a:ext uri="{FF2B5EF4-FFF2-40B4-BE49-F238E27FC236}">
                <a16:creationId xmlns:a16="http://schemas.microsoft.com/office/drawing/2014/main" id="{28C94B6A-14DF-D74A-9FEA-153F7435E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5" y="3508418"/>
            <a:ext cx="5112327" cy="3195205"/>
          </a:xfrm>
          <a:prstGeom prst="rect">
            <a:avLst/>
          </a:prstGeom>
        </p:spPr>
      </p:pic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585E8550-D0D2-A941-B439-29DCC7776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55" y="106877"/>
            <a:ext cx="4036345" cy="32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1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BE024C-75E3-C94C-AD9A-2C225B909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AF5F8C-BC91-BC47-9773-EC485DC02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6CD76D-9E14-5542-8109-50C48085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Homosexualita a rasa jako analogické pozice?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52D2A0-C176-124E-B29A-AC62C83C8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Haynes</a:t>
            </a:r>
            <a:r>
              <a:rPr lang="cs-CZ" dirty="0"/>
              <a:t> naopak staví obě pozice jako vysoce kontrastní &gt;&gt; </a:t>
            </a:r>
            <a:r>
              <a:rPr lang="cs-CZ" dirty="0" err="1"/>
              <a:t>Raymondova</a:t>
            </a:r>
            <a:r>
              <a:rPr lang="cs-CZ" dirty="0"/>
              <a:t> rasová příslušnost je extrémně viditelná, zatímco Frankova sexuální orientace není. </a:t>
            </a:r>
          </a:p>
          <a:p>
            <a:endParaRPr lang="cs-CZ" dirty="0"/>
          </a:p>
          <a:p>
            <a:r>
              <a:rPr lang="cs-CZ" dirty="0"/>
              <a:t>Jako diváci prostřednictvím </a:t>
            </a:r>
            <a:r>
              <a:rPr lang="cs-CZ" i="1" dirty="0"/>
              <a:t>Daleko do nebe </a:t>
            </a:r>
            <a:r>
              <a:rPr lang="cs-CZ" dirty="0"/>
              <a:t>oceňujeme společenský a politický posun v obou otázkách. Ale! Problém se nevyřešil, jen proměnil, často stáhnul pod povrch a do hloubky &gt;&gt; a v tomto ohledu film nenabízí žádná řešení ani formou utopického scénáře.</a:t>
            </a:r>
          </a:p>
        </p:txBody>
      </p:sp>
    </p:spTree>
    <p:extLst>
      <p:ext uri="{BB962C8B-B14F-4D97-AF65-F5344CB8AC3E}">
        <p14:creationId xmlns:p14="http://schemas.microsoft.com/office/powerpoint/2010/main" val="745235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7D9CA4-A257-6E41-AF79-98F288A9C8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2E32F2-AF2D-E548-AA84-3DA86A82E5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3C78A6-EF68-3541-BF21-CEFB51E0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L7 - 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374B4F2-5215-774E-A805-5A7E67588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SKVIRSKY, </a:t>
            </a:r>
            <a:r>
              <a:rPr lang="cs-CZ" dirty="0" err="1"/>
              <a:t>Salomé</a:t>
            </a:r>
            <a:r>
              <a:rPr lang="cs-CZ" dirty="0"/>
              <a:t> </a:t>
            </a:r>
            <a:r>
              <a:rPr lang="cs-CZ" dirty="0" err="1"/>
              <a:t>Aguilera</a:t>
            </a:r>
            <a:r>
              <a:rPr lang="cs-CZ" dirty="0"/>
              <a:t>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Heaven</a:t>
            </a:r>
            <a:r>
              <a:rPr lang="cs-CZ" dirty="0"/>
              <a:t>: </a:t>
            </a:r>
            <a:r>
              <a:rPr lang="cs-CZ" dirty="0" err="1"/>
              <a:t>Remaking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in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Heaven</a:t>
            </a:r>
            <a:r>
              <a:rPr lang="cs-CZ" dirty="0"/>
              <a:t> </a:t>
            </a:r>
            <a:r>
              <a:rPr lang="cs-CZ" dirty="0" err="1"/>
              <a:t>Allows</a:t>
            </a:r>
            <a:r>
              <a:rPr lang="cs-CZ" dirty="0"/>
              <a:t>, Ali: </a:t>
            </a:r>
            <a:r>
              <a:rPr lang="cs-CZ" dirty="0" err="1"/>
              <a:t>Fear</a:t>
            </a:r>
            <a:r>
              <a:rPr lang="cs-CZ" dirty="0"/>
              <a:t> </a:t>
            </a:r>
            <a:r>
              <a:rPr lang="cs-CZ" dirty="0" err="1"/>
              <a:t>Eats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Soul and Far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Heaven</a:t>
            </a:r>
            <a:r>
              <a:rPr lang="cs-CZ" dirty="0"/>
              <a:t>. </a:t>
            </a:r>
            <a:r>
              <a:rPr lang="cs-CZ" i="1" dirty="0" err="1"/>
              <a:t>Cinema</a:t>
            </a:r>
            <a:r>
              <a:rPr lang="cs-CZ" i="1" dirty="0"/>
              <a:t> </a:t>
            </a:r>
            <a:r>
              <a:rPr lang="cs-CZ" i="1" dirty="0" err="1"/>
              <a:t>Journal</a:t>
            </a:r>
            <a:r>
              <a:rPr lang="cs-CZ" dirty="0"/>
              <a:t>. 2008, roč. 47, č. 3, s. 90–121. </a:t>
            </a:r>
          </a:p>
        </p:txBody>
      </p:sp>
    </p:spTree>
    <p:extLst>
      <p:ext uri="{BB962C8B-B14F-4D97-AF65-F5344CB8AC3E}">
        <p14:creationId xmlns:p14="http://schemas.microsoft.com/office/powerpoint/2010/main" val="130942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B6652C-B224-7C4B-BD4E-2B4477686D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B8601C3-3EF2-0E44-8AEA-5D182956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4" y="1677209"/>
            <a:ext cx="4115012" cy="1171580"/>
          </a:xfrm>
        </p:spPr>
        <p:txBody>
          <a:bodyPr/>
          <a:lstStyle/>
          <a:p>
            <a:pPr algn="ctr"/>
            <a:r>
              <a:rPr lang="cs-CZ" i="1" dirty="0"/>
              <a:t>Daleko do nebe</a:t>
            </a:r>
            <a:br>
              <a:rPr lang="cs-CZ" dirty="0"/>
            </a:br>
            <a:r>
              <a:rPr lang="cs-CZ" sz="2400" dirty="0"/>
              <a:t>(Far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heaven</a:t>
            </a:r>
            <a:r>
              <a:rPr lang="cs-CZ" sz="2400" dirty="0"/>
              <a:t>, USA 2002, r. </a:t>
            </a:r>
            <a:r>
              <a:rPr lang="cs-CZ" sz="2400" dirty="0" err="1"/>
              <a:t>Todd</a:t>
            </a:r>
            <a:r>
              <a:rPr lang="cs-CZ" sz="2400" dirty="0"/>
              <a:t> </a:t>
            </a:r>
            <a:r>
              <a:rPr lang="cs-CZ" sz="2400" dirty="0" err="1"/>
              <a:t>Haynes</a:t>
            </a:r>
            <a:r>
              <a:rPr lang="cs-CZ" sz="2400" dirty="0"/>
              <a:t>)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97440CCB-116E-414E-8FB1-A16B0B47E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3060869"/>
            <a:ext cx="3934889" cy="279900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cs-CZ" sz="1600" dirty="0"/>
              <a:t>Jak se ve filmu pracuje se slovy a dialogy, </a:t>
            </a:r>
            <a:r>
              <a:rPr lang="cs-CZ" sz="1600" dirty="0" err="1"/>
              <a:t>vč.hereckého</a:t>
            </a:r>
            <a:r>
              <a:rPr lang="cs-CZ" sz="1600" dirty="0"/>
              <a:t> ztvárnění? Jaké vnímáte analogie/kontrasty s předchozí dvojicí filmů?</a:t>
            </a:r>
          </a:p>
          <a:p>
            <a:pPr marL="342900" indent="-342900">
              <a:buAutoNum type="arabicPeriod"/>
            </a:pPr>
            <a:r>
              <a:rPr lang="cs-CZ" sz="1600" dirty="0"/>
              <a:t>Pokud jde o </a:t>
            </a:r>
            <a:r>
              <a:rPr lang="cs-CZ" sz="1600" dirty="0" err="1"/>
              <a:t>cinefilní</a:t>
            </a:r>
            <a:r>
              <a:rPr lang="cs-CZ" sz="1600" dirty="0"/>
              <a:t> poctu Sirkovu původnímu filmu, pak v čem konkrétně (rovina stylu)?</a:t>
            </a:r>
          </a:p>
          <a:p>
            <a:pPr marL="342900" indent="-342900">
              <a:buFontTx/>
              <a:buAutoNum type="arabicPeriod"/>
            </a:pPr>
            <a:r>
              <a:rPr lang="cs-CZ" sz="1600" dirty="0"/>
              <a:t>Film oproti Sirkovu předobrazu otevírá téma homosexuality a rasy. Jde o analogický typ útlaku (Frank a Raymond)?</a:t>
            </a:r>
          </a:p>
          <a:p>
            <a:pPr marL="342900" indent="-342900">
              <a:buAutoNum type="arabicPeriod"/>
            </a:pPr>
            <a:endParaRPr lang="cs-CZ" dirty="0"/>
          </a:p>
          <a:p>
            <a:pPr marL="342900" indent="-342900">
              <a:buAutoNum type="arabicPeriod"/>
            </a:pPr>
            <a:endParaRPr lang="cs-CZ" dirty="0"/>
          </a:p>
        </p:txBody>
      </p:sp>
      <p:pic>
        <p:nvPicPr>
          <p:cNvPr id="10" name="Zástupný symbol obrázku 9" descr="Obsah obrázku text, osoba&#10;&#10;Popis byl vytvořen automaticky">
            <a:extLst>
              <a:ext uri="{FF2B5EF4-FFF2-40B4-BE49-F238E27FC236}">
                <a16:creationId xmlns:a16="http://schemas.microsoft.com/office/drawing/2014/main" id="{22FDDF6A-5189-6341-ACD1-55D0D1BB41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r="544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BC63E4-A346-B441-887A-9E4033D74B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63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7537D7-2106-4749-B92B-910FAD53E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63D469A-42B7-4549-9D13-CF9112644C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DD7E3ECF-C944-9045-9EAE-1132F46A5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84" y="717208"/>
            <a:ext cx="3044028" cy="4692002"/>
          </a:xfrm>
          <a:prstGeom prst="rect">
            <a:avLst/>
          </a:prstGeom>
        </p:spPr>
      </p:pic>
      <p:pic>
        <p:nvPicPr>
          <p:cNvPr id="10" name="Obrázek 9" descr="Obsah obrázku postel, interiér, ložnice, tmavé&#10;&#10;Popis byl vytvořen automaticky">
            <a:extLst>
              <a:ext uri="{FF2B5EF4-FFF2-40B4-BE49-F238E27FC236}">
                <a16:creationId xmlns:a16="http://schemas.microsoft.com/office/drawing/2014/main" id="{58F14190-EAC1-224B-9286-EA80F2DB6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2503"/>
            <a:ext cx="4852258" cy="3032661"/>
          </a:xfrm>
          <a:prstGeom prst="rect">
            <a:avLst/>
          </a:prstGeom>
        </p:spPr>
      </p:pic>
      <p:pic>
        <p:nvPicPr>
          <p:cNvPr id="12" name="Obrázek 11" descr="Obsah obrázku postel, interiér, místnost, světlo&#10;&#10;Popis byl vytvořen automaticky">
            <a:extLst>
              <a:ext uri="{FF2B5EF4-FFF2-40B4-BE49-F238E27FC236}">
                <a16:creationId xmlns:a16="http://schemas.microsoft.com/office/drawing/2014/main" id="{6EFCD9B8-AA9E-334E-9464-613C7A387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9" y="3272832"/>
            <a:ext cx="4572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42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A60456-DD1A-AE46-A42C-D9557C94E8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96A5FB2-F83B-A94B-B897-A0E4C529B6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4</a:t>
            </a:fld>
            <a:endParaRPr lang="cs-CZ" altLang="cs-CZ" noProof="0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6440A578-25F8-5D4A-91F5-143D03C6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Nepoužitý finální monolog </a:t>
            </a:r>
            <a:r>
              <a:rPr lang="cs-CZ" dirty="0" err="1"/>
              <a:t>Cathy</a:t>
            </a:r>
            <a:r>
              <a:rPr lang="cs-CZ" dirty="0"/>
              <a:t> 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0A76D601-696D-D746-8C35-6D024DEF0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„Toho dne jsem přestala věřit v zanícenou oddanost. Dost možná i v lásku. Takovou, kterou jsem znala z knih a filmů. Takovou lásku, která nám velí zpřetrhat naše životy a plány pro jeden kratičký polibek Venuše… Až příliš často v takové lásce selžeme. Možná že svět je pro ni příliš křehký. Nebo možná jen my, lidé, pro ni nejsem stavěni.“ </a:t>
            </a:r>
          </a:p>
          <a:p>
            <a:endParaRPr lang="cs-CZ" dirty="0"/>
          </a:p>
          <a:p>
            <a:pPr marL="2430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07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7D728B-7926-0342-922F-6236CF713D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4E9CBCE-EE96-354A-85AD-234DC4BC4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1905D6D-50CF-0741-90BA-C94AE6462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Todd</a:t>
            </a:r>
            <a:r>
              <a:rPr lang="cs-CZ" dirty="0"/>
              <a:t> </a:t>
            </a:r>
            <a:r>
              <a:rPr lang="cs-CZ" dirty="0" err="1"/>
              <a:t>Haynes</a:t>
            </a:r>
            <a:r>
              <a:rPr lang="cs-CZ" dirty="0"/>
              <a:t> o filmu </a:t>
            </a:r>
            <a:r>
              <a:rPr lang="cs-CZ" i="1" dirty="0"/>
              <a:t>Daleko do nebe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21D7C59-44F7-7B4B-A9AC-8DB358B45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 […] trojúhelník přetrvávající bolesti… žádná z postav tu není zlá nebo zákeřná, ale jakmile jediná vystoupí z tohoto pečlivého aranžmá, aby si začala plnit vlastní sny a touhy, ublíží všem dalším.“</a:t>
            </a:r>
          </a:p>
          <a:p>
            <a:r>
              <a:rPr lang="cs-CZ" dirty="0"/>
              <a:t>„Filmy dnes musí ukázat nějaké katarzní vyústění - co se fikční postava naučila. To je dávný Aristotelovský princip. Ale tyhle melodramata jsou do jisté míry </a:t>
            </a:r>
            <a:r>
              <a:rPr lang="cs-CZ" dirty="0" err="1"/>
              <a:t>pre</a:t>
            </a:r>
            <a:r>
              <a:rPr lang="cs-CZ" dirty="0"/>
              <a:t>-psychologická. Postavy posouvá společnost a nikdy se nedostanou do bodu, že svoje zkušenosti vstřebají a artikulují. Tohle břímě padá na diváka a já si myslím, že přesně proto nás melodramata doslova uhranou. Musíme si nějak poradit s tím, co postava zažila, spolu s ní, a to je přesně to dojemné - že je na nás, abychom plně uchopili a vyjádřili zkušenost fikční postavy.“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4917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79C666-B4A5-3148-B242-D7A5F1B72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E8D8082-2634-124C-B300-22AB5F70F5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6</a:t>
            </a:fld>
            <a:endParaRPr lang="cs-CZ" altLang="cs-CZ" noProof="0" dirty="0"/>
          </a:p>
        </p:txBody>
      </p:sp>
      <p:pic>
        <p:nvPicPr>
          <p:cNvPr id="8" name="Obrázek 7" descr="Obsah obrázku osoba, interiér, zeď, zelená&#10;&#10;Popis byl vytvořen automaticky">
            <a:extLst>
              <a:ext uri="{FF2B5EF4-FFF2-40B4-BE49-F238E27FC236}">
                <a16:creationId xmlns:a16="http://schemas.microsoft.com/office/drawing/2014/main" id="{6E250C16-E7E6-F249-A946-B07C9D7CA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48539"/>
            <a:ext cx="6480000" cy="3280461"/>
          </a:xfrm>
          <a:prstGeom prst="rect">
            <a:avLst/>
          </a:prstGeom>
        </p:spPr>
      </p:pic>
      <p:pic>
        <p:nvPicPr>
          <p:cNvPr id="10" name="Obrázek 9" descr="Obsah obrázku osoba, interiér&#10;&#10;Popis byl vytvořen automaticky">
            <a:extLst>
              <a:ext uri="{FF2B5EF4-FFF2-40B4-BE49-F238E27FC236}">
                <a16:creationId xmlns:a16="http://schemas.microsoft.com/office/drawing/2014/main" id="{9EF2ED19-BAE5-4D48-AFB4-6709553BA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44" y="3584766"/>
            <a:ext cx="4999512" cy="31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01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08E659-5874-9841-B05E-CF45A8C76B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8A1157-A8E1-BE46-8D2B-2B2B06F8D0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5" name="Obrázek 4" descr="Obsah obrázku osoba, exteriér, tanečník, sport&#10;&#10;Popis byl vytvořen automaticky">
            <a:extLst>
              <a:ext uri="{FF2B5EF4-FFF2-40B4-BE49-F238E27FC236}">
                <a16:creationId xmlns:a16="http://schemas.microsoft.com/office/drawing/2014/main" id="{FE868B41-AAEE-6049-8269-3A7BA59A0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58524"/>
            <a:ext cx="4928260" cy="3420479"/>
          </a:xfrm>
          <a:prstGeom prst="rect">
            <a:avLst/>
          </a:prstGeom>
        </p:spPr>
      </p:pic>
      <p:pic>
        <p:nvPicPr>
          <p:cNvPr id="7" name="Obrázek 6" descr="Obsah obrázku osoba, chlapec&#10;&#10;Popis byl vytvořen automaticky">
            <a:extLst>
              <a:ext uri="{FF2B5EF4-FFF2-40B4-BE49-F238E27FC236}">
                <a16:creationId xmlns:a16="http://schemas.microsoft.com/office/drawing/2014/main" id="{48FEDC31-A7FE-9F4F-9EF2-19AB90A3F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62" y="3550255"/>
            <a:ext cx="5201392" cy="325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30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F0F79F-3F61-3547-8B4C-854180A284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F5379C-6766-A541-9356-51E367C004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B631642B-10DB-5743-90D4-B9CDF8949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4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74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5B3B77-A4C1-694D-8CFB-28D112F220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CABE4B-16F2-D648-8D73-AFB0D67B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95960"/>
            <a:ext cx="3934889" cy="1171580"/>
          </a:xfrm>
        </p:spPr>
        <p:txBody>
          <a:bodyPr/>
          <a:lstStyle/>
          <a:p>
            <a:r>
              <a:rPr lang="cs-CZ" sz="2800" i="1" dirty="0"/>
              <a:t>Daleko do nebe </a:t>
            </a:r>
            <a:r>
              <a:rPr lang="cs-CZ" sz="2800" dirty="0"/>
              <a:t>a/</a:t>
            </a:r>
            <a:r>
              <a:rPr lang="cs-CZ" sz="2800" dirty="0" err="1"/>
              <a:t>vs</a:t>
            </a:r>
            <a:r>
              <a:rPr lang="cs-CZ" sz="2800" dirty="0"/>
              <a:t> </a:t>
            </a:r>
            <a:br>
              <a:rPr lang="cs-CZ" sz="2800" dirty="0"/>
            </a:br>
            <a:r>
              <a:rPr lang="cs-CZ" sz="2800" i="1" dirty="0" err="1"/>
              <a:t>All</a:t>
            </a:r>
            <a:r>
              <a:rPr lang="cs-CZ" sz="2800" i="1" dirty="0"/>
              <a:t> </a:t>
            </a:r>
            <a:r>
              <a:rPr lang="cs-CZ" sz="2800" i="1" dirty="0" err="1"/>
              <a:t>that</a:t>
            </a:r>
            <a:r>
              <a:rPr lang="cs-CZ" sz="2800" i="1" dirty="0"/>
              <a:t> </a:t>
            </a:r>
            <a:r>
              <a:rPr lang="cs-CZ" sz="2800" i="1" dirty="0" err="1"/>
              <a:t>Heaven</a:t>
            </a:r>
            <a:r>
              <a:rPr lang="cs-CZ" sz="2800" i="1" dirty="0"/>
              <a:t> </a:t>
            </a:r>
            <a:r>
              <a:rPr lang="cs-CZ" sz="2800" i="1" dirty="0" err="1"/>
              <a:t>Allows</a:t>
            </a:r>
            <a:endParaRPr lang="cs-CZ" sz="2800" i="1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11BE540-91C5-0949-8025-F7BD7D12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755075"/>
            <a:ext cx="3934889" cy="31113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Barva, herectví a kompozice záběrů jsou odkazem a citací postupů z 50. let, ale střih, dialog a pohyby kamery jsou bližší současným normám a standardům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Přerušený dialog v momentech psychologické tenze X kontinuální dialog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Délka záběru Sirk vs </a:t>
            </a:r>
            <a:r>
              <a:rPr lang="cs-CZ" sz="1400" dirty="0" err="1"/>
              <a:t>Haynes</a:t>
            </a:r>
            <a:r>
              <a:rPr lang="cs-CZ" sz="1400" dirty="0"/>
              <a:t> – 13,2 s </a:t>
            </a:r>
            <a:r>
              <a:rPr lang="cs-CZ" sz="1400" dirty="0" err="1"/>
              <a:t>vs</a:t>
            </a:r>
            <a:r>
              <a:rPr lang="cs-CZ" sz="1400" dirty="0"/>
              <a:t> 8,2 s</a:t>
            </a:r>
          </a:p>
          <a:p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Častější X sporadické jízdy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Haynes</a:t>
            </a:r>
            <a:r>
              <a:rPr lang="cs-CZ" sz="1400" dirty="0"/>
              <a:t>: nájezdy na postavy v dramaticky vypjatých okamžicích</a:t>
            </a:r>
          </a:p>
        </p:txBody>
      </p:sp>
      <p:pic>
        <p:nvPicPr>
          <p:cNvPr id="8" name="Zástupný symbol obrázku 7" descr="Obsah obrázku osoba, interiér&#10;&#10;Popis byl vytvořen automaticky">
            <a:extLst>
              <a:ext uri="{FF2B5EF4-FFF2-40B4-BE49-F238E27FC236}">
                <a16:creationId xmlns:a16="http://schemas.microsoft.com/office/drawing/2014/main" id="{9D3BBD4D-5B08-114C-AE1E-D37D2AEE0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3" r="25033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ED878A-948B-584F-A37A-A8E79C7E78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28973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722</TotalTime>
  <Words>554</Words>
  <Application>Microsoft Macintosh PowerPoint</Application>
  <PresentationFormat>Předvádění na obrazovce (4:3)</PresentationFormat>
  <Paragraphs>53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Tahoma</vt:lpstr>
      <vt:lpstr>Wingdings</vt:lpstr>
      <vt:lpstr>Prezentace_MU_CZ</vt:lpstr>
      <vt:lpstr>Melodrama: žánr, styl, emoce  FAVh037</vt:lpstr>
      <vt:lpstr>Daleko do nebe (Far from heaven, USA 2002, r. Todd Haynes)</vt:lpstr>
      <vt:lpstr>Prezentace aplikace PowerPoint</vt:lpstr>
      <vt:lpstr>Nepoužitý finální monolog Cathy </vt:lpstr>
      <vt:lpstr>Todd Haynes o filmu Daleko do nebe</vt:lpstr>
      <vt:lpstr>Prezentace aplikace PowerPoint</vt:lpstr>
      <vt:lpstr>Prezentace aplikace PowerPoint</vt:lpstr>
      <vt:lpstr>Prezentace aplikace PowerPoint</vt:lpstr>
      <vt:lpstr>Daleko do nebe a/vs  All that Heaven Allows</vt:lpstr>
      <vt:lpstr>Prezentace aplikace PowerPoint</vt:lpstr>
      <vt:lpstr>Prezentace aplikace PowerPoint</vt:lpstr>
      <vt:lpstr>Homosexualita a rasa jako analogické pozice?</vt:lpstr>
      <vt:lpstr>L7 -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Melodrama: žánr, styl, emoce  FAVh037</dc:title>
  <dc:creator>Šárka Gmiterková</dc:creator>
  <cp:lastModifiedBy>Šárka Gmiterková</cp:lastModifiedBy>
  <cp:revision>3</cp:revision>
  <dcterms:created xsi:type="dcterms:W3CDTF">2021-11-02T07:23:12Z</dcterms:created>
  <dcterms:modified xsi:type="dcterms:W3CDTF">2021-11-02T19:25:42Z</dcterms:modified>
</cp:coreProperties>
</file>