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78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3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354100"/>
            <a:ext cx="8521200" cy="1171580"/>
          </a:xfrm>
        </p:spPr>
        <p:txBody>
          <a:bodyPr/>
          <a:lstStyle/>
          <a:p>
            <a:pPr algn="ctr"/>
            <a:r>
              <a:rPr lang="cs-CZ" sz="4000" dirty="0"/>
              <a:t>Melodrama: žánr, styl, emoce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FAVh037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dirty="0"/>
              <a:t>Mgr. Šárka </a:t>
            </a:r>
            <a:r>
              <a:rPr lang="cs-CZ" sz="2400" dirty="0" err="1"/>
              <a:t>Gmiterková</a:t>
            </a:r>
            <a:r>
              <a:rPr lang="cs-CZ" sz="2400" dirty="0"/>
              <a:t>, </a:t>
            </a:r>
            <a:r>
              <a:rPr lang="cs-CZ" sz="2400" dirty="0" err="1"/>
              <a:t>Ph</a:t>
            </a:r>
            <a:r>
              <a:rPr lang="cs-CZ" sz="2400" dirty="0"/>
              <a:t>. D. 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10. 11. 2021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E8F0FF-04A2-7346-BE03-D600A1CAC8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294752-CCDF-064D-BF27-3385EB0EC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B283B7-09AA-1541-994A-A04A6743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1866"/>
            <a:ext cx="8064900" cy="451576"/>
          </a:xfrm>
        </p:spPr>
        <p:txBody>
          <a:bodyPr/>
          <a:lstStyle/>
          <a:p>
            <a:pPr algn="ctr"/>
            <a:r>
              <a:rPr lang="cs-CZ" i="1" dirty="0" err="1"/>
              <a:t>Mildred</a:t>
            </a:r>
            <a:r>
              <a:rPr lang="cs-CZ" i="1" dirty="0"/>
              <a:t> </a:t>
            </a:r>
            <a:r>
              <a:rPr lang="cs-CZ" i="1" dirty="0" err="1"/>
              <a:t>Piercová</a:t>
            </a:r>
            <a:r>
              <a:rPr lang="cs-CZ" i="1" dirty="0"/>
              <a:t> </a:t>
            </a:r>
            <a:br>
              <a:rPr lang="cs-CZ" dirty="0"/>
            </a:br>
            <a:r>
              <a:rPr lang="cs-CZ" sz="2400" dirty="0"/>
              <a:t>(USA 1945, r. Michael </a:t>
            </a:r>
            <a:r>
              <a:rPr lang="cs-CZ" sz="2400" dirty="0" err="1"/>
              <a:t>Curtiz</a:t>
            </a:r>
            <a:r>
              <a:rPr lang="cs-CZ" sz="24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F61675-B074-CA47-B048-E9C7819ADBA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A1D58B-8180-F94C-83A1-0FECD97A21A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322D8908-8355-594A-AAD9-88F389AF8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0" b="6491"/>
          <a:stretch/>
        </p:blipFill>
        <p:spPr>
          <a:xfrm>
            <a:off x="457200" y="1600200"/>
            <a:ext cx="4038600" cy="5029329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9014FC3A-338A-5B44-A83C-46A4B8C4C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7" b="2459"/>
          <a:stretch/>
        </p:blipFill>
        <p:spPr>
          <a:xfrm>
            <a:off x="4648200" y="1677649"/>
            <a:ext cx="4038600" cy="48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E290BD-721C-A54A-8DFF-359847DA80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D244A6-E4E9-9246-BB73-A8C688B65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DB8CD8E-54A0-6C4D-AC76-387CC513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Melodrama jako žánr – film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CF1FFC6-1F9B-C642-AA9A-B8CBEDF0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žánru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charakteristických</a:t>
            </a:r>
            <a:r>
              <a:rPr lang="en-US" dirty="0"/>
              <a:t> </a:t>
            </a:r>
            <a:r>
              <a:rPr lang="en-US" dirty="0" err="1"/>
              <a:t>znaků</a:t>
            </a:r>
            <a:r>
              <a:rPr lang="en-US" dirty="0"/>
              <a:t> </a:t>
            </a:r>
            <a:r>
              <a:rPr lang="en-US" dirty="0" err="1"/>
              <a:t>ustavena</a:t>
            </a:r>
            <a:r>
              <a:rPr lang="en-US" dirty="0"/>
              <a:t> </a:t>
            </a:r>
            <a:r>
              <a:rPr lang="en-US" dirty="0" err="1"/>
              <a:t>zpětně</a:t>
            </a:r>
            <a:r>
              <a:rPr lang="en-US" dirty="0"/>
              <a:t> v 70. </a:t>
            </a:r>
            <a:r>
              <a:rPr lang="en-US" dirty="0" err="1"/>
              <a:t>letech</a:t>
            </a:r>
            <a:r>
              <a:rPr lang="en-US" dirty="0"/>
              <a:t> 20. </a:t>
            </a:r>
            <a:r>
              <a:rPr lang="en-US" dirty="0" err="1"/>
              <a:t>století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Klíčové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ohledu</a:t>
            </a:r>
            <a:r>
              <a:rPr lang="en-US" dirty="0"/>
              <a:t> filmy </a:t>
            </a:r>
            <a:r>
              <a:rPr lang="en-US" dirty="0" err="1"/>
              <a:t>Douglase</a:t>
            </a:r>
            <a:r>
              <a:rPr lang="en-US" dirty="0"/>
              <a:t> </a:t>
            </a:r>
            <a:r>
              <a:rPr lang="en-US" dirty="0" err="1"/>
              <a:t>Sirka</a:t>
            </a:r>
            <a:r>
              <a:rPr lang="en-US" dirty="0"/>
              <a:t>, Vincente </a:t>
            </a:r>
            <a:r>
              <a:rPr lang="en-US" dirty="0" err="1"/>
              <a:t>Minelliho</a:t>
            </a:r>
            <a:r>
              <a:rPr lang="en-US" dirty="0"/>
              <a:t>, </a:t>
            </a:r>
            <a:r>
              <a:rPr lang="en-US" dirty="0" err="1"/>
              <a:t>Nicholase</a:t>
            </a:r>
            <a:r>
              <a:rPr lang="en-US" dirty="0"/>
              <a:t> Raye; a </a:t>
            </a:r>
            <a:r>
              <a:rPr lang="en-US" dirty="0" err="1"/>
              <a:t>řada</a:t>
            </a:r>
            <a:r>
              <a:rPr lang="en-US" dirty="0"/>
              <a:t> </a:t>
            </a:r>
            <a:r>
              <a:rPr lang="en-US" dirty="0" err="1"/>
              <a:t>filmů</a:t>
            </a:r>
            <a:r>
              <a:rPr lang="en-US" dirty="0"/>
              <a:t> </a:t>
            </a:r>
            <a:r>
              <a:rPr lang="en-US" dirty="0" err="1"/>
              <a:t>označovaná</a:t>
            </a:r>
            <a:r>
              <a:rPr lang="en-US" dirty="0"/>
              <a:t> od 30. do 50. let </a:t>
            </a:r>
            <a:r>
              <a:rPr lang="en-US" dirty="0" err="1"/>
              <a:t>jako</a:t>
            </a:r>
            <a:r>
              <a:rPr lang="en-US" dirty="0"/>
              <a:t> “drama” s </a:t>
            </a:r>
            <a:r>
              <a:rPr lang="en-US" dirty="0" err="1"/>
              <a:t>upřesňujícími</a:t>
            </a:r>
            <a:r>
              <a:rPr lang="en-US" dirty="0"/>
              <a:t> </a:t>
            </a:r>
            <a:r>
              <a:rPr lang="en-US" dirty="0" err="1"/>
              <a:t>přívlastky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rodinné</a:t>
            </a:r>
            <a:r>
              <a:rPr lang="en-US" dirty="0"/>
              <a:t>, </a:t>
            </a:r>
            <a:r>
              <a:rPr lang="en-US" dirty="0" err="1"/>
              <a:t>romantické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mateřské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publicistické</a:t>
            </a:r>
            <a:r>
              <a:rPr lang="en-US" dirty="0"/>
              <a:t> a </a:t>
            </a:r>
            <a:r>
              <a:rPr lang="en-US" dirty="0" err="1"/>
              <a:t>produkční</a:t>
            </a:r>
            <a:r>
              <a:rPr lang="en-US" dirty="0"/>
              <a:t> </a:t>
            </a:r>
            <a:r>
              <a:rPr lang="en-US" dirty="0" err="1"/>
              <a:t>kategorie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weepie, tearjerker </a:t>
            </a:r>
            <a:r>
              <a:rPr lang="en-US" dirty="0" err="1"/>
              <a:t>nebo</a:t>
            </a:r>
            <a:r>
              <a:rPr lang="en-US" dirty="0"/>
              <a:t> romance film studies </a:t>
            </a:r>
            <a:r>
              <a:rPr lang="en-US" dirty="0" err="1"/>
              <a:t>zpětně</a:t>
            </a:r>
            <a:r>
              <a:rPr lang="en-US" dirty="0"/>
              <a:t> </a:t>
            </a:r>
            <a:r>
              <a:rPr lang="en-US" dirty="0" err="1"/>
              <a:t>zastřešily</a:t>
            </a:r>
            <a:r>
              <a:rPr lang="en-US" dirty="0"/>
              <a:t> pod </a:t>
            </a:r>
            <a:r>
              <a:rPr lang="en-US" dirty="0" err="1"/>
              <a:t>nálepkou</a:t>
            </a:r>
            <a:r>
              <a:rPr lang="en-US" dirty="0"/>
              <a:t> “woman’s film”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88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38E7DB-6014-EC45-BAB9-DCE6E24AF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D4E909-E9CB-0C4D-8007-FBFCCC8BF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2C15B1-6FA2-014F-A4D2-F3CF3684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Melodrama </a:t>
            </a:r>
            <a:r>
              <a:rPr lang="en-US" sz="3200" dirty="0" err="1"/>
              <a:t>jako</a:t>
            </a:r>
            <a:r>
              <a:rPr lang="en-US" sz="3200" dirty="0"/>
              <a:t> </a:t>
            </a:r>
            <a:r>
              <a:rPr lang="en-US" sz="3200" dirty="0" err="1"/>
              <a:t>podvratný</a:t>
            </a:r>
            <a:r>
              <a:rPr lang="en-US" sz="3200" dirty="0"/>
              <a:t> </a:t>
            </a:r>
            <a:r>
              <a:rPr lang="en-US" sz="3200" dirty="0" err="1"/>
              <a:t>ženský</a:t>
            </a:r>
            <a:r>
              <a:rPr lang="en-US" sz="3200" dirty="0"/>
              <a:t> </a:t>
            </a:r>
            <a:r>
              <a:rPr lang="en-US" sz="3200" dirty="0" err="1"/>
              <a:t>žánr</a:t>
            </a:r>
            <a:r>
              <a:rPr lang="en-US" sz="3200" dirty="0"/>
              <a:t>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472DC5-D28E-1246-A659-CE0D6084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Melodrama je bytostně konzervativní forma, kterou ani podvratný styl nezachrání.</a:t>
            </a:r>
          </a:p>
          <a:p>
            <a:endParaRPr lang="cs-CZ" dirty="0"/>
          </a:p>
          <a:p>
            <a:r>
              <a:rPr lang="cs-CZ" dirty="0"/>
              <a:t>Laura </a:t>
            </a:r>
            <a:r>
              <a:rPr lang="cs-CZ" dirty="0" err="1"/>
              <a:t>Mulvey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position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women</a:t>
            </a:r>
            <a:r>
              <a:rPr lang="cs-CZ" i="1" dirty="0"/>
              <a:t> in Hollywood </a:t>
            </a:r>
            <a:r>
              <a:rPr lang="cs-CZ" i="1" dirty="0" err="1"/>
              <a:t>melodramas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Hlavní teze: </a:t>
            </a:r>
            <a:r>
              <a:rPr lang="cs-CZ" b="1" dirty="0"/>
              <a:t>Melodrama funguje jako bezpečnostní ventil patriarchálního režimu. Pro patriarchát jde o bezpečný prostor, kde může rozehrávat scénáře ukazující kontradikce a nesoulad v dobových koncepcích rodinných a sexuálních vztahů; dominantní řád přiznává problematické okolnosti systému, ale pouze přechodně a v rámci fikčního světa. </a:t>
            </a:r>
          </a:p>
          <a:p>
            <a:r>
              <a:rPr lang="cs-CZ" dirty="0"/>
              <a:t>Prizma ženských divaček, ženských postav a jejich možností tváří v tvář patriarchálnímu systému.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4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3A8C74-FB2A-2640-BAEB-E11D857EA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5FE116-2A31-7142-ACD2-8D5B14ECB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160928-4DED-4744-9DAA-D94BF977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Melodrama – </a:t>
            </a:r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počátku</a:t>
            </a:r>
            <a:r>
              <a:rPr lang="en-US" dirty="0"/>
              <a:t> 80. let (Thomas Schatz)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D7CAA2-0ACC-D54D-975B-36C89EFDA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mezigenerační</a:t>
            </a:r>
            <a:r>
              <a:rPr lang="en-US" dirty="0"/>
              <a:t> </a:t>
            </a:r>
            <a:r>
              <a:rPr lang="en-US" dirty="0" err="1"/>
              <a:t>konflikt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Sociální</a:t>
            </a:r>
            <a:r>
              <a:rPr lang="en-US" dirty="0"/>
              <a:t> a </a:t>
            </a:r>
            <a:r>
              <a:rPr lang="en-US" dirty="0" err="1"/>
              <a:t>ekonomické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pro </a:t>
            </a:r>
            <a:r>
              <a:rPr lang="en-US" dirty="0" err="1"/>
              <a:t>příběh</a:t>
            </a:r>
            <a:r>
              <a:rPr lang="en-US" dirty="0"/>
              <a:t> </a:t>
            </a:r>
            <a:r>
              <a:rPr lang="en-US" dirty="0" err="1"/>
              <a:t>podstatné</a:t>
            </a:r>
            <a:r>
              <a:rPr lang="en-US" dirty="0"/>
              <a:t>, ale </a:t>
            </a:r>
            <a:r>
              <a:rPr lang="en-US" dirty="0" err="1"/>
              <a:t>emocionální</a:t>
            </a:r>
            <a:r>
              <a:rPr lang="en-US" dirty="0"/>
              <a:t> </a:t>
            </a:r>
            <a:r>
              <a:rPr lang="en-US" dirty="0" err="1"/>
              <a:t>konflikt</a:t>
            </a:r>
            <a:r>
              <a:rPr lang="en-US" dirty="0"/>
              <a:t> a trauma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zásadní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postava</a:t>
            </a:r>
            <a:r>
              <a:rPr lang="en-US" dirty="0"/>
              <a:t> se </a:t>
            </a:r>
            <a:r>
              <a:rPr lang="en-US" dirty="0" err="1"/>
              <a:t>těší</a:t>
            </a:r>
            <a:r>
              <a:rPr lang="en-US" dirty="0"/>
              <a:t> </a:t>
            </a:r>
            <a:r>
              <a:rPr lang="en-US" dirty="0" err="1"/>
              <a:t>značné</a:t>
            </a:r>
            <a:r>
              <a:rPr lang="en-US" dirty="0"/>
              <a:t> </a:t>
            </a:r>
            <a:r>
              <a:rPr lang="en-US" dirty="0" err="1"/>
              <a:t>míře</a:t>
            </a:r>
            <a:r>
              <a:rPr lang="en-US" dirty="0"/>
              <a:t> </a:t>
            </a:r>
            <a:r>
              <a:rPr lang="en-US" dirty="0" err="1"/>
              <a:t>divácké</a:t>
            </a:r>
            <a:r>
              <a:rPr lang="en-US" dirty="0"/>
              <a:t> </a:t>
            </a:r>
            <a:r>
              <a:rPr lang="en-US" dirty="0" err="1"/>
              <a:t>identifikace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Syn, </a:t>
            </a:r>
            <a:r>
              <a:rPr lang="en-US" dirty="0" err="1"/>
              <a:t>dcera</a:t>
            </a:r>
            <a:r>
              <a:rPr lang="en-US" dirty="0"/>
              <a:t>, </a:t>
            </a:r>
            <a:r>
              <a:rPr lang="en-US" dirty="0" err="1"/>
              <a:t>matka</a:t>
            </a:r>
            <a:r>
              <a:rPr lang="en-US" dirty="0"/>
              <a:t>, ale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otec</a:t>
            </a:r>
            <a:r>
              <a:rPr lang="en-US" dirty="0"/>
              <a:t> – </a:t>
            </a:r>
            <a:r>
              <a:rPr lang="en-US" dirty="0" err="1"/>
              <a:t>distancovaná</a:t>
            </a:r>
            <a:r>
              <a:rPr lang="en-US" dirty="0"/>
              <a:t>, </a:t>
            </a:r>
            <a:r>
              <a:rPr lang="en-US" dirty="0" err="1"/>
              <a:t>dominantní</a:t>
            </a:r>
            <a:r>
              <a:rPr lang="en-US" dirty="0"/>
              <a:t> a </a:t>
            </a:r>
            <a:r>
              <a:rPr lang="en-US" dirty="0" err="1"/>
              <a:t>nesympatická</a:t>
            </a:r>
            <a:r>
              <a:rPr lang="en-US" dirty="0"/>
              <a:t> </a:t>
            </a:r>
            <a:r>
              <a:rPr lang="en-US" dirty="0" err="1"/>
              <a:t>figura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Protože</a:t>
            </a:r>
            <a:r>
              <a:rPr lang="en-US" dirty="0"/>
              <a:t> se </a:t>
            </a:r>
            <a:r>
              <a:rPr lang="en-US" dirty="0" err="1"/>
              <a:t>příběh</a:t>
            </a:r>
            <a:r>
              <a:rPr lang="en-US" dirty="0"/>
              <a:t> </a:t>
            </a:r>
            <a:r>
              <a:rPr lang="en-US" dirty="0" err="1"/>
              <a:t>odvíjí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</a:t>
            </a:r>
            <a:r>
              <a:rPr lang="en-US" dirty="0" err="1"/>
              <a:t>potlačeného</a:t>
            </a:r>
            <a:r>
              <a:rPr lang="en-US" dirty="0"/>
              <a:t> </a:t>
            </a:r>
            <a:r>
              <a:rPr lang="en-US" dirty="0" err="1"/>
              <a:t>traumatu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freudiánském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smyslu</a:t>
            </a:r>
            <a:r>
              <a:rPr lang="en-US" dirty="0"/>
              <a:t>, </a:t>
            </a:r>
            <a:r>
              <a:rPr lang="en-US" dirty="0" err="1"/>
              <a:t>obsahují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filmy </a:t>
            </a:r>
            <a:r>
              <a:rPr lang="en-US" dirty="0" err="1"/>
              <a:t>hysterické</a:t>
            </a:r>
            <a:r>
              <a:rPr lang="en-US" dirty="0"/>
              <a:t> </a:t>
            </a:r>
            <a:r>
              <a:rPr lang="en-US" dirty="0" err="1"/>
              <a:t>zlomy</a:t>
            </a:r>
            <a:r>
              <a:rPr lang="en-US" dirty="0"/>
              <a:t> &gt;&gt; </a:t>
            </a:r>
            <a:r>
              <a:rPr lang="en-US" dirty="0" err="1"/>
              <a:t>gradace</a:t>
            </a:r>
            <a:r>
              <a:rPr lang="en-US" dirty="0"/>
              <a:t> </a:t>
            </a:r>
            <a:r>
              <a:rPr lang="en-US" dirty="0" err="1"/>
              <a:t>spodních</a:t>
            </a:r>
            <a:r>
              <a:rPr lang="en-US" dirty="0"/>
              <a:t> </a:t>
            </a:r>
            <a:r>
              <a:rPr lang="en-US" dirty="0" err="1"/>
              <a:t>proudů</a:t>
            </a:r>
            <a:r>
              <a:rPr lang="en-US" dirty="0"/>
              <a:t> </a:t>
            </a:r>
            <a:r>
              <a:rPr lang="en-US" dirty="0" err="1"/>
              <a:t>příběhu</a:t>
            </a:r>
            <a:r>
              <a:rPr lang="en-US" dirty="0"/>
              <a:t>, </a:t>
            </a:r>
            <a:r>
              <a:rPr lang="en-US" dirty="0" err="1"/>
              <a:t>eskalace</a:t>
            </a:r>
            <a:r>
              <a:rPr lang="en-US" dirty="0"/>
              <a:t> </a:t>
            </a:r>
            <a:r>
              <a:rPr lang="en-US" dirty="0" err="1"/>
              <a:t>dramatu</a:t>
            </a:r>
            <a:r>
              <a:rPr lang="en-US" dirty="0"/>
              <a:t>, </a:t>
            </a:r>
            <a:r>
              <a:rPr lang="en-US" dirty="0" err="1"/>
              <a:t>extrémně</a:t>
            </a:r>
            <a:r>
              <a:rPr lang="en-US" dirty="0"/>
              <a:t> </a:t>
            </a:r>
            <a:r>
              <a:rPr lang="en-US" dirty="0" err="1"/>
              <a:t>symbolická</a:t>
            </a:r>
            <a:r>
              <a:rPr lang="en-US" dirty="0"/>
              <a:t> </a:t>
            </a:r>
            <a:r>
              <a:rPr lang="en-US" dirty="0" err="1"/>
              <a:t>mizanscéna</a:t>
            </a:r>
            <a:r>
              <a:rPr lang="en-US" dirty="0"/>
              <a:t>, </a:t>
            </a:r>
            <a:r>
              <a:rPr lang="en-US" dirty="0" err="1"/>
              <a:t>opakující</a:t>
            </a:r>
            <a:r>
              <a:rPr lang="en-US" dirty="0"/>
              <a:t> se </a:t>
            </a:r>
            <a:r>
              <a:rPr lang="en-US" dirty="0" err="1"/>
              <a:t>motivy</a:t>
            </a:r>
            <a:r>
              <a:rPr lang="en-US" dirty="0"/>
              <a:t>, </a:t>
            </a:r>
            <a:r>
              <a:rPr lang="en-US" dirty="0" err="1"/>
              <a:t>vyhrocený</a:t>
            </a:r>
            <a:r>
              <a:rPr lang="en-US" dirty="0"/>
              <a:t> </a:t>
            </a:r>
            <a:r>
              <a:rPr lang="en-US" dirty="0" err="1"/>
              <a:t>konflikt</a:t>
            </a:r>
            <a:r>
              <a:rPr lang="en-US" dirty="0"/>
              <a:t> </a:t>
            </a:r>
            <a:r>
              <a:rPr lang="en-US" dirty="0" err="1"/>
              <a:t>dokreslený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hudby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Finále</a:t>
            </a:r>
            <a:r>
              <a:rPr lang="en-US" dirty="0"/>
              <a:t> – </a:t>
            </a:r>
            <a:r>
              <a:rPr lang="en-US" dirty="0" err="1"/>
              <a:t>hrdinové</a:t>
            </a:r>
            <a:r>
              <a:rPr lang="en-US" dirty="0"/>
              <a:t> se </a:t>
            </a:r>
            <a:r>
              <a:rPr lang="en-US" dirty="0" err="1"/>
              <a:t>dočkají</a:t>
            </a:r>
            <a:r>
              <a:rPr lang="en-US" dirty="0"/>
              <a:t> </a:t>
            </a:r>
            <a:r>
              <a:rPr lang="en-US" dirty="0" err="1"/>
              <a:t>smíření</a:t>
            </a:r>
            <a:r>
              <a:rPr lang="en-US" dirty="0"/>
              <a:t> a </a:t>
            </a:r>
            <a:r>
              <a:rPr lang="en-US" dirty="0" err="1"/>
              <a:t>štěstí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formou</a:t>
            </a:r>
            <a:r>
              <a:rPr lang="en-US" dirty="0"/>
              <a:t> </a:t>
            </a:r>
            <a:r>
              <a:rPr lang="en-US" dirty="0" err="1"/>
              <a:t>budoucího</a:t>
            </a:r>
            <a:r>
              <a:rPr lang="en-US" dirty="0"/>
              <a:t> </a:t>
            </a:r>
            <a:r>
              <a:rPr lang="en-US" dirty="0" err="1"/>
              <a:t>příslibu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75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415414-891D-7B41-B914-3299A1470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892FD0-1AE2-1B4C-A88B-454148FAE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38E5896-A905-EC44-B30F-B077E19F58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000" b="1" dirty="0"/>
              <a:t>Steve Neale: </a:t>
            </a:r>
            <a:r>
              <a:rPr lang="en-US" sz="2000" b="1" i="1" dirty="0"/>
              <a:t>Melo talk</a:t>
            </a:r>
            <a:r>
              <a:rPr lang="en-US" sz="2000" b="1" dirty="0"/>
              <a:t>. </a:t>
            </a:r>
          </a:p>
          <a:p>
            <a:endParaRPr lang="cs-CZ" sz="20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158F2C-D562-9940-AC42-5D9A2695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71"/>
            <a:ext cx="8064900" cy="451576"/>
          </a:xfrm>
        </p:spPr>
        <p:txBody>
          <a:bodyPr/>
          <a:lstStyle/>
          <a:p>
            <a:pPr algn="ctr"/>
            <a:r>
              <a:rPr lang="en-US" dirty="0"/>
              <a:t>Melodrama v 90. </a:t>
            </a:r>
            <a:r>
              <a:rPr lang="en-US" dirty="0" err="1"/>
              <a:t>letech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A60C9F-987B-1A40-A91B-94C7210964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100510"/>
            <a:ext cx="3915000" cy="271576"/>
          </a:xfrm>
        </p:spPr>
        <p:txBody>
          <a:bodyPr/>
          <a:lstStyle/>
          <a:p>
            <a:r>
              <a:rPr lang="en-US" sz="2000" b="1" dirty="0"/>
              <a:t>Rick Altman: </a:t>
            </a:r>
            <a:r>
              <a:rPr lang="en-US" sz="2000" b="1" i="1" dirty="0" err="1"/>
              <a:t>Žánry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obaly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vícero</a:t>
            </a:r>
            <a:r>
              <a:rPr lang="en-US" sz="2000" b="1" i="1" dirty="0"/>
              <a:t> </a:t>
            </a:r>
            <a:r>
              <a:rPr lang="en-US" sz="2000" b="1" i="1" dirty="0" err="1"/>
              <a:t>použití</a:t>
            </a:r>
            <a:endParaRPr lang="cs-CZ" sz="2000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6BAFFD-D06E-014F-A2B2-E3BA8790EAE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Radikální odklon od dosavadních koncepcí, které si dle </a:t>
            </a:r>
            <a:r>
              <a:rPr lang="cs-CZ" dirty="0" err="1"/>
              <a:t>Neala</a:t>
            </a:r>
            <a:r>
              <a:rPr lang="cs-CZ" dirty="0"/>
              <a:t> vyfabulovali teoretici film </a:t>
            </a:r>
            <a:r>
              <a:rPr lang="cs-CZ" dirty="0" err="1"/>
              <a:t>studies</a:t>
            </a:r>
            <a:r>
              <a:rPr lang="cs-CZ" dirty="0"/>
              <a:t> a tím se dopustili mylné interpretace historie</a:t>
            </a:r>
          </a:p>
          <a:p>
            <a:endParaRPr lang="cs-CZ" dirty="0"/>
          </a:p>
          <a:p>
            <a:r>
              <a:rPr lang="cs-CZ" dirty="0"/>
              <a:t>Melodrama nebyl pejorativní termín, neznamenal absenci realismu nebo přítomnost narušeného hrdiny, ale šlo naopak o mainstreamovou a valorizovanou zábavu.  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4361010-02DF-CF4C-9F79-89D3DCC3ABC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US" sz="1800" dirty="0" err="1"/>
              <a:t>Smíření</a:t>
            </a:r>
            <a:r>
              <a:rPr lang="en-US" sz="1800" dirty="0"/>
              <a:t> </a:t>
            </a:r>
            <a:r>
              <a:rPr lang="en-US" sz="1800" dirty="0" err="1"/>
              <a:t>obou</a:t>
            </a:r>
            <a:r>
              <a:rPr lang="en-US" sz="1800" dirty="0"/>
              <a:t> </a:t>
            </a:r>
            <a:r>
              <a:rPr lang="en-US" sz="1800" dirty="0" err="1"/>
              <a:t>táborů</a:t>
            </a:r>
            <a:r>
              <a:rPr lang="en-US" sz="1800" dirty="0"/>
              <a:t>, </a:t>
            </a:r>
            <a:r>
              <a:rPr lang="en-US" sz="1800" dirty="0" err="1"/>
              <a:t>obě</a:t>
            </a:r>
            <a:r>
              <a:rPr lang="en-US" sz="1800" dirty="0"/>
              <a:t> </a:t>
            </a:r>
            <a:r>
              <a:rPr lang="en-US" sz="1800" dirty="0" err="1"/>
              <a:t>vymezení</a:t>
            </a:r>
            <a:r>
              <a:rPr lang="en-US" sz="1800" dirty="0"/>
              <a:t> </a:t>
            </a:r>
            <a:r>
              <a:rPr lang="en-US" sz="1800" dirty="0" err="1"/>
              <a:t>mohou</a:t>
            </a:r>
            <a:r>
              <a:rPr lang="en-US" sz="1800" dirty="0"/>
              <a:t> </a:t>
            </a:r>
            <a:r>
              <a:rPr lang="en-US" sz="1800" dirty="0" err="1"/>
              <a:t>volně</a:t>
            </a:r>
            <a:r>
              <a:rPr lang="en-US" sz="1800" dirty="0"/>
              <a:t> </a:t>
            </a:r>
            <a:r>
              <a:rPr lang="en-US" sz="1800" dirty="0" err="1"/>
              <a:t>koexistovat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Přitakává</a:t>
            </a:r>
            <a:r>
              <a:rPr lang="en-US" sz="1800" dirty="0"/>
              <a:t> </a:t>
            </a:r>
            <a:r>
              <a:rPr lang="en-US" sz="1800" dirty="0" err="1"/>
              <a:t>Nealovi</a:t>
            </a:r>
            <a:r>
              <a:rPr lang="en-US" sz="1800" dirty="0"/>
              <a:t> – </a:t>
            </a:r>
            <a:r>
              <a:rPr lang="en-US" sz="1800" dirty="0" err="1"/>
              <a:t>dosavadní</a:t>
            </a:r>
            <a:r>
              <a:rPr lang="en-US" sz="1800" dirty="0"/>
              <a:t> </a:t>
            </a:r>
            <a:r>
              <a:rPr lang="en-US" sz="1800" dirty="0" err="1"/>
              <a:t>koncepce</a:t>
            </a:r>
            <a:r>
              <a:rPr lang="en-US" sz="1800" dirty="0"/>
              <a:t> </a:t>
            </a:r>
            <a:r>
              <a:rPr lang="en-US" sz="1800" dirty="0" err="1"/>
              <a:t>melodramatu</a:t>
            </a:r>
            <a:r>
              <a:rPr lang="en-US" sz="1800" dirty="0"/>
              <a:t> </a:t>
            </a:r>
            <a:r>
              <a:rPr lang="en-US" sz="1800" dirty="0" err="1"/>
              <a:t>byly</a:t>
            </a:r>
            <a:r>
              <a:rPr lang="en-US" sz="1800" dirty="0"/>
              <a:t> </a:t>
            </a:r>
            <a:r>
              <a:rPr lang="en-US" sz="1800" dirty="0" err="1"/>
              <a:t>velmi</a:t>
            </a:r>
            <a:r>
              <a:rPr lang="en-US" sz="1800" dirty="0"/>
              <a:t> </a:t>
            </a:r>
            <a:r>
              <a:rPr lang="en-US" sz="1800" dirty="0" err="1"/>
              <a:t>úzce</a:t>
            </a:r>
            <a:r>
              <a:rPr lang="en-US" sz="1800" dirty="0"/>
              <a:t> </a:t>
            </a:r>
            <a:r>
              <a:rPr lang="en-US" sz="1800" dirty="0" err="1"/>
              <a:t>vymezené</a:t>
            </a:r>
            <a:r>
              <a:rPr lang="en-US" sz="1800" dirty="0"/>
              <a:t> – ale </a:t>
            </a:r>
            <a:r>
              <a:rPr lang="en-US" sz="1800" dirty="0" err="1"/>
              <a:t>zároveň</a:t>
            </a:r>
            <a:r>
              <a:rPr lang="en-US" sz="1800" dirty="0"/>
              <a:t> </a:t>
            </a:r>
            <a:r>
              <a:rPr lang="en-US" sz="1800" dirty="0" err="1"/>
              <a:t>jej</a:t>
            </a:r>
            <a:r>
              <a:rPr lang="en-US" sz="1800" dirty="0"/>
              <a:t> </a:t>
            </a:r>
            <a:r>
              <a:rPr lang="en-US" sz="1800" dirty="0" err="1"/>
              <a:t>koriguje</a:t>
            </a:r>
            <a:r>
              <a:rPr lang="en-US" sz="1800" dirty="0"/>
              <a:t>, </a:t>
            </a:r>
            <a:r>
              <a:rPr lang="en-US" sz="1800" dirty="0" err="1"/>
              <a:t>protože</a:t>
            </a:r>
            <a:r>
              <a:rPr lang="en-US" sz="1800" dirty="0"/>
              <a:t> </a:t>
            </a:r>
            <a:r>
              <a:rPr lang="en-US" sz="1800" dirty="0" err="1"/>
              <a:t>mísí</a:t>
            </a:r>
            <a:r>
              <a:rPr lang="en-US" sz="1800" dirty="0"/>
              <a:t> </a:t>
            </a:r>
            <a:r>
              <a:rPr lang="en-US" sz="1800" dirty="0" err="1"/>
              <a:t>produkční</a:t>
            </a:r>
            <a:r>
              <a:rPr lang="en-US" sz="1800" dirty="0"/>
              <a:t> </a:t>
            </a:r>
            <a:r>
              <a:rPr lang="en-US" sz="1800" dirty="0" err="1"/>
              <a:t>hledisko</a:t>
            </a:r>
            <a:r>
              <a:rPr lang="en-US" sz="1800" dirty="0"/>
              <a:t> s </a:t>
            </a:r>
            <a:r>
              <a:rPr lang="en-US" sz="1800" dirty="0" err="1"/>
              <a:t>kritickou</a:t>
            </a:r>
            <a:r>
              <a:rPr lang="en-US" sz="1800" dirty="0"/>
              <a:t> </a:t>
            </a:r>
            <a:r>
              <a:rPr lang="en-US" sz="1800" dirty="0" err="1"/>
              <a:t>reflexí</a:t>
            </a:r>
            <a:endParaRPr lang="en-US" sz="1800" dirty="0"/>
          </a:p>
          <a:p>
            <a:r>
              <a:rPr lang="cs-CZ" sz="1800" dirty="0"/>
              <a:t>Produkce, samotná filmová díla a obecenstvo (včetně kritiků a teoretiků) vytváří interpretační komunitu, z níž teprve vzejde finální chápání filmu, jakkoliv protichůdné a daleko od definitivy. </a:t>
            </a:r>
            <a:endParaRPr lang="en-US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1749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F356B3-D4E8-D14F-8DBC-D968FC61F3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424C71-5623-7E41-BD45-72CFEF7F3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EAE2C4-3679-4442-9B71-4782A9D8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L8: 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9671C6-76B9-824B-B05F-0CCB8A07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MERCER, John – SHINGLER, Martin. Melodrama. </a:t>
            </a:r>
            <a:r>
              <a:rPr lang="cs-CZ" dirty="0" err="1"/>
              <a:t>Genre</a:t>
            </a:r>
            <a:r>
              <a:rPr lang="cs-CZ" dirty="0"/>
              <a:t>, Style, Sensibility. London and New York: </a:t>
            </a:r>
            <a:r>
              <a:rPr lang="cs-CZ" dirty="0" err="1"/>
              <a:t>Wallflower</a:t>
            </a:r>
            <a:r>
              <a:rPr lang="cs-CZ" dirty="0"/>
              <a:t>, 2004, s. 4–37. </a:t>
            </a:r>
          </a:p>
          <a:p>
            <a:endParaRPr lang="cs-CZ" dirty="0"/>
          </a:p>
          <a:p>
            <a:r>
              <a:rPr lang="cs-CZ" dirty="0"/>
              <a:t>NEALE, </a:t>
            </a:r>
            <a:r>
              <a:rPr lang="cs-CZ" dirty="0" err="1"/>
              <a:t>Steve</a:t>
            </a:r>
            <a:r>
              <a:rPr lang="cs-CZ" dirty="0"/>
              <a:t>. Melo Talk.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 and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 „Melodrama“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 </a:t>
            </a:r>
            <a:r>
              <a:rPr lang="cs-CZ" i="1" dirty="0" err="1"/>
              <a:t>The</a:t>
            </a:r>
            <a:r>
              <a:rPr lang="cs-CZ" i="1" dirty="0"/>
              <a:t> Velvet </a:t>
            </a:r>
            <a:r>
              <a:rPr lang="cs-CZ" i="1" dirty="0" err="1"/>
              <a:t>Light</a:t>
            </a:r>
            <a:r>
              <a:rPr lang="cs-CZ" i="1" dirty="0"/>
              <a:t> Trap. </a:t>
            </a:r>
            <a:r>
              <a:rPr lang="cs-CZ" dirty="0"/>
              <a:t>1993, č. 32, s. 66–89. </a:t>
            </a:r>
          </a:p>
          <a:p>
            <a:endParaRPr lang="cs-CZ" dirty="0"/>
          </a:p>
          <a:p>
            <a:r>
              <a:rPr lang="cs-CZ" dirty="0"/>
              <a:t>SINGER, Ben. </a:t>
            </a:r>
            <a:r>
              <a:rPr lang="cs-CZ" i="1" dirty="0"/>
              <a:t>Melodrama and Modernity: Early </a:t>
            </a:r>
            <a:r>
              <a:rPr lang="cs-CZ" i="1" dirty="0" err="1"/>
              <a:t>Sensational</a:t>
            </a:r>
            <a:r>
              <a:rPr lang="cs-CZ" i="1" dirty="0"/>
              <a:t> </a:t>
            </a:r>
            <a:r>
              <a:rPr lang="cs-CZ" i="1" dirty="0" err="1"/>
              <a:t>Cinema</a:t>
            </a:r>
            <a:r>
              <a:rPr lang="cs-CZ" i="1" dirty="0"/>
              <a:t> and </a:t>
            </a:r>
            <a:r>
              <a:rPr lang="cs-CZ" i="1" dirty="0" err="1"/>
              <a:t>It‘s</a:t>
            </a:r>
            <a:r>
              <a:rPr lang="cs-CZ" i="1" dirty="0"/>
              <a:t> </a:t>
            </a:r>
            <a:r>
              <a:rPr lang="cs-CZ" i="1" dirty="0" err="1"/>
              <a:t>Contexts</a:t>
            </a:r>
            <a:r>
              <a:rPr lang="cs-CZ" i="1" dirty="0"/>
              <a:t>.</a:t>
            </a:r>
            <a:r>
              <a:rPr lang="cs-CZ" dirty="0"/>
              <a:t> New York: Columbia University </a:t>
            </a:r>
            <a:r>
              <a:rPr lang="cs-CZ" dirty="0" err="1"/>
              <a:t>Press</a:t>
            </a:r>
            <a:r>
              <a:rPr lang="cs-CZ" dirty="0"/>
              <a:t>, 2001, s. 37–58. </a:t>
            </a:r>
          </a:p>
          <a:p>
            <a:endParaRPr lang="cs-CZ" dirty="0"/>
          </a:p>
          <a:p>
            <a:r>
              <a:rPr lang="cs-CZ" b="1" dirty="0"/>
              <a:t>Lekce 17. 11. a 24. 11. odpadají</a:t>
            </a:r>
            <a:r>
              <a:rPr lang="cs-CZ" dirty="0"/>
              <a:t>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62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CB6703-8FB0-5B45-9C74-87FC8E1AD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87075D-107E-464D-98FB-52B3E7B1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98" y="1735433"/>
            <a:ext cx="3934889" cy="1116280"/>
          </a:xfrm>
        </p:spPr>
        <p:txBody>
          <a:bodyPr/>
          <a:lstStyle/>
          <a:p>
            <a:r>
              <a:rPr lang="cs-CZ" sz="2800" i="1" dirty="0" err="1"/>
              <a:t>Mission</a:t>
            </a:r>
            <a:r>
              <a:rPr lang="cs-CZ" sz="2800" i="1" dirty="0"/>
              <a:t>: </a:t>
            </a:r>
            <a:r>
              <a:rPr lang="cs-CZ" sz="2800" i="1" dirty="0" err="1"/>
              <a:t>Impossible</a:t>
            </a:r>
            <a:r>
              <a:rPr lang="cs-CZ" sz="2800" i="1" dirty="0"/>
              <a:t>–2 </a:t>
            </a:r>
            <a:br>
              <a:rPr lang="cs-CZ" dirty="0"/>
            </a:br>
            <a:r>
              <a:rPr lang="cs-CZ" sz="2600" dirty="0"/>
              <a:t>(USA 2000, r. John </a:t>
            </a:r>
            <a:r>
              <a:rPr lang="cs-CZ" sz="2600" dirty="0" err="1"/>
              <a:t>Woo</a:t>
            </a:r>
            <a:r>
              <a:rPr lang="cs-CZ" sz="2600" dirty="0"/>
              <a:t>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5492F1FC-5D78-004D-8F0F-51EFAB413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851713"/>
            <a:ext cx="4166246" cy="24803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Proč lze o tomto akčním filmu uvažovat jako o melodramatu?</a:t>
            </a:r>
          </a:p>
          <a:p>
            <a:endParaRPr lang="cs-CZ" sz="2000" b="1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 hlediska konstrukce postav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 hlediska vyprávění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 hlediska vizuálních kvalit</a:t>
            </a:r>
          </a:p>
        </p:txBody>
      </p:sp>
      <p:pic>
        <p:nvPicPr>
          <p:cNvPr id="10" name="Zástupný symbol obrázku 9" descr="Obsah obrázku text&#10;&#10;Popis byl vytvořen automaticky">
            <a:extLst>
              <a:ext uri="{FF2B5EF4-FFF2-40B4-BE49-F238E27FC236}">
                <a16:creationId xmlns:a16="http://schemas.microsoft.com/office/drawing/2014/main" id="{F92DBAE3-2FB8-7F46-8F3B-D6BB44ED2D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804B2-BE24-8A44-94F1-80C1521EA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785244-A521-324D-AA4D-94FA99300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BF18D9-C35C-314F-AE6C-7E1A0B7A7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pic>
        <p:nvPicPr>
          <p:cNvPr id="8" name="Obrázek 7" descr="Obsah obrázku osoba, muž, tmavé, hledání&#10;&#10;Popis byl vytvořen automaticky">
            <a:extLst>
              <a:ext uri="{FF2B5EF4-FFF2-40B4-BE49-F238E27FC236}">
                <a16:creationId xmlns:a16="http://schemas.microsoft.com/office/drawing/2014/main" id="{46915E25-577A-4F47-9092-FCD98E0F4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6590"/>
          <a:stretch/>
        </p:blipFill>
        <p:spPr>
          <a:xfrm>
            <a:off x="167997" y="193777"/>
            <a:ext cx="3004457" cy="4111028"/>
          </a:xfrm>
          <a:prstGeom prst="rect">
            <a:avLst/>
          </a:prstGeom>
        </p:spPr>
      </p:pic>
      <p:pic>
        <p:nvPicPr>
          <p:cNvPr id="10" name="Obrázek 9" descr="Obsah obrázku osoba, žena, interiér&#10;&#10;Popis byl vytvořen automaticky">
            <a:extLst>
              <a:ext uri="{FF2B5EF4-FFF2-40B4-BE49-F238E27FC236}">
                <a16:creationId xmlns:a16="http://schemas.microsoft.com/office/drawing/2014/main" id="{A7EAC655-C96F-3D46-8005-EA83BD511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0" y="2943071"/>
            <a:ext cx="3338013" cy="3763748"/>
          </a:xfrm>
          <a:prstGeom prst="rect">
            <a:avLst/>
          </a:prstGeom>
        </p:spPr>
      </p:pic>
      <p:pic>
        <p:nvPicPr>
          <p:cNvPr id="12" name="Obrázek 11" descr="Obsah obrázku osoba&#10;&#10;Popis byl vytvořen automaticky">
            <a:extLst>
              <a:ext uri="{FF2B5EF4-FFF2-40B4-BE49-F238E27FC236}">
                <a16:creationId xmlns:a16="http://schemas.microsoft.com/office/drawing/2014/main" id="{56D1B36B-0CC2-3D40-AE01-A87C541CE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90" y="125999"/>
            <a:ext cx="3607413" cy="39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9709C6-B742-714C-A145-D0406BE4F2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91D13A8-20CC-9244-978E-95D1F92C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90963"/>
            <a:ext cx="3934889" cy="1171580"/>
          </a:xfrm>
        </p:spPr>
        <p:txBody>
          <a:bodyPr/>
          <a:lstStyle/>
          <a:p>
            <a:pPr algn="ctr"/>
            <a:r>
              <a:rPr lang="cs-CZ" dirty="0"/>
              <a:t>Čas a situace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7C65E05-7ABD-F54F-AD2D-AC449B555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565073"/>
            <a:ext cx="3934889" cy="30519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Melodrama poučeně pracuje s časem nejen ve smyslu </a:t>
            </a:r>
            <a:r>
              <a:rPr lang="cs-CZ" dirty="0" err="1"/>
              <a:t>deadlinů</a:t>
            </a:r>
            <a:r>
              <a:rPr lang="cs-CZ" dirty="0"/>
              <a:t>, ale také s jeho trváním a plynutím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cs-CZ" dirty="0" err="1"/>
              <a:t>Deadlock</a:t>
            </a:r>
            <a:r>
              <a:rPr lang="cs-CZ" dirty="0"/>
              <a:t>“ jako klíčová melodramatická situace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Situační dramaturgie </a:t>
            </a:r>
            <a:r>
              <a:rPr lang="cs-CZ" dirty="0"/>
              <a:t>X klasická narace: situace existují nezávisle na postavách nebo konkrétních zápletkách X řetěz příčin a důsledků, často motivovaných postavou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</a:p>
        </p:txBody>
      </p:sp>
      <p:pic>
        <p:nvPicPr>
          <p:cNvPr id="10" name="Zástupný symbol obrázku 9" descr="Obsah obrázku hodinky&#10;&#10;Popis byl vytvořen automaticky">
            <a:extLst>
              <a:ext uri="{FF2B5EF4-FFF2-40B4-BE49-F238E27FC236}">
                <a16:creationId xmlns:a16="http://schemas.microsoft.com/office/drawing/2014/main" id="{A1603191-58CC-8E4C-9498-AEDDF2CD66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r="27828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3A196A-19C3-584D-99F4-8C4DD4C45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5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D4A97C-4691-4145-A650-896165767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235454-03C6-DA43-8606-B7668E8F9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49E7E69B-3510-E246-B4E8-4BE5F8E1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92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661FCF-0BC6-A54A-A9F5-5DD66F06B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0AEBA-966F-FF4E-A6D3-2D941D9BE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A2646-1499-AE42-88A9-1721C559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Scenárista Robert </a:t>
            </a:r>
            <a:r>
              <a:rPr lang="cs-CZ" dirty="0" err="1"/>
              <a:t>Towne</a:t>
            </a:r>
            <a:r>
              <a:rPr lang="cs-CZ" dirty="0"/>
              <a:t> o práci na M:I – 2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36C108-80EB-8F49-98BC-36C00312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18870"/>
            <a:ext cx="8064900" cy="4139998"/>
          </a:xfrm>
        </p:spPr>
        <p:txBody>
          <a:bodyPr/>
          <a:lstStyle/>
          <a:p>
            <a:r>
              <a:rPr lang="cs-CZ" sz="1800" dirty="0"/>
              <a:t>“Byl to zajímavý problém, protože když jsem se k celé věci dostal, existovaly už předem dané akční scény, kolem nichž jsem musel psát a vůbec do nich nezasahovat. […] Neříkám, že měly nějakou vlastní dynamiku, ale zkrátka tu byly a byly poměrně precizně rozpracované. […] Takže nakonec jsme se dostali k tomu, že někdo řekl - máme tu akční sekvence a jak kolem nich postavit příběh? To je neobvyklé. To pro mě bylo na celé práci to nejtěžší: začít od akčních scén a kolem nich se snažit vyprávět příběh.”</a:t>
            </a:r>
          </a:p>
          <a:p>
            <a:endParaRPr lang="cs-CZ" sz="1800" dirty="0"/>
          </a:p>
          <a:p>
            <a:r>
              <a:rPr lang="cs-CZ" sz="1800" dirty="0"/>
              <a:t>Tendence popisovat </a:t>
            </a:r>
            <a:r>
              <a:rPr lang="cs-CZ" sz="1800" dirty="0" err="1"/>
              <a:t>filmyJohna</a:t>
            </a:r>
            <a:r>
              <a:rPr lang="cs-CZ" sz="1800" dirty="0"/>
              <a:t> </a:t>
            </a:r>
            <a:r>
              <a:rPr lang="cs-CZ" sz="1800" dirty="0" err="1"/>
              <a:t>Woo</a:t>
            </a:r>
            <a:r>
              <a:rPr lang="cs-CZ" sz="1800" dirty="0"/>
              <a:t> adjektivy typičtějšími spíš pro melodrama: hysterické, excesivní, nerealistické (kritik </a:t>
            </a:r>
            <a:r>
              <a:rPr lang="cs-CZ" sz="1800" dirty="0" err="1"/>
              <a:t>Terrence</a:t>
            </a:r>
            <a:r>
              <a:rPr lang="cs-CZ" sz="1800" dirty="0"/>
              <a:t> </a:t>
            </a:r>
            <a:r>
              <a:rPr lang="cs-CZ" sz="1800" dirty="0" err="1"/>
              <a:t>Rafferty</a:t>
            </a:r>
            <a:r>
              <a:rPr lang="cs-CZ" sz="1800" dirty="0"/>
              <a:t> pro </a:t>
            </a:r>
            <a:r>
              <a:rPr lang="cs-CZ" sz="1800" i="1" dirty="0"/>
              <a:t>New </a:t>
            </a:r>
            <a:r>
              <a:rPr lang="cs-CZ" sz="1800" i="1" dirty="0" err="1"/>
              <a:t>Yorker</a:t>
            </a:r>
            <a:r>
              <a:rPr lang="cs-CZ" sz="1800" dirty="0"/>
              <a:t>), romantické, plné klišé, sentimentální, hyperbolické (David </a:t>
            </a:r>
            <a:r>
              <a:rPr lang="cs-CZ" sz="1800" dirty="0" err="1"/>
              <a:t>Bordwell</a:t>
            </a:r>
            <a:r>
              <a:rPr lang="cs-CZ" sz="1800" dirty="0"/>
              <a:t>), fyzická gesta nahrazují verbální složku (</a:t>
            </a:r>
            <a:r>
              <a:rPr lang="cs-CZ" sz="1800" dirty="0" err="1"/>
              <a:t>Verina</a:t>
            </a:r>
            <a:r>
              <a:rPr lang="cs-CZ" sz="1800" dirty="0"/>
              <a:t> </a:t>
            </a:r>
            <a:r>
              <a:rPr lang="cs-CZ" sz="1800" dirty="0" err="1"/>
              <a:t>Glaessner</a:t>
            </a:r>
            <a:r>
              <a:rPr lang="cs-CZ" sz="1800" dirty="0"/>
              <a:t> pro </a:t>
            </a:r>
            <a:r>
              <a:rPr lang="cs-CZ" sz="1800" i="1" dirty="0" err="1"/>
              <a:t>Sight</a:t>
            </a:r>
            <a:r>
              <a:rPr lang="cs-CZ" sz="1800" i="1" dirty="0"/>
              <a:t> and </a:t>
            </a:r>
            <a:r>
              <a:rPr lang="cs-CZ" sz="1800" i="1" dirty="0" err="1"/>
              <a:t>Sound</a:t>
            </a:r>
            <a:r>
              <a:rPr lang="cs-CZ" sz="18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6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6FAE59-0541-FB4B-9501-C0F10D698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87B384-B6B4-9841-9C69-2B997416C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5004949-5E13-A049-AA1D-5005678E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Spektákl</a:t>
            </a:r>
            <a:r>
              <a:rPr lang="cs-CZ" dirty="0"/>
              <a:t> a melodramatický exces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69361ED-E339-494E-9E5B-6D062125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Spektákl</a:t>
            </a:r>
            <a:r>
              <a:rPr lang="cs-CZ" dirty="0"/>
              <a:t> jako oslnivá podívaná příběhu navzdory X v akčních filmech se příběh rozvíjí prostřednictvím spektakulární akce</a:t>
            </a:r>
          </a:p>
          <a:p>
            <a:endParaRPr lang="cs-CZ" dirty="0"/>
          </a:p>
          <a:p>
            <a:r>
              <a:rPr lang="cs-CZ" dirty="0"/>
              <a:t>Vizuální exces – pokud se do filmové formy překlopí ideologické tenze, které nelze v příběhu plně vyjádřit</a:t>
            </a:r>
          </a:p>
          <a:p>
            <a:r>
              <a:rPr lang="cs-CZ" dirty="0"/>
              <a:t>Exces jako divácká (tělesná) reakce na melodrama &gt;&gt; identifikace, empatie, slzy</a:t>
            </a:r>
          </a:p>
          <a:p>
            <a:r>
              <a:rPr lang="cs-CZ" dirty="0"/>
              <a:t>„</a:t>
            </a:r>
            <a:r>
              <a:rPr lang="cs-CZ" dirty="0" err="1"/>
              <a:t>Thrill</a:t>
            </a:r>
            <a:r>
              <a:rPr lang="cs-CZ" dirty="0"/>
              <a:t>“ and „</a:t>
            </a:r>
            <a:r>
              <a:rPr lang="cs-CZ" dirty="0" err="1"/>
              <a:t>Sensation</a:t>
            </a:r>
            <a:r>
              <a:rPr lang="cs-CZ" dirty="0"/>
              <a:t>“ – napětí a vzrušení</a:t>
            </a:r>
          </a:p>
        </p:txBody>
      </p:sp>
    </p:spTree>
    <p:extLst>
      <p:ext uri="{BB962C8B-B14F-4D97-AF65-F5344CB8AC3E}">
        <p14:creationId xmlns:p14="http://schemas.microsoft.com/office/powerpoint/2010/main" val="331655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2AE33-5104-E942-9B01-000C72E36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9B15E2-5BF5-5C4E-A888-6936BEB01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7C6594-1C08-ED43-9337-BE3168DD48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b="1" dirty="0"/>
              <a:t>Historická forma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B73018-9E2C-EF45-A438-C78853F1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24999"/>
            <a:ext cx="8064900" cy="451576"/>
          </a:xfrm>
        </p:spPr>
        <p:txBody>
          <a:bodyPr/>
          <a:lstStyle/>
          <a:p>
            <a:r>
              <a:rPr lang="cs-CZ" dirty="0"/>
              <a:t>Různé charakteristické prvky melodramatu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F189D9D-0C73-B04C-95EB-1000A2F403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000" b="1" dirty="0"/>
              <a:t>Melodrama podle Bena Singera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1C2F41-E188-9F45-8D0F-631AAE50B92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dirty="0" err="1"/>
              <a:t>Demaskovat</a:t>
            </a:r>
            <a:r>
              <a:rPr lang="en-US" dirty="0"/>
              <a:t> </a:t>
            </a:r>
            <a:r>
              <a:rPr lang="en-US" dirty="0" err="1"/>
              <a:t>skutečné</a:t>
            </a:r>
            <a:r>
              <a:rPr lang="en-US" dirty="0"/>
              <a:t> dobro / </a:t>
            </a:r>
            <a:r>
              <a:rPr lang="en-US" dirty="0" err="1"/>
              <a:t>zlo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Důležitost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 a </a:t>
            </a:r>
            <a:r>
              <a:rPr lang="en-US" dirty="0" err="1"/>
              <a:t>valorizace</a:t>
            </a:r>
            <a:r>
              <a:rPr lang="en-US" dirty="0"/>
              <a:t> </a:t>
            </a:r>
            <a:r>
              <a:rPr lang="en-US" dirty="0" err="1"/>
              <a:t>vizuálního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=&gt;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slepoty</a:t>
            </a:r>
            <a:r>
              <a:rPr lang="en-US" dirty="0"/>
              <a:t> a </a:t>
            </a:r>
            <a:r>
              <a:rPr lang="en-US" dirty="0" err="1"/>
              <a:t>prozření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Exces</a:t>
            </a:r>
            <a:r>
              <a:rPr lang="en-US" dirty="0"/>
              <a:t>,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vzrušení</a:t>
            </a:r>
            <a:endParaRPr lang="en-US" dirty="0"/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5BFA1EA-F2FC-5E44-A784-776D1159FA9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patos </a:t>
            </a:r>
          </a:p>
          <a:p>
            <a:endParaRPr lang="cs-CZ" dirty="0"/>
          </a:p>
          <a:p>
            <a:r>
              <a:rPr lang="cs-CZ" dirty="0"/>
              <a:t>emocionální intenzita</a:t>
            </a:r>
          </a:p>
          <a:p>
            <a:endParaRPr lang="cs-CZ" dirty="0"/>
          </a:p>
          <a:p>
            <a:r>
              <a:rPr lang="cs-CZ" dirty="0"/>
              <a:t> morální polarizace</a:t>
            </a:r>
          </a:p>
          <a:p>
            <a:endParaRPr lang="cs-CZ" dirty="0"/>
          </a:p>
          <a:p>
            <a:r>
              <a:rPr lang="cs-CZ" dirty="0"/>
              <a:t> senzačnost </a:t>
            </a:r>
          </a:p>
          <a:p>
            <a:endParaRPr lang="cs-CZ" dirty="0"/>
          </a:p>
          <a:p>
            <a:r>
              <a:rPr lang="cs-CZ" dirty="0"/>
              <a:t>neklasická narativní struktura. </a:t>
            </a:r>
          </a:p>
        </p:txBody>
      </p:sp>
    </p:spTree>
    <p:extLst>
      <p:ext uri="{BB962C8B-B14F-4D97-AF65-F5344CB8AC3E}">
        <p14:creationId xmlns:p14="http://schemas.microsoft.com/office/powerpoint/2010/main" val="111592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F9F6F8-E53C-7943-8F89-01FF18A25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7FE5018-BA6E-3343-B033-B4377F88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95960"/>
            <a:ext cx="3934889" cy="1171580"/>
          </a:xfrm>
        </p:spPr>
        <p:txBody>
          <a:bodyPr/>
          <a:lstStyle/>
          <a:p>
            <a:r>
              <a:rPr lang="cs-CZ" dirty="0"/>
              <a:t>Melodrama </a:t>
            </a:r>
            <a:br>
              <a:rPr lang="cs-CZ" dirty="0"/>
            </a:br>
            <a:r>
              <a:rPr lang="cs-CZ" dirty="0"/>
              <a:t>starší význam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BF32345-054D-CE4F-ACEB-F71217262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36914"/>
            <a:ext cx="4572000" cy="339108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700" dirty="0" err="1"/>
              <a:t>Až</a:t>
            </a:r>
            <a:r>
              <a:rPr lang="en-US" sz="1700" dirty="0"/>
              <a:t> do 60.let 20.století melodrama </a:t>
            </a:r>
            <a:r>
              <a:rPr lang="en-US" sz="1700" dirty="0" err="1"/>
              <a:t>označovalo</a:t>
            </a:r>
            <a:r>
              <a:rPr lang="en-US" sz="1700" dirty="0"/>
              <a:t> filmy </a:t>
            </a:r>
            <a:r>
              <a:rPr lang="en-US" sz="1700" dirty="0" err="1"/>
              <a:t>obsahující</a:t>
            </a:r>
            <a:r>
              <a:rPr lang="en-US" sz="1700" dirty="0"/>
              <a:t> </a:t>
            </a:r>
            <a:r>
              <a:rPr lang="en-US" sz="1700" dirty="0" err="1"/>
              <a:t>kriminální</a:t>
            </a:r>
            <a:r>
              <a:rPr lang="en-US" sz="1700" dirty="0"/>
              <a:t> </a:t>
            </a:r>
            <a:r>
              <a:rPr lang="en-US" sz="1700" dirty="0" err="1"/>
              <a:t>zápletku</a:t>
            </a:r>
            <a:r>
              <a:rPr lang="en-US" sz="1700" dirty="0"/>
              <a:t>, </a:t>
            </a:r>
            <a:r>
              <a:rPr lang="en-US" sz="1700" dirty="0" err="1"/>
              <a:t>akci</a:t>
            </a:r>
            <a:r>
              <a:rPr lang="en-US" sz="1700" dirty="0"/>
              <a:t>, </a:t>
            </a:r>
            <a:r>
              <a:rPr lang="en-US" sz="1700" dirty="0" err="1"/>
              <a:t>napětí</a:t>
            </a:r>
            <a:r>
              <a:rPr lang="en-US" sz="1700" dirty="0"/>
              <a:t>, </a:t>
            </a:r>
            <a:r>
              <a:rPr lang="en-US" sz="1700" dirty="0" err="1"/>
              <a:t>násilí</a:t>
            </a:r>
            <a:r>
              <a:rPr lang="en-US" sz="1700" dirty="0"/>
              <a:t>; romance </a:t>
            </a:r>
            <a:r>
              <a:rPr lang="en-US" sz="1700" dirty="0" err="1"/>
              <a:t>upozaděná</a:t>
            </a:r>
            <a:r>
              <a:rPr lang="en-US" sz="17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err="1"/>
              <a:t>Maskulinní</a:t>
            </a:r>
            <a:r>
              <a:rPr lang="en-US" sz="1700" dirty="0"/>
              <a:t> filmy – </a:t>
            </a:r>
            <a:r>
              <a:rPr lang="en-US" sz="1700" dirty="0" err="1"/>
              <a:t>důraz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akci</a:t>
            </a:r>
            <a:r>
              <a:rPr lang="en-US" sz="1700" dirty="0"/>
              <a:t>, </a:t>
            </a:r>
            <a:r>
              <a:rPr lang="en-US" sz="1700" dirty="0" err="1"/>
              <a:t>pevnější</a:t>
            </a:r>
            <a:r>
              <a:rPr lang="en-US" sz="1700" dirty="0"/>
              <a:t> </a:t>
            </a:r>
            <a:r>
              <a:rPr lang="en-US" sz="1700" dirty="0" err="1"/>
              <a:t>zápletku</a:t>
            </a:r>
            <a:r>
              <a:rPr lang="en-US" sz="1700" dirty="0"/>
              <a:t> a </a:t>
            </a:r>
            <a:r>
              <a:rPr lang="en-US" sz="1700" dirty="0" err="1"/>
              <a:t>tradiční</a:t>
            </a:r>
            <a:r>
              <a:rPr lang="en-US" sz="1700" dirty="0"/>
              <a:t> </a:t>
            </a:r>
            <a:r>
              <a:rPr lang="en-US" sz="1700" dirty="0" err="1"/>
              <a:t>hrdiny</a:t>
            </a: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Studia a </a:t>
            </a:r>
            <a:r>
              <a:rPr lang="en-US" sz="1700" dirty="0" err="1"/>
              <a:t>filmoví</a:t>
            </a:r>
            <a:r>
              <a:rPr lang="en-US" sz="1700" dirty="0"/>
              <a:t> </a:t>
            </a:r>
            <a:r>
              <a:rPr lang="en-US" sz="1700" dirty="0" err="1"/>
              <a:t>publicisté</a:t>
            </a:r>
            <a:r>
              <a:rPr lang="en-US" sz="1700" dirty="0"/>
              <a:t> </a:t>
            </a:r>
            <a:r>
              <a:rPr lang="en-US" sz="1700" dirty="0" err="1"/>
              <a:t>užívají</a:t>
            </a:r>
            <a:r>
              <a:rPr lang="en-US" sz="1700" dirty="0"/>
              <a:t> </a:t>
            </a:r>
            <a:r>
              <a:rPr lang="en-US" sz="1700" dirty="0" err="1"/>
              <a:t>termín</a:t>
            </a:r>
            <a:r>
              <a:rPr lang="en-US" sz="1700" dirty="0"/>
              <a:t> melodrama </a:t>
            </a:r>
            <a:r>
              <a:rPr lang="en-US" sz="1700" dirty="0" err="1"/>
              <a:t>nebo</a:t>
            </a:r>
            <a:r>
              <a:rPr lang="en-US" sz="1700" dirty="0"/>
              <a:t> </a:t>
            </a:r>
            <a:r>
              <a:rPr lang="en-US" sz="1700" dirty="0" err="1"/>
              <a:t>meller</a:t>
            </a:r>
            <a:r>
              <a:rPr lang="en-US" sz="1700" dirty="0"/>
              <a:t> z </a:t>
            </a:r>
            <a:r>
              <a:rPr lang="en-US" sz="1700" dirty="0" err="1"/>
              <a:t>dnešního</a:t>
            </a:r>
            <a:r>
              <a:rPr lang="en-US" sz="1700" dirty="0"/>
              <a:t> </a:t>
            </a:r>
            <a:r>
              <a:rPr lang="en-US" sz="1700" dirty="0" err="1"/>
              <a:t>pohledu</a:t>
            </a:r>
            <a:r>
              <a:rPr lang="en-US" sz="1700" dirty="0"/>
              <a:t> </a:t>
            </a:r>
            <a:r>
              <a:rPr lang="en-US" sz="1700" dirty="0" err="1"/>
              <a:t>velmi</a:t>
            </a:r>
            <a:r>
              <a:rPr lang="en-US" sz="1700" dirty="0"/>
              <a:t> </a:t>
            </a:r>
            <a:r>
              <a:rPr lang="en-US" sz="1700" dirty="0" err="1"/>
              <a:t>překvapivým</a:t>
            </a:r>
            <a:r>
              <a:rPr lang="en-US" sz="1700" dirty="0"/>
              <a:t> </a:t>
            </a:r>
            <a:r>
              <a:rPr lang="en-US" sz="1700" dirty="0" err="1"/>
              <a:t>způsobem</a:t>
            </a:r>
            <a:r>
              <a:rPr lang="en-US" sz="1700" dirty="0"/>
              <a:t>:</a:t>
            </a:r>
          </a:p>
          <a:p>
            <a:pPr lvl="1"/>
            <a:endParaRPr lang="en-US" sz="1300" dirty="0"/>
          </a:p>
          <a:p>
            <a:pPr lvl="1"/>
            <a:r>
              <a:rPr lang="en-US" sz="1400" dirty="0"/>
              <a:t>“Alfred Hitchcock formula: shock </a:t>
            </a:r>
            <a:r>
              <a:rPr lang="en-US" sz="1400" dirty="0" err="1"/>
              <a:t>meller</a:t>
            </a:r>
            <a:r>
              <a:rPr lang="en-US" sz="1400" dirty="0"/>
              <a:t> with a couple of particularly lurid scenes.”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cs-CZ" sz="16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8587E04F-F8D4-D34F-BA51-CD3772A7F2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206C2D-DD76-2843-965B-5EF4B7BF0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5614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503</TotalTime>
  <Words>1030</Words>
  <Application>Microsoft Macintosh PowerPoint</Application>
  <PresentationFormat>Předvádění na obrazovce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Melodrama: žánr, styl, emoce  FAVh037</vt:lpstr>
      <vt:lpstr>Mission: Impossible–2  (USA 2000, r. John Woo)</vt:lpstr>
      <vt:lpstr>Prezentace aplikace PowerPoint</vt:lpstr>
      <vt:lpstr>Čas a situace</vt:lpstr>
      <vt:lpstr>Prezentace aplikace PowerPoint</vt:lpstr>
      <vt:lpstr>Scenárista Robert Towne o práci na M:I – 2 </vt:lpstr>
      <vt:lpstr>Spektákl a melodramatický exces</vt:lpstr>
      <vt:lpstr>Různé charakteristické prvky melodramatu</vt:lpstr>
      <vt:lpstr>Melodrama  starší význam</vt:lpstr>
      <vt:lpstr>Mildred Piercová  (USA 1945, r. Michael Curtiz)</vt:lpstr>
      <vt:lpstr>Melodrama jako žánr – film studies</vt:lpstr>
      <vt:lpstr>Melodrama jako podvratný ženský žánr?</vt:lpstr>
      <vt:lpstr>Melodrama – definice počátku 80. let (Thomas Schatz)</vt:lpstr>
      <vt:lpstr>Melodrama v 90. letech </vt:lpstr>
      <vt:lpstr>L8: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Melodrama: žánr, styl, emoce  FAVh037</dc:title>
  <dc:creator>Šárka Gmiterková</dc:creator>
  <cp:lastModifiedBy>Šárka Gmiterková</cp:lastModifiedBy>
  <cp:revision>2</cp:revision>
  <dcterms:created xsi:type="dcterms:W3CDTF">2021-11-09T10:29:59Z</dcterms:created>
  <dcterms:modified xsi:type="dcterms:W3CDTF">2021-11-09T18:53:22Z</dcterms:modified>
</cp:coreProperties>
</file>