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78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36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092843"/>
            <a:ext cx="8521200" cy="1171580"/>
          </a:xfrm>
        </p:spPr>
        <p:txBody>
          <a:bodyPr/>
          <a:lstStyle/>
          <a:p>
            <a:pPr algn="ctr"/>
            <a:r>
              <a:rPr lang="cs-CZ" sz="4400" dirty="0"/>
              <a:t>Melodrama: žánr, styl, emoce</a:t>
            </a:r>
            <a:br>
              <a:rPr lang="cs-CZ" sz="3200" dirty="0"/>
            </a:br>
            <a:br>
              <a:rPr lang="cs-CZ" sz="3200" dirty="0"/>
            </a:br>
            <a:r>
              <a:rPr lang="cs-CZ" sz="4000" dirty="0"/>
              <a:t>FAVh037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sz="2400" dirty="0"/>
              <a:t>Mgr. Šárka </a:t>
            </a:r>
            <a:r>
              <a:rPr lang="cs-CZ" sz="2400" dirty="0" err="1"/>
              <a:t>Gmiterková</a:t>
            </a:r>
            <a:r>
              <a:rPr lang="cs-CZ" sz="2400" dirty="0"/>
              <a:t>, </a:t>
            </a:r>
            <a:r>
              <a:rPr lang="cs-CZ" sz="2400" dirty="0" err="1"/>
              <a:t>Ph</a:t>
            </a:r>
            <a:r>
              <a:rPr lang="cs-CZ" sz="2400" dirty="0"/>
              <a:t>. D. 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/>
              <a:t>1. 12. 2021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B94E6E-C86B-F043-92D6-7E8133D6A8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DAFA89-C5B9-5E42-B475-68BA94312A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BB5ECE-BA37-A148-A805-AF9DFC9CB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Modernistické melodrama (Kovács)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3A68A9F-2F7E-3141-91A4-56FBFEB6D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6371"/>
            <a:ext cx="8064900" cy="4139998"/>
          </a:xfrm>
        </p:spPr>
        <p:txBody>
          <a:bodyPr/>
          <a:lstStyle/>
          <a:p>
            <a:r>
              <a:rPr lang="cs-CZ" dirty="0"/>
              <a:t>Zatímco klasické melodrama vzbuzuje v divácích emoce pomocí jejich přímé reprezentace, pak modernistické melodrama se jí vyhýbá &gt;&gt; v divácích vzbuzují úzkost</a:t>
            </a:r>
          </a:p>
          <a:p>
            <a:r>
              <a:rPr lang="cs-CZ" dirty="0"/>
              <a:t>Protagonista modernistického melodramatu není individualizovaný pomocí zprostředkovaných/tušených emocionálních či mentálních stavů, ale jako aktivní činitel v rámci svého okolí a své situace, jejichž je zároveň bezmocnou obětí. </a:t>
            </a:r>
          </a:p>
          <a:p>
            <a:r>
              <a:rPr lang="cs-CZ" dirty="0"/>
              <a:t>Aktivní akce nemá potřebný účinek – nepřináší východisko, nenabízí úlevu ani zlepšení. Pokud nastane happy end, není to v důsledku jednání postav, ale něčím zcela mimo jejich sílu a vůli. </a:t>
            </a:r>
          </a:p>
          <a:p>
            <a:r>
              <a:rPr lang="cs-CZ" dirty="0"/>
              <a:t>Vyšší moc nebo vyšší síla, která má negativní dopad na životy protagonistů, může být definovaná také ve smyslu absence (lásky, hodnot, Boha…)</a:t>
            </a:r>
          </a:p>
        </p:txBody>
      </p:sp>
    </p:spTree>
    <p:extLst>
      <p:ext uri="{BB962C8B-B14F-4D97-AF65-F5344CB8AC3E}">
        <p14:creationId xmlns:p14="http://schemas.microsoft.com/office/powerpoint/2010/main" val="1664691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ED432D-F8A5-294D-AF09-B6C4BF3DE7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CF34F13-49A1-5C40-84D1-CA89BD89D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00957"/>
            <a:ext cx="3934889" cy="1171580"/>
          </a:xfrm>
        </p:spPr>
        <p:txBody>
          <a:bodyPr/>
          <a:lstStyle/>
          <a:p>
            <a:pPr algn="ctr"/>
            <a:r>
              <a:rPr lang="cs-CZ" sz="2400" dirty="0"/>
              <a:t>Linda </a:t>
            </a:r>
            <a:r>
              <a:rPr lang="cs-CZ" sz="2400" dirty="0" err="1"/>
              <a:t>Williams</a:t>
            </a:r>
            <a:r>
              <a:rPr lang="cs-CZ" sz="2400" dirty="0"/>
              <a:t>: </a:t>
            </a:r>
            <a:br>
              <a:rPr lang="cs-CZ" sz="2400" dirty="0"/>
            </a:br>
            <a:r>
              <a:rPr lang="cs-CZ" sz="2400" dirty="0"/>
              <a:t>Melodrama </a:t>
            </a:r>
            <a:r>
              <a:rPr lang="cs-CZ" sz="2400" dirty="0" err="1"/>
              <a:t>revised</a:t>
            </a:r>
            <a:r>
              <a:rPr lang="cs-CZ" sz="2400" dirty="0"/>
              <a:t> (1998)</a:t>
            </a:r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72BA0EBF-F120-E84A-8CF8-5966AD891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588821"/>
            <a:ext cx="4571999" cy="363917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Komplikovaný</a:t>
            </a:r>
            <a:r>
              <a:rPr lang="en-US" sz="1400" dirty="0"/>
              <a:t> </a:t>
            </a:r>
            <a:r>
              <a:rPr lang="en-US" sz="1400" dirty="0" err="1"/>
              <a:t>vztah</a:t>
            </a:r>
            <a:r>
              <a:rPr lang="en-US" sz="1400" dirty="0"/>
              <a:t> </a:t>
            </a:r>
            <a:r>
              <a:rPr lang="en-US" sz="1400" dirty="0" err="1"/>
              <a:t>realismu</a:t>
            </a:r>
            <a:r>
              <a:rPr lang="en-US" sz="1400" dirty="0"/>
              <a:t> a </a:t>
            </a:r>
            <a:r>
              <a:rPr lang="en-US" sz="1400" dirty="0" err="1"/>
              <a:t>melodramatu</a:t>
            </a:r>
            <a:r>
              <a:rPr lang="en-US" sz="1400" dirty="0"/>
              <a:t> &gt;&gt; </a:t>
            </a:r>
            <a:r>
              <a:rPr lang="en-US" sz="1400" dirty="0" err="1"/>
              <a:t>realismus</a:t>
            </a:r>
            <a:r>
              <a:rPr lang="en-US" sz="1400" dirty="0"/>
              <a:t> </a:t>
            </a:r>
            <a:r>
              <a:rPr lang="en-US" sz="1400" dirty="0" err="1"/>
              <a:t>jako</a:t>
            </a:r>
            <a:r>
              <a:rPr lang="en-US" sz="1400" dirty="0"/>
              <a:t> </a:t>
            </a:r>
            <a:r>
              <a:rPr lang="en-US" sz="1400" dirty="0" err="1"/>
              <a:t>režim</a:t>
            </a:r>
            <a:r>
              <a:rPr lang="en-US" sz="1400" dirty="0"/>
              <a:t> </a:t>
            </a:r>
            <a:r>
              <a:rPr lang="en-US" sz="1400" dirty="0" err="1"/>
              <a:t>zobrazování</a:t>
            </a:r>
            <a:r>
              <a:rPr lang="en-US" sz="1400" dirty="0"/>
              <a:t> </a:t>
            </a:r>
            <a:r>
              <a:rPr lang="en-US" sz="1400" dirty="0" err="1"/>
              <a:t>odpovídající</a:t>
            </a:r>
            <a:r>
              <a:rPr lang="en-US" sz="1400" dirty="0"/>
              <a:t> </a:t>
            </a:r>
            <a:r>
              <a:rPr lang="en-US" sz="1400" dirty="0" err="1"/>
              <a:t>dynamicky</a:t>
            </a:r>
            <a:r>
              <a:rPr lang="en-US" sz="1400" dirty="0"/>
              <a:t> se </a:t>
            </a:r>
            <a:r>
              <a:rPr lang="en-US" sz="1400" dirty="0" err="1"/>
              <a:t>měnící</a:t>
            </a:r>
            <a:r>
              <a:rPr lang="en-US" sz="1400" dirty="0"/>
              <a:t> </a:t>
            </a:r>
            <a:r>
              <a:rPr lang="en-US" sz="1400" dirty="0" err="1"/>
              <a:t>skutečnosti</a:t>
            </a:r>
            <a:r>
              <a:rPr lang="en-US" sz="1400" dirty="0"/>
              <a:t>, melodrama </a:t>
            </a:r>
            <a:r>
              <a:rPr lang="en-US" sz="1400" dirty="0" err="1"/>
              <a:t>jako</a:t>
            </a:r>
            <a:r>
              <a:rPr lang="en-US" sz="1400" dirty="0"/>
              <a:t> </a:t>
            </a:r>
            <a:r>
              <a:rPr lang="en-US" sz="1400" dirty="0" err="1"/>
              <a:t>víc</a:t>
            </a:r>
            <a:r>
              <a:rPr lang="en-US" sz="1400" dirty="0"/>
              <a:t> </a:t>
            </a:r>
            <a:r>
              <a:rPr lang="en-US" sz="1400" dirty="0" err="1"/>
              <a:t>anachronická</a:t>
            </a:r>
            <a:r>
              <a:rPr lang="en-US" sz="1400" dirty="0"/>
              <a:t> a </a:t>
            </a:r>
            <a:r>
              <a:rPr lang="en-US" sz="1400" dirty="0" err="1"/>
              <a:t>statická</a:t>
            </a:r>
            <a:r>
              <a:rPr lang="en-US" sz="1400" dirty="0"/>
              <a:t> forma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Kombinace realismu, emocí, </a:t>
            </a:r>
            <a:r>
              <a:rPr lang="cs-CZ" sz="1400" dirty="0" err="1"/>
              <a:t>spektakularity</a:t>
            </a:r>
            <a:r>
              <a:rPr lang="cs-CZ" sz="1400" dirty="0"/>
              <a:t> a akce nás přivádí k rozpoznání centrálních protagonistů jako trpících obětí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Nová</a:t>
            </a:r>
            <a:r>
              <a:rPr lang="en-US" sz="1400" dirty="0"/>
              <a:t> </a:t>
            </a:r>
            <a:r>
              <a:rPr lang="en-US" sz="1400" dirty="0" err="1"/>
              <a:t>koncepce</a:t>
            </a:r>
            <a:r>
              <a:rPr lang="en-US" sz="1400" dirty="0"/>
              <a:t> </a:t>
            </a:r>
            <a:r>
              <a:rPr lang="en-US" sz="1400" dirty="0" err="1"/>
              <a:t>slzavé</a:t>
            </a:r>
            <a:r>
              <a:rPr lang="en-US" sz="1400" dirty="0"/>
              <a:t> </a:t>
            </a:r>
            <a:r>
              <a:rPr lang="en-US" sz="1400" dirty="0" err="1"/>
              <a:t>reakce</a:t>
            </a:r>
            <a:r>
              <a:rPr lang="en-US" sz="1400" dirty="0"/>
              <a:t> &gt;&gt; </a:t>
            </a:r>
            <a:r>
              <a:rPr lang="cs-CZ" sz="1400" dirty="0"/>
              <a:t>slzy nejsou výrazem bezmoci nad osudem hrdinů (uvidí a docení včas okolí hrdinovu / hrdinčinu skutečnou podstatu?), ale mohou být chápány jako výraz naděje do budoucna; naděje, že jednou bude cílů a přání dosaženo.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? Mužské slzy ?</a:t>
            </a:r>
            <a:endParaRPr lang="en-US" sz="1400" b="1" dirty="0"/>
          </a:p>
          <a:p>
            <a:endParaRPr lang="cs-CZ" sz="1400" dirty="0"/>
          </a:p>
        </p:txBody>
      </p:sp>
      <p:pic>
        <p:nvPicPr>
          <p:cNvPr id="12" name="Zástupný symbol obrázku 11" descr="Obsah obrázku osoba, interiér&#10;&#10;Popis byl vytvořen automaticky">
            <a:extLst>
              <a:ext uri="{FF2B5EF4-FFF2-40B4-BE49-F238E27FC236}">
                <a16:creationId xmlns:a16="http://schemas.microsoft.com/office/drawing/2014/main" id="{CBE2083B-3F43-9C45-8B4E-471BE815C9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F3F284-E8B1-0D40-9C89-AE43BA4809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9224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3C5B8D-3087-4944-ADAD-4F2C0CEF44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A68571C-A2F2-4F43-A355-FE7024966B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12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A3A9CE5-A3B4-AB4D-A6C9-C2AB9659F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Literatura: L9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B3702778-38CA-1B47-9719-AC3076AB7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MERCER, John – SHINGLER, Martin. </a:t>
            </a:r>
            <a:r>
              <a:rPr lang="cs-CZ" i="1" dirty="0"/>
              <a:t>Melodrama. </a:t>
            </a:r>
            <a:r>
              <a:rPr lang="cs-CZ" i="1" dirty="0" err="1"/>
              <a:t>Genre</a:t>
            </a:r>
            <a:r>
              <a:rPr lang="cs-CZ" i="1" dirty="0"/>
              <a:t>, Style, Sensibility</a:t>
            </a:r>
            <a:r>
              <a:rPr lang="cs-CZ" dirty="0"/>
              <a:t>. London and New York: </a:t>
            </a:r>
            <a:r>
              <a:rPr lang="cs-CZ" dirty="0" err="1"/>
              <a:t>Wallflower</a:t>
            </a:r>
            <a:r>
              <a:rPr lang="cs-CZ" dirty="0"/>
              <a:t>, 2004, s. 78–115.</a:t>
            </a:r>
          </a:p>
          <a:p>
            <a:endParaRPr lang="cs-CZ" dirty="0"/>
          </a:p>
          <a:p>
            <a:r>
              <a:rPr lang="cs-CZ" dirty="0"/>
              <a:t>WILLIAMS, Linda. Melodrama </a:t>
            </a:r>
            <a:r>
              <a:rPr lang="cs-CZ" dirty="0" err="1"/>
              <a:t>Revised</a:t>
            </a:r>
            <a:r>
              <a:rPr lang="cs-CZ" dirty="0"/>
              <a:t>. In: Nick Browne (</a:t>
            </a:r>
            <a:r>
              <a:rPr lang="cs-CZ" dirty="0" err="1"/>
              <a:t>ed</a:t>
            </a:r>
            <a:r>
              <a:rPr lang="cs-CZ" dirty="0"/>
              <a:t>.). </a:t>
            </a:r>
            <a:r>
              <a:rPr lang="cs-CZ" i="1" dirty="0" err="1"/>
              <a:t>Refiguring</a:t>
            </a:r>
            <a:r>
              <a:rPr lang="cs-CZ" i="1" dirty="0"/>
              <a:t> </a:t>
            </a:r>
            <a:r>
              <a:rPr lang="cs-CZ" i="1" dirty="0" err="1"/>
              <a:t>American</a:t>
            </a:r>
            <a:r>
              <a:rPr lang="cs-CZ" i="1" dirty="0"/>
              <a:t> Film </a:t>
            </a:r>
            <a:r>
              <a:rPr lang="cs-CZ" i="1" dirty="0" err="1"/>
              <a:t>Genres</a:t>
            </a:r>
            <a:r>
              <a:rPr lang="cs-CZ" i="1" dirty="0"/>
              <a:t>: </a:t>
            </a:r>
            <a:r>
              <a:rPr lang="cs-CZ" i="1" dirty="0" err="1"/>
              <a:t>History</a:t>
            </a:r>
            <a:r>
              <a:rPr lang="cs-CZ" i="1" dirty="0"/>
              <a:t> and </a:t>
            </a:r>
            <a:r>
              <a:rPr lang="cs-CZ" i="1" dirty="0" err="1"/>
              <a:t>Theory</a:t>
            </a:r>
            <a:r>
              <a:rPr lang="cs-CZ" i="1" dirty="0"/>
              <a:t>. </a:t>
            </a:r>
            <a:r>
              <a:rPr lang="cs-CZ" dirty="0" err="1"/>
              <a:t>Berkeley</a:t>
            </a:r>
            <a:r>
              <a:rPr lang="cs-CZ" dirty="0"/>
              <a:t> and Los Angeles: University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California</a:t>
            </a:r>
            <a:r>
              <a:rPr lang="cs-CZ" dirty="0"/>
              <a:t> </a:t>
            </a:r>
            <a:r>
              <a:rPr lang="cs-CZ" dirty="0" err="1"/>
              <a:t>Press</a:t>
            </a:r>
            <a:r>
              <a:rPr lang="cs-CZ" dirty="0"/>
              <a:t>, 1998, s. 42–88. </a:t>
            </a:r>
          </a:p>
          <a:p>
            <a:endParaRPr lang="cs-CZ" dirty="0"/>
          </a:p>
          <a:p>
            <a:r>
              <a:rPr lang="cs-CZ" b="1" dirty="0"/>
              <a:t>Příští lekci 8. 12. odučí Jiří </a:t>
            </a:r>
            <a:r>
              <a:rPr lang="cs-CZ" b="1" dirty="0" err="1"/>
              <a:t>Anger</a:t>
            </a:r>
            <a:r>
              <a:rPr lang="cs-CZ" b="1" dirty="0"/>
              <a:t> na platformě MS </a:t>
            </a:r>
            <a:r>
              <a:rPr lang="cs-CZ" b="1" dirty="0" err="1"/>
              <a:t>Teams</a:t>
            </a:r>
            <a:r>
              <a:rPr lang="cs-CZ" b="1" dirty="0"/>
              <a:t>. Lekce bude bez projekce, od 10:00.  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6607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488DAE-BF0D-3C47-BD61-C2D0F4CF00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57F8A243-B247-E54C-AA9C-D28E0EA4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4" y="1677212"/>
            <a:ext cx="4115012" cy="1171580"/>
          </a:xfrm>
        </p:spPr>
        <p:txBody>
          <a:bodyPr/>
          <a:lstStyle/>
          <a:p>
            <a:pPr algn="ctr"/>
            <a:r>
              <a:rPr lang="cs-CZ" i="1" dirty="0"/>
              <a:t>Syn </a:t>
            </a:r>
            <a:br>
              <a:rPr lang="cs-CZ" dirty="0"/>
            </a:br>
            <a:r>
              <a:rPr lang="cs-CZ" sz="2200" dirty="0"/>
              <a:t>(Belgie, Francie 2002, r. Jean-</a:t>
            </a:r>
            <a:r>
              <a:rPr lang="cs-CZ" sz="2200" dirty="0" err="1"/>
              <a:t>Pierre</a:t>
            </a:r>
            <a:r>
              <a:rPr lang="cs-CZ" sz="2200" dirty="0"/>
              <a:t> a </a:t>
            </a:r>
            <a:r>
              <a:rPr lang="cs-CZ" sz="2200" dirty="0" err="1"/>
              <a:t>Luc</a:t>
            </a:r>
            <a:r>
              <a:rPr lang="cs-CZ" sz="2200" dirty="0"/>
              <a:t> </a:t>
            </a:r>
            <a:r>
              <a:rPr lang="cs-CZ" sz="2200" dirty="0" err="1"/>
              <a:t>Dardennovi</a:t>
            </a:r>
            <a:r>
              <a:rPr lang="cs-CZ" sz="2200" dirty="0"/>
              <a:t>)</a:t>
            </a:r>
          </a:p>
        </p:txBody>
      </p:sp>
      <p:sp>
        <p:nvSpPr>
          <p:cNvPr id="11" name="Podnadpis 10">
            <a:extLst>
              <a:ext uri="{FF2B5EF4-FFF2-40B4-BE49-F238E27FC236}">
                <a16:creationId xmlns:a16="http://schemas.microsoft.com/office/drawing/2014/main" id="{0D48FD13-4F8C-1A44-83A3-B8E9D9C2A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754" y="3135085"/>
            <a:ext cx="4346368" cy="2517567"/>
          </a:xfrm>
        </p:spPr>
        <p:txBody>
          <a:bodyPr/>
          <a:lstStyle/>
          <a:p>
            <a:r>
              <a:rPr lang="cs-CZ" sz="1600" dirty="0"/>
              <a:t>1. Proč lze o tomto filmu uvažovat jako o melodramatickém? Zkuste identifikovat důvody na rovině vyprávění, stylu a významových rovinách.</a:t>
            </a:r>
          </a:p>
          <a:p>
            <a:r>
              <a:rPr lang="cs-CZ" sz="1600" dirty="0"/>
              <a:t>2. Co se naopak melodramatu tak, jak jsme si jej představili, vzpírá?</a:t>
            </a:r>
          </a:p>
          <a:p>
            <a:r>
              <a:rPr lang="cs-CZ" sz="1600" dirty="0"/>
              <a:t>3. Zaměřte se na herecké ztvárnění a formální opracování klíčové dvojice – Oliviera a Francoise. Jak jsou postavy konstruované, co se o nich (ne)dozvíme, pomocí jakých formálních postupů?</a:t>
            </a:r>
          </a:p>
          <a:p>
            <a:endParaRPr lang="cs-CZ" sz="1600" dirty="0"/>
          </a:p>
        </p:txBody>
      </p:sp>
      <p:pic>
        <p:nvPicPr>
          <p:cNvPr id="14" name="Zástupný symbol obrázku 13" descr="Obsah obrázku text, osoba&#10;&#10;Popis byl vytvořen automaticky">
            <a:extLst>
              <a:ext uri="{FF2B5EF4-FFF2-40B4-BE49-F238E27FC236}">
                <a16:creationId xmlns:a16="http://schemas.microsoft.com/office/drawing/2014/main" id="{2BB39789-C188-4748-9475-E2C3F2E151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" r="2880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459B73-26FF-8E42-B583-308D0558AF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653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A38BBC7-314C-F340-9C02-0D9A448F07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4181B6-0463-4740-8F2C-54977DA395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7" name="Obrázek 6" descr="Obsah obrázku zeď, osoba, interiér&#10;&#10;Popis byl vytvořen automaticky">
            <a:extLst>
              <a:ext uri="{FF2B5EF4-FFF2-40B4-BE49-F238E27FC236}">
                <a16:creationId xmlns:a16="http://schemas.microsoft.com/office/drawing/2014/main" id="{BE8965DF-3151-5A4F-BB36-180E47EDF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0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85BF45A-85C4-AD49-BBBF-EAE50E1851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7CC90F-9BAF-8C46-9B4A-57BBFA254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8553F207-55BA-4D40-B5CB-A55B6A28E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84" y="178130"/>
            <a:ext cx="3752939" cy="30486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AFB10ED-900C-BC41-B955-E6F74805E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392486"/>
            <a:ext cx="4657684" cy="2619947"/>
          </a:xfrm>
          <a:prstGeom prst="rect">
            <a:avLst/>
          </a:prstGeom>
        </p:spPr>
      </p:pic>
      <p:pic>
        <p:nvPicPr>
          <p:cNvPr id="11" name="Obrázek 10" descr="Obsah obrázku osoba, interiér, muž&#10;&#10;Popis byl vytvořen automaticky">
            <a:extLst>
              <a:ext uri="{FF2B5EF4-FFF2-40B4-BE49-F238E27FC236}">
                <a16:creationId xmlns:a16="http://schemas.microsoft.com/office/drawing/2014/main" id="{DE80DA42-18F5-A24F-8596-F6DF1F7BF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5" y="3339935"/>
            <a:ext cx="5343896" cy="33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73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1EE4BC-7535-9F41-8506-32D72BBD1C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57E925-C402-4846-A68F-05F68389AF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5" name="Obrázek 4" descr="Obsah obrázku text, osoba, interiér, okno&#10;&#10;Popis byl vytvořen automaticky">
            <a:extLst>
              <a:ext uri="{FF2B5EF4-FFF2-40B4-BE49-F238E27FC236}">
                <a16:creationId xmlns:a16="http://schemas.microsoft.com/office/drawing/2014/main" id="{54158A36-0698-BA44-8605-43B95FA1C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07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BC61BC-1204-BB42-A648-ACAEE61113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2110F4-F9B4-C94C-97B1-803C5246D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9" name="Obrázek 8" descr="Obsah obrázku osoba, interiér, muž, hledání&#10;&#10;Popis byl vytvořen automaticky">
            <a:extLst>
              <a:ext uri="{FF2B5EF4-FFF2-40B4-BE49-F238E27FC236}">
                <a16:creationId xmlns:a16="http://schemas.microsoft.com/office/drawing/2014/main" id="{77F11621-00F7-F747-87C3-A3CC81BA4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8051"/>
            <a:ext cx="5486400" cy="3429000"/>
          </a:xfrm>
          <a:prstGeom prst="rect">
            <a:avLst/>
          </a:prstGeom>
        </p:spPr>
      </p:pic>
      <p:pic>
        <p:nvPicPr>
          <p:cNvPr id="11" name="Obrázek 10" descr="Obsah obrázku osoba, interiér, muž&#10;&#10;Popis byl vytvořen automaticky">
            <a:extLst>
              <a:ext uri="{FF2B5EF4-FFF2-40B4-BE49-F238E27FC236}">
                <a16:creationId xmlns:a16="http://schemas.microsoft.com/office/drawing/2014/main" id="{1282DC90-382A-5242-961E-006D5316D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70" y="3639786"/>
            <a:ext cx="4928260" cy="30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4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A17EDF-E16B-C84E-9B23-6D79EF2069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575610-9E54-DC4B-BAAF-8A966E7042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7E6B74A-D930-F043-8458-D84C3FB7B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Modernistické melodrama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A3C1786-1481-494B-86DB-9B4C85255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Termín Brigitte </a:t>
            </a:r>
            <a:r>
              <a:rPr lang="cs-CZ" dirty="0" err="1"/>
              <a:t>Peucker</a:t>
            </a:r>
            <a:r>
              <a:rPr lang="cs-CZ" dirty="0"/>
              <a:t> – melodramatická perspektiva aplikovaná na </a:t>
            </a:r>
            <a:r>
              <a:rPr lang="cs-CZ" dirty="0" err="1"/>
              <a:t>filma</a:t>
            </a:r>
            <a:r>
              <a:rPr lang="cs-CZ" dirty="0"/>
              <a:t> Michaela </a:t>
            </a:r>
            <a:r>
              <a:rPr lang="cs-CZ" dirty="0" err="1"/>
              <a:t>Hanekeho</a:t>
            </a:r>
            <a:r>
              <a:rPr lang="cs-CZ" dirty="0"/>
              <a:t> (2007)</a:t>
            </a:r>
          </a:p>
          <a:p>
            <a:pPr lvl="1"/>
            <a:r>
              <a:rPr lang="cs-CZ" dirty="0"/>
              <a:t>“</a:t>
            </a:r>
            <a:r>
              <a:rPr lang="cs-CZ" dirty="0" err="1"/>
              <a:t>Violence</a:t>
            </a:r>
            <a:r>
              <a:rPr lang="cs-CZ" dirty="0"/>
              <a:t> and </a:t>
            </a:r>
            <a:r>
              <a:rPr lang="cs-CZ" dirty="0" err="1"/>
              <a:t>Affect</a:t>
            </a:r>
            <a:r>
              <a:rPr lang="cs-CZ" dirty="0"/>
              <a:t>: </a:t>
            </a:r>
            <a:r>
              <a:rPr lang="cs-CZ" dirty="0" err="1"/>
              <a:t>Haneke’s</a:t>
            </a:r>
            <a:r>
              <a:rPr lang="cs-CZ" dirty="0"/>
              <a:t> </a:t>
            </a:r>
            <a:r>
              <a:rPr lang="cs-CZ" dirty="0" err="1"/>
              <a:t>Modernist</a:t>
            </a:r>
            <a:r>
              <a:rPr lang="cs-CZ" dirty="0"/>
              <a:t> </a:t>
            </a:r>
            <a:r>
              <a:rPr lang="cs-CZ" dirty="0" err="1"/>
              <a:t>Melodramas</a:t>
            </a:r>
            <a:r>
              <a:rPr lang="cs-CZ" dirty="0"/>
              <a:t>.”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Material</a:t>
            </a:r>
            <a:r>
              <a:rPr lang="cs-CZ" dirty="0"/>
              <a:t> Image: Art and </a:t>
            </a:r>
            <a:r>
              <a:rPr lang="cs-CZ" dirty="0" err="1"/>
              <a:t>the</a:t>
            </a:r>
            <a:r>
              <a:rPr lang="cs-CZ" dirty="0"/>
              <a:t> Real in Film. </a:t>
            </a:r>
            <a:r>
              <a:rPr lang="cs-CZ" dirty="0" err="1"/>
              <a:t>Stanford</a:t>
            </a:r>
            <a:r>
              <a:rPr lang="cs-CZ" dirty="0"/>
              <a:t>: </a:t>
            </a:r>
            <a:r>
              <a:rPr lang="cs-CZ" dirty="0" err="1"/>
              <a:t>Stanford</a:t>
            </a:r>
            <a:r>
              <a:rPr lang="cs-CZ" dirty="0"/>
              <a:t> University </a:t>
            </a:r>
            <a:r>
              <a:rPr lang="cs-CZ" dirty="0" err="1"/>
              <a:t>Press</a:t>
            </a:r>
            <a:r>
              <a:rPr lang="cs-CZ" dirty="0"/>
              <a:t>. </a:t>
            </a:r>
          </a:p>
          <a:p>
            <a:pPr lvl="1"/>
            <a:endParaRPr lang="cs-CZ" dirty="0"/>
          </a:p>
          <a:p>
            <a:r>
              <a:rPr lang="cs-CZ" dirty="0"/>
              <a:t>I podle Bena Singera jednou z klíčových emocí je </a:t>
            </a:r>
            <a:r>
              <a:rPr lang="cs-CZ" b="1" dirty="0"/>
              <a:t>patos</a:t>
            </a:r>
          </a:p>
          <a:p>
            <a:pPr lvl="1"/>
            <a:r>
              <a:rPr lang="cs-CZ" dirty="0"/>
              <a:t>Negativní konotace &gt;&gt; patos X logos X étos // konotace s patologií</a:t>
            </a:r>
          </a:p>
          <a:p>
            <a:pPr lvl="1"/>
            <a:r>
              <a:rPr lang="cs-CZ" dirty="0"/>
              <a:t>Výraz pro intenzivní, excesivní emoci &gt;&gt; něco příliš prožívat znamená trpět</a:t>
            </a:r>
          </a:p>
          <a:p>
            <a:pPr lvl="1"/>
            <a:r>
              <a:rPr lang="cs-CZ" dirty="0"/>
              <a:t>Ztotožněný s obětí a ženskou pasivní perspektivou, nikoliv s aktivním hrdinou (tragédie), proto je nižšího řádu </a:t>
            </a:r>
          </a:p>
          <a:p>
            <a:pPr lvl="2"/>
            <a:r>
              <a:rPr lang="cs-CZ" dirty="0"/>
              <a:t>			</a:t>
            </a:r>
          </a:p>
        </p:txBody>
      </p:sp>
      <p:pic>
        <p:nvPicPr>
          <p:cNvPr id="7" name="Obrázek 6" descr="Obsah obrázku osoba&#10;&#10;Popis byl vytvořen automaticky">
            <a:extLst>
              <a:ext uri="{FF2B5EF4-FFF2-40B4-BE49-F238E27FC236}">
                <a16:creationId xmlns:a16="http://schemas.microsoft.com/office/drawing/2014/main" id="{83BB8FDB-CA28-9B42-A394-7163B5E5D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9" y="4562590"/>
            <a:ext cx="3719368" cy="2029287"/>
          </a:xfrm>
          <a:prstGeom prst="rect">
            <a:avLst/>
          </a:prstGeom>
        </p:spPr>
      </p:pic>
      <p:pic>
        <p:nvPicPr>
          <p:cNvPr id="9" name="Obrázek 8" descr="Obsah obrázku osoba, okno, muž, interiér&#10;&#10;Popis byl vytvořen automaticky">
            <a:extLst>
              <a:ext uri="{FF2B5EF4-FFF2-40B4-BE49-F238E27FC236}">
                <a16:creationId xmlns:a16="http://schemas.microsoft.com/office/drawing/2014/main" id="{A4492DE4-3FCB-0444-A5AB-208B1AF1A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18" y="4371051"/>
            <a:ext cx="4338782" cy="24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37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E5EC1F-EF97-4943-BC2F-6225D861E8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78E94C-2416-9544-8FE2-65C90D3585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4657E2-0BD6-1B43-8348-BF6CA9399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Patos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676219-A7FA-8247-8F5C-DDCFAF2A8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532" y="170387"/>
            <a:ext cx="7398985" cy="4224700"/>
          </a:xfrm>
        </p:spPr>
        <p:txBody>
          <a:bodyPr/>
          <a:lstStyle/>
          <a:p>
            <a:pPr marL="342900" indent="-342900"/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diváci</a:t>
            </a:r>
            <a:r>
              <a:rPr lang="en-US" dirty="0"/>
              <a:t> </a:t>
            </a:r>
            <a:r>
              <a:rPr lang="en-US" dirty="0" err="1"/>
              <a:t>víme</a:t>
            </a:r>
            <a:r>
              <a:rPr lang="en-US" dirty="0"/>
              <a:t> </a:t>
            </a:r>
            <a:r>
              <a:rPr lang="en-US" dirty="0" err="1"/>
              <a:t>víc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ostatní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 </a:t>
            </a:r>
          </a:p>
          <a:p>
            <a:pPr marL="342900" indent="-342900"/>
            <a:r>
              <a:rPr lang="en-US" dirty="0" err="1"/>
              <a:t>Privilegovaný</a:t>
            </a:r>
            <a:r>
              <a:rPr lang="en-US" dirty="0"/>
              <a:t> </a:t>
            </a:r>
            <a:r>
              <a:rPr lang="en-US" dirty="0" err="1"/>
              <a:t>přístup</a:t>
            </a:r>
            <a:r>
              <a:rPr lang="en-US" dirty="0"/>
              <a:t> k </a:t>
            </a:r>
            <a:r>
              <a:rPr lang="en-US" dirty="0" err="1"/>
              <a:t>utrpení</a:t>
            </a:r>
            <a:r>
              <a:rPr lang="en-US" dirty="0"/>
              <a:t> </a:t>
            </a:r>
            <a:r>
              <a:rPr lang="en-US" dirty="0" err="1"/>
              <a:t>hrdinů</a:t>
            </a:r>
            <a:endParaRPr lang="en-US" dirty="0"/>
          </a:p>
          <a:p>
            <a:pPr marL="342900" indent="-342900"/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kulminaci</a:t>
            </a:r>
            <a:r>
              <a:rPr lang="en-US" dirty="0"/>
              <a:t> </a:t>
            </a:r>
            <a:r>
              <a:rPr lang="en-US" dirty="0" err="1"/>
              <a:t>přispívá</a:t>
            </a:r>
            <a:r>
              <a:rPr lang="en-US" dirty="0"/>
              <a:t> </a:t>
            </a:r>
            <a:r>
              <a:rPr lang="en-US" dirty="0" err="1"/>
              <a:t>načasování</a:t>
            </a:r>
            <a:r>
              <a:rPr lang="en-US" dirty="0"/>
              <a:t> – </a:t>
            </a:r>
            <a:r>
              <a:rPr lang="en-US" dirty="0" err="1"/>
              <a:t>komplikovaný</a:t>
            </a:r>
            <a:r>
              <a:rPr lang="en-US" dirty="0"/>
              <a:t> moment </a:t>
            </a:r>
            <a:r>
              <a:rPr lang="en-US" dirty="0" err="1"/>
              <a:t>rozpoznání</a:t>
            </a:r>
            <a:r>
              <a:rPr lang="en-US" dirty="0"/>
              <a:t> </a:t>
            </a:r>
            <a:r>
              <a:rPr lang="en-US" dirty="0" err="1"/>
              <a:t>hrdinových</a:t>
            </a:r>
            <a:r>
              <a:rPr lang="en-US" dirty="0"/>
              <a:t>/</a:t>
            </a:r>
            <a:r>
              <a:rPr lang="en-US" dirty="0" err="1"/>
              <a:t>hrdinčiných</a:t>
            </a:r>
            <a:r>
              <a:rPr lang="en-US" dirty="0"/>
              <a:t> </a:t>
            </a:r>
            <a:r>
              <a:rPr lang="en-US" dirty="0" err="1"/>
              <a:t>ctností</a:t>
            </a:r>
            <a:r>
              <a:rPr lang="en-US" dirty="0"/>
              <a:t> </a:t>
            </a:r>
            <a:r>
              <a:rPr lang="en-US" dirty="0" err="1"/>
              <a:t>ostatními</a:t>
            </a:r>
            <a:r>
              <a:rPr lang="en-US" dirty="0"/>
              <a:t> </a:t>
            </a:r>
            <a:r>
              <a:rPr lang="en-US" dirty="0" err="1"/>
              <a:t>postavami</a:t>
            </a:r>
            <a:r>
              <a:rPr lang="en-US" dirty="0"/>
              <a:t> &gt;&gt; </a:t>
            </a:r>
            <a:r>
              <a:rPr lang="en-US" dirty="0" err="1"/>
              <a:t>příliš</a:t>
            </a:r>
            <a:r>
              <a:rPr lang="en-US" dirty="0"/>
              <a:t> </a:t>
            </a:r>
            <a:r>
              <a:rPr lang="en-US" dirty="0" err="1"/>
              <a:t>pozdě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poslední</a:t>
            </a:r>
            <a:r>
              <a:rPr lang="en-US" dirty="0"/>
              <a:t> </a:t>
            </a:r>
            <a:r>
              <a:rPr lang="en-US" dirty="0" err="1"/>
              <a:t>chvíli</a:t>
            </a:r>
            <a:r>
              <a:rPr lang="en-US" dirty="0"/>
              <a:t>…</a:t>
            </a:r>
          </a:p>
          <a:p>
            <a:pPr marL="342900" indent="-342900"/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diváci</a:t>
            </a:r>
            <a:r>
              <a:rPr lang="en-US" dirty="0"/>
              <a:t> </a:t>
            </a:r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pasivně</a:t>
            </a:r>
            <a:r>
              <a:rPr lang="en-US" dirty="0"/>
              <a:t> </a:t>
            </a:r>
            <a:r>
              <a:rPr lang="en-US" dirty="0" err="1"/>
              <a:t>přihlížet</a:t>
            </a:r>
            <a:endParaRPr lang="en-US" dirty="0"/>
          </a:p>
          <a:p>
            <a:pPr marL="742950" lvl="1" indent="-285750"/>
            <a:r>
              <a:rPr lang="en-US" dirty="0" err="1"/>
              <a:t>Slzy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výraz</a:t>
            </a:r>
            <a:r>
              <a:rPr lang="en-US" dirty="0"/>
              <a:t> </a:t>
            </a:r>
            <a:r>
              <a:rPr lang="en-US" dirty="0" err="1"/>
              <a:t>bezmoci</a:t>
            </a:r>
            <a:r>
              <a:rPr lang="en-US" dirty="0"/>
              <a:t>? (Steve Neale)  </a:t>
            </a:r>
          </a:p>
          <a:p>
            <a:endParaRPr lang="cs-CZ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865FF23-382F-2940-BB5C-4D0914F79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3" y="2772628"/>
            <a:ext cx="5081885" cy="3914985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669EA36-BB16-7D4A-A813-D85EE0339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068" y="2858793"/>
            <a:ext cx="2494864" cy="372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16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66A339-3936-9D44-9E60-FA4B84AE18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E1E4E7-7595-5348-97F2-97DD6FEA90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DEA17E-BAC9-B343-B143-2FA8F6709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Modernistické melodrama</a:t>
            </a:r>
            <a:br>
              <a:rPr lang="cs-CZ" dirty="0"/>
            </a:br>
            <a:r>
              <a:rPr lang="cs-CZ" dirty="0"/>
              <a:t>András </a:t>
            </a:r>
            <a:r>
              <a:rPr lang="cs-CZ" dirty="0" err="1"/>
              <a:t>Bálint</a:t>
            </a:r>
            <a:r>
              <a:rPr lang="cs-CZ" dirty="0"/>
              <a:t> Kovács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F6C58F6-D5D8-144A-9C5E-428BCFFBD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„Melodrama má klíčový význam ve vývoji moderního </a:t>
            </a:r>
            <a:r>
              <a:rPr lang="cs-CZ" dirty="0" err="1"/>
              <a:t>artového</a:t>
            </a:r>
            <a:r>
              <a:rPr lang="cs-CZ" dirty="0"/>
              <a:t> filmu. Spolu s kriminálním žánrem šlo o hlavní formu, která umožnila překlenou propast mezi komerční populární kinematografií a jejím uměleckým protipólem už od chvíle, kdy tato propast dostala konkrétní obrysy; a navíc jde o žánr, který nejenže přežil modernismus, ale přežil také uvnitř něj. […] Melodramatická struktura není modernismu vůbec vzdálená; právě naopak, skvěle se hodí pro realizaci modernistického projektu v kinematografii a je jedním z žánrových zdrojů moderních </a:t>
            </a:r>
            <a:r>
              <a:rPr lang="cs-CZ" dirty="0" err="1"/>
              <a:t>narativů</a:t>
            </a:r>
            <a:r>
              <a:rPr lang="cs-CZ" dirty="0"/>
              <a:t>, i když moderní filmy většinou nepoužívají celou škálu melodramatické výbavy.“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297758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463</TotalTime>
  <Words>716</Words>
  <Application>Microsoft Macintosh PowerPoint</Application>
  <PresentationFormat>Předvádění na obrazovce (4:3)</PresentationFormat>
  <Paragraphs>64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Tahoma</vt:lpstr>
      <vt:lpstr>Wingdings</vt:lpstr>
      <vt:lpstr>Prezentace_MU_CZ</vt:lpstr>
      <vt:lpstr>Melodrama: žánr, styl, emoce  FAVh037</vt:lpstr>
      <vt:lpstr>Syn  (Belgie, Francie 2002, r. Jean-Pierre a Luc Dardennovi)</vt:lpstr>
      <vt:lpstr>Prezentace aplikace PowerPoint</vt:lpstr>
      <vt:lpstr>Prezentace aplikace PowerPoint</vt:lpstr>
      <vt:lpstr>Prezentace aplikace PowerPoint</vt:lpstr>
      <vt:lpstr>Prezentace aplikace PowerPoint</vt:lpstr>
      <vt:lpstr>Modernistické melodrama</vt:lpstr>
      <vt:lpstr>Patos</vt:lpstr>
      <vt:lpstr>Modernistické melodrama András Bálint Kovács</vt:lpstr>
      <vt:lpstr>Modernistické melodrama (Kovács)</vt:lpstr>
      <vt:lpstr>Linda Williams:  Melodrama revised (1998)</vt:lpstr>
      <vt:lpstr>Literatura: L9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Melodrama: žánr, styl, emoce  FAVh037</dc:title>
  <dc:creator>Šárka Gmiterková</dc:creator>
  <cp:lastModifiedBy>Šárka Gmiterková</cp:lastModifiedBy>
  <cp:revision>4</cp:revision>
  <dcterms:created xsi:type="dcterms:W3CDTF">2021-11-30T12:08:07Z</dcterms:created>
  <dcterms:modified xsi:type="dcterms:W3CDTF">2021-11-30T19:51:09Z</dcterms:modified>
</cp:coreProperties>
</file>