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3"/>
    <p:restoredTop sz="91441"/>
  </p:normalViewPr>
  <p:slideViewPr>
    <p:cSldViewPr snapToGrid="0" snapToObjects="1">
      <p:cViewPr varScale="1">
        <p:scale>
          <a:sx n="60" d="100"/>
          <a:sy n="60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22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21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idx="21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VfrQbnTs4szm4quC4-FT3NVLS-vlDC9oYka63T7a3dw/edit#gid=793603505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vekino.cz" TargetMode="External"/><Relationship Id="rId13" Type="http://schemas.openxmlformats.org/officeDocument/2006/relationships/hyperlink" Target="http://www.unic-cinemas.org" TargetMode="External"/><Relationship Id="rId3" Type="http://schemas.openxmlformats.org/officeDocument/2006/relationships/hyperlink" Target="http://www.prokina.cz" TargetMode="External"/><Relationship Id="rId7" Type="http://schemas.openxmlformats.org/officeDocument/2006/relationships/hyperlink" Target="http://www.kinoprokazdeho.cz" TargetMode="External"/><Relationship Id="rId12" Type="http://schemas.openxmlformats.org/officeDocument/2006/relationships/hyperlink" Target="http://www.mediasalles.it" TargetMode="External"/><Relationship Id="rId2" Type="http://schemas.openxmlformats.org/officeDocument/2006/relationships/hyperlink" Target="http://www.ufd.cz" TargetMode="External"/><Relationship Id="rId16" Type="http://schemas.openxmlformats.org/officeDocument/2006/relationships/hyperlink" Target="http://www.dcimovie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igitalnikino.cz" TargetMode="External"/><Relationship Id="rId11" Type="http://schemas.openxmlformats.org/officeDocument/2006/relationships/hyperlink" Target="http://www.mediadeskcz.eu" TargetMode="External"/><Relationship Id="rId5" Type="http://schemas.openxmlformats.org/officeDocument/2006/relationships/hyperlink" Target="http://www.mkcr.cz" TargetMode="External"/><Relationship Id="rId15" Type="http://schemas.openxmlformats.org/officeDocument/2006/relationships/hyperlink" Target="http://www.boxofficemojo.com" TargetMode="External"/><Relationship Id="rId10" Type="http://schemas.openxmlformats.org/officeDocument/2006/relationships/hyperlink" Target="http://www.acfk.cz" TargetMode="External"/><Relationship Id="rId4" Type="http://schemas.openxmlformats.org/officeDocument/2006/relationships/hyperlink" Target="http://www.fondkinematografie.cz" TargetMode="External"/><Relationship Id="rId9" Type="http://schemas.openxmlformats.org/officeDocument/2006/relationships/hyperlink" Target="http://www.kinomaniak.cz" TargetMode="External"/><Relationship Id="rId14" Type="http://schemas.openxmlformats.org/officeDocument/2006/relationships/hyperlink" Target="http://www.europa-cinemas.org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osoba/18130?kod=FAV332;pvysl=350560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>
            <a:spLocks noGrp="1"/>
          </p:cNvSpPr>
          <p:nvPr>
            <p:ph type="ctrTitle"/>
          </p:nvPr>
        </p:nvSpPr>
        <p:spPr>
          <a:xfrm>
            <a:off x="1063062" y="1638300"/>
            <a:ext cx="10878676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FAVp009 Provoz kina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edílná součást provozu kina…"/>
          <p:cNvSpPr txBox="1"/>
          <p:nvPr/>
        </p:nvSpPr>
        <p:spPr>
          <a:xfrm>
            <a:off x="677135" y="3456338"/>
            <a:ext cx="11650530" cy="3577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25078" indent="-625078" algn="l">
              <a:buSzPct val="145000"/>
              <a:buChar char="•"/>
              <a:defRPr sz="4500"/>
            </a:pPr>
            <a:r>
              <a:t>nedílná součást provozu kina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součást, nikoli hlavní část 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nedá se obsáhnout v jedné přednášce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spíše úvod do problematiky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můžeme se k tématu vrátit</a:t>
            </a:r>
          </a:p>
        </p:txBody>
      </p:sp>
      <p:sp>
        <p:nvSpPr>
          <p:cNvPr id="136" name="Dramaturgie kina"/>
          <p:cNvSpPr txBox="1">
            <a:spLocks noGrp="1"/>
          </p:cNvSpPr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Dramaturgie kina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py kin…"/>
          <p:cNvSpPr txBox="1"/>
          <p:nvPr/>
        </p:nvSpPr>
        <p:spPr>
          <a:xfrm>
            <a:off x="677135" y="3113438"/>
            <a:ext cx="11650530" cy="4974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25078" indent="-625078" algn="l">
              <a:buSzPct val="145000"/>
              <a:buChar char="•"/>
              <a:defRPr sz="4500"/>
            </a:pPr>
            <a:r>
              <a:t>tipy kin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lokalizace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jaké kino chci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typologie obsahu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vlastní program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jak programovat</a:t>
            </a:r>
          </a:p>
          <a:p>
            <a:pPr marL="625078" indent="-625078" algn="l">
              <a:buSzPct val="145000"/>
              <a:buChar char="•"/>
              <a:defRPr sz="4500"/>
            </a:pPr>
            <a:r>
              <a:t>pro koho programovat</a:t>
            </a:r>
          </a:p>
        </p:txBody>
      </p:sp>
      <p:sp>
        <p:nvSpPr>
          <p:cNvPr id="139" name="Dramaturgická východiska"/>
          <p:cNvSpPr txBox="1">
            <a:spLocks noGrp="1"/>
          </p:cNvSpPr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 defTabSz="549148">
              <a:defRPr sz="7519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Dramaturgická východiska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Multiplexy - čistě komerční dramaturgie (Cinema City Velký Špalíček)…"/>
          <p:cNvSpPr txBox="1"/>
          <p:nvPr/>
        </p:nvSpPr>
        <p:spPr>
          <a:xfrm>
            <a:off x="677135" y="731282"/>
            <a:ext cx="11650530" cy="9040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spAutoFit/>
          </a:bodyPr>
          <a:lstStyle/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Multiplexy</a:t>
            </a:r>
            <a:r>
              <a:rPr dirty="0"/>
              <a:t> - </a:t>
            </a:r>
            <a:r>
              <a:rPr sz="2600" dirty="0" err="1"/>
              <a:t>čistě</a:t>
            </a:r>
            <a:r>
              <a:rPr sz="2600" dirty="0"/>
              <a:t> </a:t>
            </a:r>
            <a:r>
              <a:rPr sz="2600" dirty="0" err="1"/>
              <a:t>komerční</a:t>
            </a:r>
            <a:r>
              <a:rPr sz="2600" dirty="0"/>
              <a:t> </a:t>
            </a:r>
            <a:r>
              <a:rPr sz="2600" dirty="0" err="1"/>
              <a:t>dramaturgie</a:t>
            </a:r>
            <a:r>
              <a:rPr sz="2600" dirty="0"/>
              <a:t> (Cinema City </a:t>
            </a:r>
            <a:r>
              <a:rPr sz="2600" dirty="0" err="1"/>
              <a:t>Velký</a:t>
            </a:r>
            <a:r>
              <a:rPr sz="2600" dirty="0"/>
              <a:t> </a:t>
            </a:r>
            <a:r>
              <a:rPr sz="2600" dirty="0" err="1"/>
              <a:t>Špalíček</a:t>
            </a:r>
            <a:r>
              <a:rPr sz="2600" dirty="0"/>
              <a:t>)</a:t>
            </a:r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Klasická</a:t>
            </a:r>
            <a:r>
              <a:rPr b="1" dirty="0"/>
              <a:t> kina </a:t>
            </a:r>
            <a:r>
              <a:rPr dirty="0"/>
              <a:t>- </a:t>
            </a:r>
            <a:r>
              <a:rPr sz="2600" dirty="0"/>
              <a:t>od </a:t>
            </a:r>
            <a:r>
              <a:rPr sz="2600" dirty="0" err="1"/>
              <a:t>čistě</a:t>
            </a:r>
            <a:r>
              <a:rPr sz="2600" dirty="0"/>
              <a:t> </a:t>
            </a:r>
            <a:r>
              <a:rPr sz="2600" dirty="0" err="1"/>
              <a:t>komerční</a:t>
            </a:r>
            <a:r>
              <a:rPr sz="2600" dirty="0"/>
              <a:t> po </a:t>
            </a:r>
            <a:r>
              <a:rPr sz="2600" dirty="0" err="1"/>
              <a:t>až</a:t>
            </a:r>
            <a:r>
              <a:rPr sz="2600" dirty="0"/>
              <a:t> po </a:t>
            </a:r>
            <a:r>
              <a:rPr sz="2600" dirty="0" err="1"/>
              <a:t>artovou</a:t>
            </a:r>
            <a:r>
              <a:rPr sz="2600" dirty="0"/>
              <a:t> </a:t>
            </a:r>
            <a:r>
              <a:rPr sz="2600" dirty="0" err="1"/>
              <a:t>dramaturgii</a:t>
            </a:r>
            <a:r>
              <a:rPr sz="2600" dirty="0"/>
              <a:t> (</a:t>
            </a:r>
            <a:r>
              <a:rPr sz="2600" dirty="0" err="1"/>
              <a:t>Svratka</a:t>
            </a:r>
            <a:r>
              <a:rPr sz="2600" dirty="0"/>
              <a:t> </a:t>
            </a:r>
            <a:r>
              <a:rPr sz="2600" dirty="0" err="1"/>
              <a:t>Tišnov</a:t>
            </a:r>
            <a:r>
              <a:rPr sz="2600" dirty="0"/>
              <a:t> Karlovy, Central Hradec </a:t>
            </a:r>
            <a:r>
              <a:rPr sz="2600" dirty="0" err="1"/>
              <a:t>Králové</a:t>
            </a:r>
            <a:r>
              <a:rPr sz="2600" dirty="0"/>
              <a:t>)</a:t>
            </a:r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Artová</a:t>
            </a:r>
            <a:r>
              <a:rPr b="1" dirty="0"/>
              <a:t> kina</a:t>
            </a:r>
            <a:r>
              <a:rPr dirty="0"/>
              <a:t> - </a:t>
            </a:r>
            <a:r>
              <a:rPr sz="2600" dirty="0" err="1"/>
              <a:t>různě</a:t>
            </a:r>
            <a:r>
              <a:rPr sz="2600" dirty="0"/>
              <a:t> </a:t>
            </a:r>
            <a:r>
              <a:rPr sz="2600" dirty="0" err="1"/>
              <a:t>nastaven</a:t>
            </a:r>
            <a:r>
              <a:rPr sz="2600" dirty="0"/>
              <a:t> </a:t>
            </a:r>
            <a:r>
              <a:rPr sz="2600" dirty="0" err="1"/>
              <a:t>pohled</a:t>
            </a:r>
            <a:r>
              <a:rPr sz="2600" dirty="0"/>
              <a:t> </a:t>
            </a:r>
            <a:r>
              <a:rPr sz="2600" dirty="0" err="1"/>
              <a:t>na</a:t>
            </a:r>
            <a:r>
              <a:rPr sz="2600" dirty="0"/>
              <a:t> </a:t>
            </a:r>
            <a:r>
              <a:rPr sz="2600" dirty="0" err="1"/>
              <a:t>komerční</a:t>
            </a:r>
            <a:r>
              <a:rPr sz="2600" dirty="0"/>
              <a:t> film (</a:t>
            </a:r>
            <a:r>
              <a:rPr sz="2600" dirty="0" err="1"/>
              <a:t>Světozor</a:t>
            </a:r>
            <a:r>
              <a:rPr sz="2600" dirty="0"/>
              <a:t> Praha, Scala Brno)</a:t>
            </a:r>
          </a:p>
          <a:p>
            <a:pPr algn="l"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Archivní</a:t>
            </a:r>
            <a:r>
              <a:rPr b="1" dirty="0"/>
              <a:t> kino</a:t>
            </a:r>
            <a:r>
              <a:rPr dirty="0"/>
              <a:t> - </a:t>
            </a:r>
            <a:r>
              <a:rPr sz="2600" dirty="0"/>
              <a:t>(</a:t>
            </a:r>
            <a:r>
              <a:rPr sz="2600" dirty="0" err="1"/>
              <a:t>Ponrepo</a:t>
            </a:r>
            <a:r>
              <a:rPr sz="2600" dirty="0"/>
              <a:t>)</a:t>
            </a:r>
          </a:p>
          <a:p>
            <a:pPr algn="l"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Repertoárové</a:t>
            </a:r>
            <a:r>
              <a:rPr b="1" dirty="0"/>
              <a:t> kino -</a:t>
            </a:r>
            <a:r>
              <a:rPr sz="2600" dirty="0"/>
              <a:t> (Aero Praha)</a:t>
            </a:r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r>
              <a:rPr b="1" dirty="0" err="1"/>
              <a:t>Letní</a:t>
            </a:r>
            <a:r>
              <a:rPr b="1" dirty="0"/>
              <a:t> kina</a:t>
            </a:r>
            <a:r>
              <a:rPr dirty="0"/>
              <a:t> - </a:t>
            </a:r>
            <a:r>
              <a:rPr sz="2600" dirty="0"/>
              <a:t>od </a:t>
            </a:r>
            <a:r>
              <a:rPr sz="2600" dirty="0" err="1"/>
              <a:t>komerční</a:t>
            </a:r>
            <a:r>
              <a:rPr sz="2600" dirty="0"/>
              <a:t> </a:t>
            </a:r>
            <a:r>
              <a:rPr sz="2600" dirty="0" err="1"/>
              <a:t>dramaturgii</a:t>
            </a:r>
            <a:r>
              <a:rPr sz="2600" dirty="0"/>
              <a:t> v </a:t>
            </a:r>
            <a:r>
              <a:rPr sz="2600" dirty="0" err="1"/>
              <a:t>klasických</a:t>
            </a:r>
            <a:r>
              <a:rPr sz="2600" dirty="0"/>
              <a:t> </a:t>
            </a:r>
            <a:r>
              <a:rPr sz="2600" dirty="0" err="1"/>
              <a:t>letních</a:t>
            </a:r>
            <a:r>
              <a:rPr sz="2600" dirty="0"/>
              <a:t> </a:t>
            </a:r>
            <a:r>
              <a:rPr sz="2600" dirty="0" err="1"/>
              <a:t>kinech</a:t>
            </a:r>
            <a:r>
              <a:rPr sz="2600" dirty="0"/>
              <a:t> po </a:t>
            </a:r>
            <a:r>
              <a:rPr sz="2600" dirty="0" err="1"/>
              <a:t>artovou</a:t>
            </a:r>
            <a:r>
              <a:rPr sz="2600" dirty="0"/>
              <a:t> v </a:t>
            </a:r>
            <a:r>
              <a:rPr sz="2600" dirty="0" err="1"/>
              <a:t>nepravidelných</a:t>
            </a:r>
            <a:r>
              <a:rPr sz="2600" dirty="0"/>
              <a:t> </a:t>
            </a:r>
            <a:r>
              <a:rPr sz="2600" dirty="0" err="1"/>
              <a:t>kinech</a:t>
            </a:r>
            <a:r>
              <a:rPr sz="2600" dirty="0"/>
              <a:t> </a:t>
            </a:r>
            <a:r>
              <a:rPr sz="2600" dirty="0" err="1"/>
              <a:t>ve</a:t>
            </a:r>
            <a:r>
              <a:rPr sz="2600" dirty="0"/>
              <a:t> </a:t>
            </a:r>
            <a:r>
              <a:rPr sz="2600" dirty="0" err="1"/>
              <a:t>velkých</a:t>
            </a:r>
            <a:r>
              <a:rPr sz="2600" dirty="0"/>
              <a:t> </a:t>
            </a:r>
            <a:r>
              <a:rPr sz="2600" dirty="0" err="1"/>
              <a:t>městech</a:t>
            </a:r>
            <a:endParaRPr sz="2600" dirty="0"/>
          </a:p>
          <a:p>
            <a:pPr marL="444500" indent="-444500" algn="l">
              <a:buSzPct val="145000"/>
              <a:buChar char="•"/>
              <a:defRPr sz="3200" b="0">
                <a:latin typeface="Helvetica"/>
                <a:ea typeface="Helvetica"/>
                <a:cs typeface="Helvetica"/>
                <a:sym typeface="Helvetica"/>
              </a:defRPr>
            </a:pPr>
            <a:endParaRPr sz="2600" dirty="0"/>
          </a:p>
          <a:p>
            <a:pPr marL="444500" indent="-444500" algn="l">
              <a:buSzPct val="145000"/>
              <a:buChar char="•"/>
              <a:defRPr sz="32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E-cinema kina - </a:t>
            </a:r>
            <a:r>
              <a:rPr sz="2600" b="0" dirty="0" err="1"/>
              <a:t>dramaturgie</a:t>
            </a:r>
            <a:r>
              <a:rPr sz="2600" b="0" dirty="0"/>
              <a:t> </a:t>
            </a:r>
            <a:r>
              <a:rPr sz="2600" b="0" dirty="0" err="1"/>
              <a:t>dána</a:t>
            </a:r>
            <a:r>
              <a:rPr sz="2600" b="0" dirty="0"/>
              <a:t> </a:t>
            </a:r>
            <a:r>
              <a:rPr sz="2600" b="0" dirty="0" err="1"/>
              <a:t>dostupností</a:t>
            </a:r>
            <a:r>
              <a:rPr sz="2600" b="0" dirty="0"/>
              <a:t> </a:t>
            </a:r>
            <a:r>
              <a:rPr sz="2600" b="0" dirty="0" err="1"/>
              <a:t>obsahu</a:t>
            </a:r>
            <a:r>
              <a:rPr sz="2600" b="0" dirty="0"/>
              <a:t> pro </a:t>
            </a:r>
            <a:r>
              <a:rPr sz="2600" b="0" dirty="0" err="1"/>
              <a:t>tento</a:t>
            </a:r>
            <a:r>
              <a:rPr sz="2600" b="0" dirty="0"/>
              <a:t> </a:t>
            </a:r>
            <a:r>
              <a:rPr sz="2600" b="0" dirty="0" err="1"/>
              <a:t>druh</a:t>
            </a:r>
            <a:r>
              <a:rPr sz="2600" b="0" dirty="0"/>
              <a:t> kin</a:t>
            </a:r>
            <a:endParaRPr sz="2600" dirty="0"/>
          </a:p>
          <a:p>
            <a:pPr>
              <a:defRPr sz="3900"/>
            </a:pPr>
            <a:endParaRPr sz="2600" dirty="0"/>
          </a:p>
        </p:txBody>
      </p:sp>
      <p:sp>
        <p:nvSpPr>
          <p:cNvPr id="142" name="Tipy kin"/>
          <p:cNvSpPr txBox="1">
            <a:spLocks noGrp="1"/>
          </p:cNvSpPr>
          <p:nvPr>
            <p:ph type="ctrTitle"/>
          </p:nvPr>
        </p:nvSpPr>
        <p:spPr>
          <a:xfrm>
            <a:off x="310554" y="28350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Tipy kin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Kde vlastně jsem?…"/>
          <p:cNvSpPr txBox="1"/>
          <p:nvPr/>
        </p:nvSpPr>
        <p:spPr>
          <a:xfrm>
            <a:off x="677135" y="2108200"/>
            <a:ext cx="11650530" cy="698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Kde vlastně jsem?</a:t>
            </a:r>
          </a:p>
          <a:p>
            <a:pPr algn="l">
              <a:defRPr sz="2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velké město, střední město, malé město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vesnice a městys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jiná kultura ve městě (divadlo, galerie, festival, letní kino)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spádová oblast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tradice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silná osobnost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mateřských, základních, středních a vysokých škol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seniorů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dostatek rodičů s dětmi</a:t>
            </a:r>
          </a:p>
        </p:txBody>
      </p:sp>
      <p:sp>
        <p:nvSpPr>
          <p:cNvPr id="145" name="Lokalizace dramaturgie"/>
          <p:cNvSpPr txBox="1">
            <a:spLocks noGrp="1"/>
          </p:cNvSpPr>
          <p:nvPr>
            <p:ph type="ctrTitle"/>
          </p:nvPr>
        </p:nvSpPr>
        <p:spPr>
          <a:xfrm>
            <a:off x="310554" y="4190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Lokalizace dramaturgie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"/>
          <p:cNvSpPr txBox="1"/>
          <p:nvPr/>
        </p:nvSpPr>
        <p:spPr>
          <a:xfrm>
            <a:off x="677135" y="4960183"/>
            <a:ext cx="11650530" cy="1281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endParaRPr/>
          </a:p>
        </p:txBody>
      </p:sp>
      <p:sp>
        <p:nvSpPr>
          <p:cNvPr id="148" name="Dobré kino?"/>
          <p:cNvSpPr txBox="1">
            <a:spLocks noGrp="1"/>
          </p:cNvSpPr>
          <p:nvPr>
            <p:ph type="ctrTitle"/>
          </p:nvPr>
        </p:nvSpPr>
        <p:spPr>
          <a:xfrm>
            <a:off x="310554" y="385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Dobré kino?</a:t>
            </a:r>
          </a:p>
        </p:txBody>
      </p:sp>
      <p:sp>
        <p:nvSpPr>
          <p:cNvPr id="149" name="kvalitní komerční filmy…"/>
          <p:cNvSpPr txBox="1"/>
          <p:nvPr/>
        </p:nvSpPr>
        <p:spPr>
          <a:xfrm>
            <a:off x="672537" y="2000249"/>
            <a:ext cx="8324107" cy="720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kvalitní komerční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kvalitní artové snímky (filmový klub)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všechny druhy dokumentu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animované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krátké filmy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děti (Dětské dílny)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školy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seniory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filmy pro rodiče s dětmi (Baby Bio)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alternativní obsah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experimenty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nefilmové projekce (přednášky)</a:t>
            </a:r>
          </a:p>
          <a:p>
            <a:pPr marL="333374" indent="-333374" algn="l">
              <a:buSzPct val="145000"/>
              <a:buChar char="•"/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premiéry s delegacemi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elovečerní hrané filmy…"/>
          <p:cNvSpPr txBox="1"/>
          <p:nvPr/>
        </p:nvSpPr>
        <p:spPr>
          <a:xfrm>
            <a:off x="64623" y="2151379"/>
            <a:ext cx="12875551" cy="726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Celovečerní</a:t>
            </a:r>
            <a:r>
              <a:rPr dirty="0"/>
              <a:t> </a:t>
            </a:r>
            <a:r>
              <a:rPr dirty="0" err="1"/>
              <a:t>hrané</a:t>
            </a:r>
            <a:r>
              <a:rPr dirty="0"/>
              <a:t> filmy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Pohádky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Dokumenty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Alternativní</a:t>
            </a:r>
            <a:r>
              <a:rPr dirty="0"/>
              <a:t> </a:t>
            </a:r>
            <a:r>
              <a:rPr dirty="0" err="1"/>
              <a:t>obsah</a:t>
            </a:r>
            <a:r>
              <a:rPr dirty="0"/>
              <a:t> </a:t>
            </a:r>
            <a:r>
              <a:rPr sz="2200" dirty="0"/>
              <a:t>(Opera, </a:t>
            </a:r>
            <a:r>
              <a:rPr sz="2200" dirty="0" err="1"/>
              <a:t>Balet</a:t>
            </a:r>
            <a:r>
              <a:rPr sz="2200" dirty="0"/>
              <a:t>, </a:t>
            </a:r>
            <a:r>
              <a:rPr sz="2200" dirty="0" err="1"/>
              <a:t>Divadelní</a:t>
            </a:r>
            <a:r>
              <a:rPr sz="2200" dirty="0"/>
              <a:t> </a:t>
            </a:r>
            <a:r>
              <a:rPr sz="2200" dirty="0" err="1"/>
              <a:t>představení</a:t>
            </a:r>
            <a:r>
              <a:rPr sz="2200" dirty="0"/>
              <a:t>, </a:t>
            </a:r>
            <a:r>
              <a:rPr sz="2200" dirty="0" err="1"/>
              <a:t>Koncert</a:t>
            </a:r>
            <a:r>
              <a:rPr sz="2200" dirty="0"/>
              <a:t>, </a:t>
            </a:r>
            <a:r>
              <a:rPr sz="2200" dirty="0" err="1"/>
              <a:t>Výstava</a:t>
            </a:r>
            <a:r>
              <a:rPr sz="2200" dirty="0"/>
              <a:t>)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Nezávislá</a:t>
            </a:r>
            <a:r>
              <a:rPr dirty="0"/>
              <a:t> – </a:t>
            </a:r>
            <a:r>
              <a:rPr dirty="0" err="1"/>
              <a:t>amatérská</a:t>
            </a:r>
            <a:r>
              <a:rPr dirty="0"/>
              <a:t> </a:t>
            </a:r>
            <a:r>
              <a:rPr dirty="0" err="1"/>
              <a:t>tvorba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Krátké</a:t>
            </a:r>
            <a:r>
              <a:rPr dirty="0"/>
              <a:t> filmy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Přednášky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Živé</a:t>
            </a:r>
            <a:r>
              <a:rPr dirty="0"/>
              <a:t> </a:t>
            </a:r>
            <a:r>
              <a:rPr dirty="0" err="1"/>
              <a:t>divadlo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Živé</a:t>
            </a:r>
            <a:r>
              <a:rPr dirty="0"/>
              <a:t> </a:t>
            </a:r>
            <a:r>
              <a:rPr dirty="0" err="1"/>
              <a:t>koncerty</a:t>
            </a:r>
            <a:r>
              <a:rPr dirty="0"/>
              <a:t> </a:t>
            </a:r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Distribuční</a:t>
            </a:r>
            <a:r>
              <a:rPr dirty="0"/>
              <a:t> </a:t>
            </a:r>
            <a:r>
              <a:rPr dirty="0" err="1"/>
              <a:t>nástroje</a:t>
            </a:r>
            <a:r>
              <a:rPr dirty="0"/>
              <a:t>, </a:t>
            </a:r>
            <a:r>
              <a:rPr dirty="0" err="1"/>
              <a:t>princip</a:t>
            </a:r>
            <a:r>
              <a:rPr dirty="0"/>
              <a:t> </a:t>
            </a:r>
            <a:r>
              <a:rPr dirty="0" err="1"/>
              <a:t>filmové</a:t>
            </a:r>
            <a:r>
              <a:rPr dirty="0"/>
              <a:t> </a:t>
            </a:r>
            <a:r>
              <a:rPr dirty="0" err="1"/>
              <a:t>distribuce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Zahraniční</a:t>
            </a:r>
            <a:r>
              <a:rPr dirty="0"/>
              <a:t> </a:t>
            </a:r>
            <a:r>
              <a:rPr dirty="0" err="1"/>
              <a:t>obsah</a:t>
            </a:r>
            <a:r>
              <a:rPr dirty="0"/>
              <a:t> bez </a:t>
            </a:r>
            <a:r>
              <a:rPr dirty="0" err="1"/>
              <a:t>českého</a:t>
            </a:r>
            <a:r>
              <a:rPr dirty="0"/>
              <a:t> </a:t>
            </a:r>
            <a:r>
              <a:rPr dirty="0" err="1"/>
              <a:t>distributora</a:t>
            </a:r>
            <a:endParaRPr dirty="0"/>
          </a:p>
          <a:p>
            <a:pPr marL="853678" indent="-625078" algn="l" defTabSz="449580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 </a:t>
            </a:r>
            <a:r>
              <a:rPr dirty="0" err="1"/>
              <a:t>Filmové</a:t>
            </a:r>
            <a:r>
              <a:rPr dirty="0"/>
              <a:t> </a:t>
            </a:r>
            <a:r>
              <a:rPr dirty="0" err="1"/>
              <a:t>festivaly</a:t>
            </a:r>
            <a:r>
              <a:rPr dirty="0"/>
              <a:t> a </a:t>
            </a:r>
            <a:r>
              <a:rPr dirty="0" err="1"/>
              <a:t>přehlídky</a:t>
            </a:r>
            <a:endParaRPr dirty="0"/>
          </a:p>
        </p:txBody>
      </p:sp>
      <p:sp>
        <p:nvSpPr>
          <p:cNvPr id="152" name="Typologie audiovizuálního obsahu"/>
          <p:cNvSpPr txBox="1">
            <a:spLocks noGrp="1"/>
          </p:cNvSpPr>
          <p:nvPr>
            <p:ph type="ctrTitle"/>
          </p:nvPr>
        </p:nvSpPr>
        <p:spPr>
          <a:xfrm>
            <a:off x="310553" y="581659"/>
            <a:ext cx="12383692" cy="140586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38150">
              <a:defRPr sz="60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 err="1"/>
              <a:t>Typologie</a:t>
            </a:r>
            <a:r>
              <a:rPr dirty="0"/>
              <a:t> </a:t>
            </a:r>
            <a:r>
              <a:rPr dirty="0" err="1"/>
              <a:t>audiovizuálního</a:t>
            </a:r>
            <a:r>
              <a:rPr dirty="0"/>
              <a:t> </a:t>
            </a:r>
            <a:r>
              <a:rPr dirty="0" err="1"/>
              <a:t>obsahu</a:t>
            </a:r>
            <a:endParaRPr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becné programové možnosti a východiska"/>
          <p:cNvSpPr txBox="1">
            <a:spLocks noGrp="1"/>
          </p:cNvSpPr>
          <p:nvPr>
            <p:ph type="ctrTitle"/>
          </p:nvPr>
        </p:nvSpPr>
        <p:spPr>
          <a:xfrm>
            <a:off x="387217" y="551126"/>
            <a:ext cx="12230366" cy="1888201"/>
          </a:xfrm>
          <a:prstGeom prst="rect">
            <a:avLst/>
          </a:prstGeom>
        </p:spPr>
        <p:txBody>
          <a:bodyPr/>
          <a:lstStyle>
            <a:lvl1pPr marR="333756" defTabSz="333756">
              <a:defRPr sz="584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Obecné programové možnosti a východiska</a:t>
            </a:r>
          </a:p>
        </p:txBody>
      </p:sp>
      <p:sp>
        <p:nvSpPr>
          <p:cNvPr id="155" name="je rok 2020…"/>
          <p:cNvSpPr txBox="1">
            <a:spLocks noGrp="1"/>
          </p:cNvSpPr>
          <p:nvPr>
            <p:ph type="subTitle" idx="1"/>
          </p:nvPr>
        </p:nvSpPr>
        <p:spPr>
          <a:xfrm>
            <a:off x="-1097922" y="2783912"/>
            <a:ext cx="15200644" cy="7055976"/>
          </a:xfrm>
          <a:prstGeom prst="rect">
            <a:avLst/>
          </a:prstGeom>
        </p:spPr>
        <p:txBody>
          <a:bodyPr/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je </a:t>
            </a:r>
            <a:r>
              <a:rPr dirty="0" err="1"/>
              <a:t>rok</a:t>
            </a:r>
            <a:r>
              <a:rPr dirty="0"/>
              <a:t> 2020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společenské</a:t>
            </a:r>
            <a:r>
              <a:rPr dirty="0"/>
              <a:t> a </a:t>
            </a:r>
            <a:r>
              <a:rPr dirty="0" err="1"/>
              <a:t>sociální</a:t>
            </a:r>
            <a:r>
              <a:rPr dirty="0"/>
              <a:t> </a:t>
            </a:r>
            <a:r>
              <a:rPr dirty="0" err="1"/>
              <a:t>změny</a:t>
            </a:r>
            <a:r>
              <a:rPr dirty="0"/>
              <a:t> 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neomezená</a:t>
            </a:r>
            <a:r>
              <a:rPr dirty="0"/>
              <a:t> </a:t>
            </a:r>
            <a:r>
              <a:rPr dirty="0" err="1"/>
              <a:t>nabídka</a:t>
            </a:r>
            <a:r>
              <a:rPr dirty="0"/>
              <a:t> </a:t>
            </a:r>
            <a:r>
              <a:rPr dirty="0" err="1"/>
              <a:t>programu</a:t>
            </a:r>
            <a:r>
              <a:rPr dirty="0"/>
              <a:t> </a:t>
            </a:r>
            <a:r>
              <a:rPr dirty="0" err="1"/>
              <a:t>všude</a:t>
            </a:r>
            <a:r>
              <a:rPr dirty="0"/>
              <a:t> </a:t>
            </a:r>
            <a:r>
              <a:rPr dirty="0" err="1"/>
              <a:t>kolem</a:t>
            </a:r>
            <a:r>
              <a:rPr dirty="0"/>
              <a:t> </a:t>
            </a:r>
            <a:r>
              <a:rPr dirty="0" err="1"/>
              <a:t>nás</a:t>
            </a:r>
            <a:br>
              <a:rPr dirty="0"/>
            </a:br>
            <a:r>
              <a:rPr dirty="0" err="1"/>
              <a:t>Netfilx</a:t>
            </a:r>
            <a:r>
              <a:rPr dirty="0"/>
              <a:t>, HBO a </a:t>
            </a:r>
            <a:r>
              <a:rPr dirty="0" err="1"/>
              <a:t>další</a:t>
            </a:r>
            <a:r>
              <a:rPr dirty="0"/>
              <a:t> pro </a:t>
            </a:r>
            <a:r>
              <a:rPr dirty="0" err="1"/>
              <a:t>nás</a:t>
            </a:r>
            <a:r>
              <a:rPr dirty="0"/>
              <a:t> </a:t>
            </a:r>
            <a:r>
              <a:rPr dirty="0" err="1"/>
              <a:t>dobré</a:t>
            </a:r>
            <a:r>
              <a:rPr dirty="0"/>
              <a:t> </a:t>
            </a:r>
            <a:r>
              <a:rPr dirty="0" err="1"/>
              <a:t>motivace</a:t>
            </a:r>
            <a:r>
              <a:rPr dirty="0"/>
              <a:t>          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krácení</a:t>
            </a:r>
            <a:r>
              <a:rPr dirty="0"/>
              <a:t> </a:t>
            </a:r>
            <a:r>
              <a:rPr dirty="0" err="1"/>
              <a:t>plánování</a:t>
            </a:r>
            <a:r>
              <a:rPr dirty="0"/>
              <a:t> </a:t>
            </a:r>
            <a:r>
              <a:rPr dirty="0" err="1"/>
              <a:t>volného</a:t>
            </a:r>
            <a:r>
              <a:rPr dirty="0"/>
              <a:t> </a:t>
            </a:r>
            <a:r>
              <a:rPr dirty="0" err="1"/>
              <a:t>času</a:t>
            </a:r>
            <a:endParaRPr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mobilita</a:t>
            </a:r>
            <a:r>
              <a:rPr dirty="0"/>
              <a:t> </a:t>
            </a:r>
            <a:r>
              <a:rPr dirty="0" err="1"/>
              <a:t>diváků</a:t>
            </a:r>
            <a:r>
              <a:rPr dirty="0"/>
              <a:t> </a:t>
            </a:r>
            <a:r>
              <a:rPr dirty="0" err="1"/>
              <a:t>nejen</a:t>
            </a:r>
            <a:r>
              <a:rPr dirty="0"/>
              <a:t> </a:t>
            </a:r>
            <a:r>
              <a:rPr dirty="0" err="1"/>
              <a:t>mobilními</a:t>
            </a:r>
            <a:r>
              <a:rPr dirty="0"/>
              <a:t> </a:t>
            </a:r>
            <a:r>
              <a:rPr dirty="0" err="1"/>
              <a:t>telefony</a:t>
            </a:r>
            <a:endParaRPr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kdo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přímý</a:t>
            </a:r>
            <a:r>
              <a:rPr dirty="0"/>
              <a:t> </a:t>
            </a:r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program kin?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kdo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změnit</a:t>
            </a:r>
            <a:r>
              <a:rPr dirty="0"/>
              <a:t> </a:t>
            </a:r>
            <a:r>
              <a:rPr dirty="0" err="1"/>
              <a:t>vnímání</a:t>
            </a:r>
            <a:r>
              <a:rPr dirty="0"/>
              <a:t> </a:t>
            </a:r>
            <a:r>
              <a:rPr dirty="0" err="1"/>
              <a:t>programu</a:t>
            </a:r>
            <a:r>
              <a:rPr dirty="0"/>
              <a:t> kina?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kdo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zamezit</a:t>
            </a:r>
            <a:r>
              <a:rPr dirty="0"/>
              <a:t> </a:t>
            </a:r>
            <a:r>
              <a:rPr dirty="0" err="1"/>
              <a:t>modernizaci</a:t>
            </a:r>
            <a:r>
              <a:rPr dirty="0"/>
              <a:t> </a:t>
            </a:r>
            <a:r>
              <a:rPr dirty="0" err="1"/>
              <a:t>programu</a:t>
            </a:r>
            <a:r>
              <a:rPr dirty="0"/>
              <a:t> kin?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vyhovuje</a:t>
            </a:r>
            <a:r>
              <a:rPr dirty="0"/>
              <a:t> </a:t>
            </a:r>
            <a:r>
              <a:rPr dirty="0" err="1"/>
              <a:t>současný</a:t>
            </a:r>
            <a:r>
              <a:rPr dirty="0"/>
              <a:t> (</a:t>
            </a:r>
            <a:r>
              <a:rPr dirty="0" err="1"/>
              <a:t>nepružný</a:t>
            </a:r>
            <a:r>
              <a:rPr dirty="0"/>
              <a:t>) program kin?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jaká bude dramaturgie (jaký obsah do ní zařadím)…"/>
          <p:cNvSpPr txBox="1"/>
          <p:nvPr/>
        </p:nvSpPr>
        <p:spPr>
          <a:xfrm>
            <a:off x="471024" y="3162300"/>
            <a:ext cx="12875551" cy="487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jaká bude dramaturgie (jaký obsah do ní zařadím)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14 denní nebo měsíční programovací cyklus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časy projekcí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typy filmů dle dní v týdnu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opakování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změny v programu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dlouhodobé programování</a:t>
            </a:r>
          </a:p>
          <a:p>
            <a:pPr marL="333375" indent="-333375" algn="l">
              <a:buSzPct val="145000"/>
              <a:buChar char="•"/>
              <a:defRPr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programování od premiéry nebo zpožděně</a:t>
            </a:r>
          </a:p>
        </p:txBody>
      </p:sp>
      <p:sp>
        <p:nvSpPr>
          <p:cNvPr id="158" name="Jak prakticky naprogramovat kino?"/>
          <p:cNvSpPr txBox="1">
            <a:spLocks noGrp="1"/>
          </p:cNvSpPr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 defTabSz="414781">
              <a:defRPr sz="568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Jak prakticky naprogramovat kino?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Ukázka programu Scaly"/>
          <p:cNvSpPr txBox="1">
            <a:spLocks noGrp="1"/>
          </p:cNvSpPr>
          <p:nvPr>
            <p:ph type="ctrTitle"/>
          </p:nvPr>
        </p:nvSpPr>
        <p:spPr>
          <a:xfrm>
            <a:off x="310554" y="10075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Ukázka programu Scaly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985415-D79E-1E42-960F-28C5AC18B6BD}"/>
              </a:ext>
            </a:extLst>
          </p:cNvPr>
          <p:cNvSpPr txBox="1"/>
          <p:nvPr/>
        </p:nvSpPr>
        <p:spPr>
          <a:xfrm>
            <a:off x="3251200" y="4276636"/>
            <a:ext cx="6502400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https://docs.google.com/spreadsheets/d/1VfrQbnTs4szm4quC4-FT3NVLS-vlDC9oYka63T7a3dw/edit#gid=793603505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oč (ne)přemýšlet…"/>
          <p:cNvSpPr txBox="1">
            <a:spLocks noGrp="1"/>
          </p:cNvSpPr>
          <p:nvPr>
            <p:ph type="ctrTitle"/>
          </p:nvPr>
        </p:nvSpPr>
        <p:spPr>
          <a:xfrm>
            <a:off x="68427" y="411493"/>
            <a:ext cx="12867946" cy="1814249"/>
          </a:xfrm>
          <a:prstGeom prst="rect">
            <a:avLst/>
          </a:prstGeom>
        </p:spPr>
        <p:txBody>
          <a:bodyPr/>
          <a:lstStyle/>
          <a:p>
            <a:pPr marR="347472" defTabSz="347472">
              <a:defRPr sz="5320" b="1">
                <a:latin typeface="Helvetica"/>
                <a:ea typeface="Helvetica"/>
                <a:cs typeface="Helvetica"/>
                <a:sym typeface="Helvetica"/>
              </a:defRPr>
            </a:pPr>
            <a:r>
              <a:t>Proč (ne)přemýšlet</a:t>
            </a:r>
          </a:p>
          <a:p>
            <a:pPr marR="347472" defTabSz="347472">
              <a:defRPr sz="5320" b="1">
                <a:latin typeface="Helvetica"/>
                <a:ea typeface="Helvetica"/>
                <a:cs typeface="Helvetica"/>
                <a:sym typeface="Helvetica"/>
              </a:defRPr>
            </a:pPr>
            <a:r>
              <a:t> o flexibilním programovém schématu</a:t>
            </a:r>
          </a:p>
        </p:txBody>
      </p:sp>
      <p:sp>
        <p:nvSpPr>
          <p:cNvPr id="164" name="co kinu přináší měsíční program…"/>
          <p:cNvSpPr txBox="1">
            <a:spLocks noGrp="1"/>
          </p:cNvSpPr>
          <p:nvPr>
            <p:ph type="subTitle" idx="1"/>
          </p:nvPr>
        </p:nvSpPr>
        <p:spPr>
          <a:xfrm>
            <a:off x="-997016" y="2733112"/>
            <a:ext cx="14272750" cy="7055976"/>
          </a:xfrm>
          <a:prstGeom prst="rect">
            <a:avLst/>
          </a:prstGeom>
        </p:spPr>
        <p:txBody>
          <a:bodyPr/>
          <a:lstStyle/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co kinu přináší měsíční program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co kinu nepřináší měsíční program 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jak se chová divák, když hledá svůj film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co je pro diváka důležité při hledání filmu         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jak dlouho dopředu divák film hledá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digitální kino je technologicky absolutně flexibilní 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flexibilní není současný způsob práce s ním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je třeba tuto flexibilitu využít bezezbytku</a:t>
            </a:r>
          </a:p>
          <a:p>
            <a:pPr marL="1913334" marR="457200" indent="-541734" algn="l" defTabSz="457200">
              <a:buSzPct val="145000"/>
              <a:buChar char="•"/>
              <a:defRPr sz="3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jednoznačně se nabízí flexibilita programu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>
            <a:spLocks noGrp="1"/>
          </p:cNvSpPr>
          <p:nvPr>
            <p:ph type="ctrTitle"/>
          </p:nvPr>
        </p:nvSpPr>
        <p:spPr>
          <a:xfrm>
            <a:off x="1063062" y="3225800"/>
            <a:ext cx="10878676" cy="3302000"/>
          </a:xfrm>
          <a:prstGeom prst="rect">
            <a:avLst/>
          </a:prstGeom>
        </p:spPr>
        <p:txBody>
          <a:bodyPr/>
          <a:lstStyle>
            <a:lvl1pPr defTabSz="572516">
              <a:defRPr sz="686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14denní program…"/>
          <p:cNvSpPr txBox="1">
            <a:spLocks noGrp="1"/>
          </p:cNvSpPr>
          <p:nvPr>
            <p:ph type="ctrTitle"/>
          </p:nvPr>
        </p:nvSpPr>
        <p:spPr>
          <a:xfrm>
            <a:off x="68427" y="2854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14denní program </a:t>
            </a:r>
          </a:p>
          <a:p>
            <a: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pPr>
            <a:r>
              <a:t>jako přijatelné východisko</a:t>
            </a:r>
          </a:p>
        </p:txBody>
      </p:sp>
      <p:sp>
        <p:nvSpPr>
          <p:cNvPr id="167" name="považuji za přijatelný a odpovídající formát…"/>
          <p:cNvSpPr txBox="1">
            <a:spLocks noGrp="1"/>
          </p:cNvSpPr>
          <p:nvPr>
            <p:ph type="subTitle" idx="1"/>
          </p:nvPr>
        </p:nvSpPr>
        <p:spPr>
          <a:xfrm>
            <a:off x="-1018116" y="3207245"/>
            <a:ext cx="14259983" cy="7055976"/>
          </a:xfrm>
          <a:prstGeom prst="rect">
            <a:avLst/>
          </a:prstGeom>
        </p:spPr>
        <p:txBody>
          <a:bodyPr/>
          <a:lstStyle/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považuji za přijatelný a odpovídající formát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umožňuje flexibilitu a přitom zachovává delší období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technicky zvládnutelný i při současných podmínkách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respektuje rytmus čtvrtek - středa         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průběžný kontakt dramaturga s premiérami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proaktivní přístup dramaturga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výrazně větší možnost “hrát si” s programem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vstřícný krok vůči (důležitým) diváků kina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víme, co programujeme</a:t>
            </a:r>
          </a:p>
          <a:p>
            <a:pPr marL="1773047" marR="420623" indent="-511175" algn="l" defTabSz="420623">
              <a:buSzPct val="145000"/>
              <a:buChar char="•"/>
              <a:defRPr sz="3680" b="1">
                <a:latin typeface="Helvetica"/>
                <a:ea typeface="Helvetica"/>
                <a:cs typeface="Helvetica"/>
                <a:sym typeface="Helvetica"/>
              </a:defRPr>
            </a:pPr>
            <a:r>
              <a:t>formát odpovídající dnešnímu tempu života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otazy, diskuze k probrané problematice."/>
          <p:cNvSpPr txBox="1">
            <a:spLocks noGrp="1"/>
          </p:cNvSpPr>
          <p:nvPr>
            <p:ph type="ctrTitle"/>
          </p:nvPr>
        </p:nvSpPr>
        <p:spPr>
          <a:xfrm>
            <a:off x="310554" y="2247701"/>
            <a:ext cx="12383692" cy="304482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Dotazy, diskuze k probrané problematice.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Konzultace průběžně. Odevzdání úkolu 10. 12. 2019  Formát minimálně 5 stran formátu A4"/>
          <p:cNvSpPr txBox="1"/>
          <p:nvPr/>
        </p:nvSpPr>
        <p:spPr>
          <a:xfrm>
            <a:off x="310554" y="3200697"/>
            <a:ext cx="12383692" cy="3352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pPr defTabSz="297941">
              <a:defRPr sz="3927"/>
            </a:pPr>
            <a:r>
              <a:rPr sz="5916" dirty="0" err="1"/>
              <a:t>Konzultace</a:t>
            </a:r>
            <a:r>
              <a:rPr sz="5916" dirty="0"/>
              <a:t> </a:t>
            </a:r>
            <a:r>
              <a:rPr sz="5916" dirty="0" err="1"/>
              <a:t>průběžně</a:t>
            </a:r>
            <a:r>
              <a:rPr sz="5916" dirty="0"/>
              <a:t>.</a:t>
            </a:r>
            <a:br>
              <a:rPr dirty="0"/>
            </a:br>
            <a:r>
              <a:rPr dirty="0" err="1"/>
              <a:t>Odevzdání</a:t>
            </a:r>
            <a:r>
              <a:rPr dirty="0"/>
              <a:t> </a:t>
            </a:r>
            <a:r>
              <a:rPr dirty="0" err="1"/>
              <a:t>úkolu</a:t>
            </a:r>
            <a:r>
              <a:rPr dirty="0"/>
              <a:t> 1</a:t>
            </a:r>
            <a:r>
              <a:rPr lang="cs-CZ" dirty="0"/>
              <a:t>4</a:t>
            </a:r>
            <a:r>
              <a:rPr dirty="0"/>
              <a:t>. 12. 20</a:t>
            </a:r>
            <a:r>
              <a:rPr lang="cs-CZ" dirty="0"/>
              <a:t>2</a:t>
            </a:r>
            <a:r>
              <a:rPr dirty="0"/>
              <a:t>1 </a:t>
            </a:r>
            <a:br>
              <a:rPr dirty="0"/>
            </a:br>
            <a:r>
              <a:rPr dirty="0" err="1"/>
              <a:t>Formát</a:t>
            </a:r>
            <a:r>
              <a:rPr dirty="0"/>
              <a:t> </a:t>
            </a:r>
            <a:r>
              <a:rPr dirty="0" err="1"/>
              <a:t>minimálně</a:t>
            </a:r>
            <a:r>
              <a:rPr dirty="0"/>
              <a:t> 5 </a:t>
            </a:r>
            <a:r>
              <a:rPr dirty="0" err="1"/>
              <a:t>stran</a:t>
            </a:r>
            <a:r>
              <a:rPr dirty="0"/>
              <a:t> </a:t>
            </a:r>
            <a:r>
              <a:rPr dirty="0" err="1"/>
              <a:t>formátu</a:t>
            </a:r>
            <a:r>
              <a:rPr dirty="0"/>
              <a:t> A4</a:t>
            </a:r>
          </a:p>
          <a:p>
            <a:pPr defTabSz="297941">
              <a:defRPr sz="3416"/>
            </a:pPr>
            <a:endParaRPr dirty="0"/>
          </a:p>
        </p:txBody>
      </p:sp>
      <p:sp>
        <p:nvSpPr>
          <p:cNvPr id="172" name="Zadaný úkol"/>
          <p:cNvSpPr txBox="1">
            <a:spLocks noGrp="1"/>
          </p:cNvSpPr>
          <p:nvPr>
            <p:ph type="ctrTitle"/>
          </p:nvPr>
        </p:nvSpPr>
        <p:spPr>
          <a:xfrm>
            <a:off x="310554" y="9778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cs-CZ" dirty="0"/>
              <a:t>Práce na projektech</a:t>
            </a:r>
            <a:endParaRPr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oporučená internetové zdroje"/>
          <p:cNvSpPr txBox="1">
            <a:spLocks noGrp="1"/>
          </p:cNvSpPr>
          <p:nvPr>
            <p:ph type="ctrTitle"/>
          </p:nvPr>
        </p:nvSpPr>
        <p:spPr>
          <a:xfrm>
            <a:off x="310554" y="368299"/>
            <a:ext cx="12383692" cy="1483851"/>
          </a:xfrm>
          <a:prstGeom prst="rect">
            <a:avLst/>
          </a:prstGeom>
        </p:spPr>
        <p:txBody>
          <a:bodyPr/>
          <a:lstStyle>
            <a:lvl1pPr defTabSz="473201">
              <a:defRPr sz="648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Doporučená internetové zdroje</a:t>
            </a:r>
          </a:p>
        </p:txBody>
      </p:sp>
      <p:sp>
        <p:nvSpPr>
          <p:cNvPr id="175" name="www.ufd.cz…"/>
          <p:cNvSpPr txBox="1"/>
          <p:nvPr/>
        </p:nvSpPr>
        <p:spPr>
          <a:xfrm>
            <a:off x="519575" y="2031175"/>
            <a:ext cx="11965650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rPr>
                <a:hlinkClick r:id="rId2"/>
              </a:rPr>
              <a:t>www.ufd.cz</a:t>
            </a:r>
          </a:p>
          <a:p>
            <a:pPr>
              <a:defRPr sz="3000"/>
            </a:pPr>
            <a:r>
              <a:rPr>
                <a:hlinkClick r:id="rId3"/>
              </a:rPr>
              <a:t>www.prokina.cz</a:t>
            </a:r>
          </a:p>
          <a:p>
            <a:pPr>
              <a:defRPr sz="3000"/>
            </a:pPr>
            <a:r>
              <a:rPr>
                <a:hlinkClick r:id="rId4"/>
              </a:rPr>
              <a:t>www.fondkinematografie.cz</a:t>
            </a:r>
          </a:p>
          <a:p>
            <a:pPr>
              <a:defRPr sz="3000"/>
            </a:pPr>
            <a:r>
              <a:rPr>
                <a:hlinkClick r:id="rId5"/>
              </a:rPr>
              <a:t>www.mkcr.cz</a:t>
            </a:r>
          </a:p>
          <a:p>
            <a:pPr>
              <a:defRPr sz="3000"/>
            </a:pPr>
            <a:r>
              <a:rPr>
                <a:hlinkClick r:id="rId6"/>
              </a:rPr>
              <a:t>www.digitalnikino.cz</a:t>
            </a:r>
          </a:p>
          <a:p>
            <a:pPr>
              <a:defRPr sz="3000"/>
            </a:pPr>
            <a:r>
              <a:rPr>
                <a:hlinkClick r:id="rId7"/>
              </a:rPr>
              <a:t>www.kinoprokazdeho.cz</a:t>
            </a:r>
          </a:p>
          <a:p>
            <a:pPr>
              <a:defRPr sz="3000"/>
            </a:pPr>
            <a:r>
              <a:rPr>
                <a:hlinkClick r:id="rId8"/>
              </a:rPr>
              <a:t>www.novekino.cz</a:t>
            </a:r>
          </a:p>
          <a:p>
            <a:pPr>
              <a:defRPr sz="3000"/>
            </a:pPr>
            <a:r>
              <a:rPr>
                <a:hlinkClick r:id="rId9"/>
              </a:rPr>
              <a:t>www.kinomaniak.cz</a:t>
            </a:r>
          </a:p>
          <a:p>
            <a:pPr>
              <a:defRPr sz="3000"/>
            </a:pPr>
            <a:r>
              <a:rPr>
                <a:hlinkClick r:id="rId10"/>
              </a:rPr>
              <a:t>www.acfk.cz</a:t>
            </a:r>
          </a:p>
          <a:p>
            <a:pPr>
              <a:defRPr sz="3000"/>
            </a:pPr>
            <a:r>
              <a:rPr>
                <a:hlinkClick r:id="rId11"/>
              </a:rPr>
              <a:t>www.mediadeskcz.eu</a:t>
            </a:r>
          </a:p>
          <a:p>
            <a:pPr>
              <a:defRPr sz="3000"/>
            </a:pPr>
            <a:r>
              <a:rPr>
                <a:hlinkClick r:id="rId12"/>
              </a:rPr>
              <a:t>www.mediasalles.it</a:t>
            </a:r>
          </a:p>
          <a:p>
            <a:pPr>
              <a:defRPr sz="3000"/>
            </a:pPr>
            <a:r>
              <a:rPr>
                <a:hlinkClick r:id="rId13"/>
              </a:rPr>
              <a:t>www.unic-cinemas.org</a:t>
            </a:r>
          </a:p>
          <a:p>
            <a:pPr>
              <a:defRPr sz="3000"/>
            </a:pPr>
            <a:r>
              <a:rPr>
                <a:hlinkClick r:id="rId14"/>
              </a:rPr>
              <a:t>www.europa-cinemas.org</a:t>
            </a:r>
          </a:p>
          <a:p>
            <a:pPr>
              <a:defRPr sz="3000"/>
            </a:pPr>
            <a:r>
              <a:rPr>
                <a:hlinkClick r:id="rId15"/>
              </a:rPr>
              <a:t>www.boxofficemojo.com</a:t>
            </a:r>
          </a:p>
          <a:p>
            <a:pPr>
              <a:defRPr sz="3000"/>
            </a:pPr>
            <a:r>
              <a:rPr>
                <a:hlinkClick r:id="rId16"/>
              </a:rPr>
              <a:t>www.dcimovies.com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Doporučená literatura"/>
          <p:cNvSpPr txBox="1">
            <a:spLocks noGrp="1"/>
          </p:cNvSpPr>
          <p:nvPr>
            <p:ph type="ctrTitle"/>
          </p:nvPr>
        </p:nvSpPr>
        <p:spPr>
          <a:xfrm>
            <a:off x="310554" y="622299"/>
            <a:ext cx="12383692" cy="1483851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Doporučená literatura</a:t>
            </a:r>
          </a:p>
        </p:txBody>
      </p:sp>
      <p:sp>
        <p:nvSpPr>
          <p:cNvPr id="178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5" y="2445700"/>
            <a:ext cx="11965650" cy="6310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hlinkClick r:id="rId2"/>
              </a:rPr>
              <a:t>SKOPAL, Pavel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 a Lucie ČESÁLKOVÁ.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/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ČVANČARA, Miroslav a Jaroslav ČVANČARA.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Zaniklý svět stříbrných pláten : po stopách pražských biografů</a:t>
            </a:r>
            <a:r>
              <a:t>. Vyd. 1. Praha: Academia, 2011. 597 s. ISBN 9788020019691.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/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indent="0" algn="l">
              <a:spcBef>
                <a:spcPts val="3200"/>
              </a:spcBef>
              <a:defRPr sz="2800" b="0"/>
            </a:pPr>
            <a:r>
              <a:t>     </a:t>
            </a:r>
            <a:r>
              <a:rPr sz="2430" b="1"/>
              <a:t>DAVID, Ivan. Filmové právo. Vyd. Nová beseda, z.s., 2015, ISBN      </a:t>
            </a:r>
            <a:br>
              <a:rPr sz="2430" b="1"/>
            </a:br>
            <a:r>
              <a:rPr sz="2430" b="1"/>
              <a:t>      978-80-906089-0-0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ED2F25B-EE3C-2648-8179-94714CDEF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"/>
            <a:ext cx="10464800" cy="1642187"/>
          </a:xfrm>
        </p:spPr>
        <p:txBody>
          <a:bodyPr>
            <a:normAutofit/>
          </a:bodyPr>
          <a:lstStyle/>
          <a:p>
            <a:r>
              <a:rPr lang="cs-CZ" b="1" dirty="0"/>
              <a:t>TOP20</a:t>
            </a:r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CA52984D-F12F-C849-8DA5-8BBF1F7D73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66" b="34694"/>
          <a:stretch/>
        </p:blipFill>
        <p:spPr>
          <a:xfrm>
            <a:off x="0" y="1959429"/>
            <a:ext cx="13013710" cy="588658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57813832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devzdání úkolu.  Doplňující otázky, konzultace."/>
          <p:cNvSpPr txBox="1">
            <a:spLocks noGrp="1"/>
          </p:cNvSpPr>
          <p:nvPr>
            <p:ph type="ctrTitle"/>
          </p:nvPr>
        </p:nvSpPr>
        <p:spPr>
          <a:xfrm>
            <a:off x="1063062" y="2265531"/>
            <a:ext cx="10878676" cy="5222538"/>
          </a:xfrm>
          <a:prstGeom prst="rect">
            <a:avLst/>
          </a:prstGeom>
        </p:spPr>
        <p:txBody>
          <a:bodyPr/>
          <a:lstStyle/>
          <a:p>
            <a:pPr defTabSz="549148">
              <a:defRPr sz="658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Odevzdání úkolu. </a:t>
            </a:r>
            <a:br/>
            <a:r>
              <a:t>Doplňující otázky, konzultace.</a:t>
            </a:r>
          </a:p>
          <a:p>
            <a:pPr defTabSz="549148">
              <a:defRPr sz="6580"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3. 11. 2020…"/>
          <p:cNvSpPr txBox="1">
            <a:spLocks noGrp="1"/>
          </p:cNvSpPr>
          <p:nvPr>
            <p:ph type="ctrTitle"/>
          </p:nvPr>
        </p:nvSpPr>
        <p:spPr>
          <a:xfrm>
            <a:off x="310554" y="-21167"/>
            <a:ext cx="12383692" cy="7620847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cs-CZ" dirty="0"/>
              <a:t>12</a:t>
            </a:r>
            <a:r>
              <a:rPr dirty="0"/>
              <a:t>. </a:t>
            </a:r>
            <a:r>
              <a:rPr lang="cs-CZ" dirty="0"/>
              <a:t>10</a:t>
            </a:r>
            <a:r>
              <a:rPr dirty="0"/>
              <a:t>. 202</a:t>
            </a:r>
            <a:r>
              <a:rPr lang="cs-CZ" dirty="0"/>
              <a:t>1</a:t>
            </a:r>
            <a:endParaRPr dirty="0"/>
          </a:p>
          <a:p>
            <a:pPr>
              <a:defRPr sz="1100"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>
              <a:defRPr sz="70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/>
              <a:t>Téma</a:t>
            </a:r>
            <a:r>
              <a:rPr dirty="0"/>
              <a:t> </a:t>
            </a:r>
            <a:r>
              <a:rPr dirty="0" err="1"/>
              <a:t>přednášky</a:t>
            </a:r>
            <a:r>
              <a:rPr dirty="0"/>
              <a:t>:</a:t>
            </a:r>
          </a:p>
          <a:p>
            <a:pPr>
              <a:defRPr sz="800"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/>
              <a:t>Dramaturgie</a:t>
            </a:r>
            <a:r>
              <a:rPr dirty="0"/>
              <a:t> kina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 je dramaturgie kina?"/>
          <p:cNvSpPr txBox="1">
            <a:spLocks noGrp="1"/>
          </p:cNvSpPr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Co je dramaturgie kina?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Je dramaturgie nutná?"/>
          <p:cNvSpPr txBox="1">
            <a:spLocks noGrp="1"/>
          </p:cNvSpPr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Je dramaturgie nutná?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Kdo je dramaturg kina?"/>
          <p:cNvSpPr txBox="1">
            <a:spLocks noGrp="1"/>
          </p:cNvSpPr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Kdo je dramaturg kina?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Dramaturgie je spektrum, barvy."/>
          <p:cNvSpPr txBox="1">
            <a:spLocks noGrp="1"/>
          </p:cNvSpPr>
          <p:nvPr>
            <p:ph type="ctrTitle"/>
          </p:nvPr>
        </p:nvSpPr>
        <p:spPr>
          <a:xfrm>
            <a:off x="310554" y="2734534"/>
            <a:ext cx="12383692" cy="264649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Dramaturgie je spektrum, barvy.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882</Words>
  <Application>Microsoft Macintosh PowerPoint</Application>
  <PresentationFormat>Vlastní</PresentationFormat>
  <Paragraphs>153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Helvetica</vt:lpstr>
      <vt:lpstr>Helvetica Neue</vt:lpstr>
      <vt:lpstr>Helvetica Neue Light</vt:lpstr>
      <vt:lpstr>Helvetica Neue Medium</vt:lpstr>
      <vt:lpstr>Symbol</vt:lpstr>
      <vt:lpstr>Black</vt:lpstr>
      <vt:lpstr>FAVp009 Provoz kina</vt:lpstr>
      <vt:lpstr>KINO = sdílený zážitek sledování audiovizuálního obsahu.</vt:lpstr>
      <vt:lpstr>TOP20</vt:lpstr>
      <vt:lpstr>Odevzdání úkolu.  Doplňující otázky, konzultace. </vt:lpstr>
      <vt:lpstr>12. 10. 2021  Téma přednášky:  Dramaturgie kina </vt:lpstr>
      <vt:lpstr>Co je dramaturgie kina?</vt:lpstr>
      <vt:lpstr>Je dramaturgie nutná?</vt:lpstr>
      <vt:lpstr>Kdo je dramaturg kina?</vt:lpstr>
      <vt:lpstr>Dramaturgie je spektrum, barvy.</vt:lpstr>
      <vt:lpstr>Dramaturgie kina</vt:lpstr>
      <vt:lpstr>Dramaturgická východiska</vt:lpstr>
      <vt:lpstr>Tipy kin</vt:lpstr>
      <vt:lpstr>Lokalizace dramaturgie</vt:lpstr>
      <vt:lpstr>Dobré kino?</vt:lpstr>
      <vt:lpstr>Typologie audiovizuálního obsahu</vt:lpstr>
      <vt:lpstr>Obecné programové možnosti a východiska</vt:lpstr>
      <vt:lpstr>Jak prakticky naprogramovat kino?</vt:lpstr>
      <vt:lpstr>Ukázka programu Scaly</vt:lpstr>
      <vt:lpstr>Proč (ne)přemýšlet  o flexibilním programovém schématu</vt:lpstr>
      <vt:lpstr>14denní program  jako přijatelné východisko</vt:lpstr>
      <vt:lpstr>Dotazy, diskuze k probrané problematice.</vt:lpstr>
      <vt:lpstr>Práce na projektech</vt:lpstr>
      <vt:lpstr>Doporučená internetové zdroje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FAVp009 Provoz kina</dc:title>
  <cp:lastModifiedBy>Radek Pernica</cp:lastModifiedBy>
  <cp:revision>2</cp:revision>
  <dcterms:modified xsi:type="dcterms:W3CDTF">2021-10-12T07:11:58Z</dcterms:modified>
</cp:coreProperties>
</file>