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6"/>
  </p:notesMasterIdLst>
  <p:sldIdLst>
    <p:sldId id="256" r:id="rId2"/>
    <p:sldId id="257" r:id="rId3"/>
    <p:sldId id="279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6D6"/>
              </a:solidFill>
              <a:prstDash val="solid"/>
              <a:miter lim="400000"/>
            </a:ln>
          </a:left>
          <a:right>
            <a:ln w="254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254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6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032650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6D6"/>
              </a:solidFill>
              <a:prstDash val="solid"/>
              <a:miter lim="400000"/>
            </a:ln>
          </a:top>
          <a:bottom>
            <a:ln w="254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032650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solidFill>
                <a:srgbClr val="929292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84E00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17101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AAAAA"/>
              </a:solidFill>
              <a:prstDash val="solid"/>
              <a:miter lim="400000"/>
            </a:ln>
          </a:left>
          <a:right>
            <a:ln w="12700" cap="flat">
              <a:solidFill>
                <a:srgbClr val="AAAAAA"/>
              </a:solidFill>
              <a:prstDash val="solid"/>
              <a:miter lim="400000"/>
            </a:ln>
          </a:right>
          <a:top>
            <a:ln w="12700" cap="flat">
              <a:solidFill>
                <a:srgbClr val="AAAAAA"/>
              </a:solidFill>
              <a:prstDash val="solid"/>
              <a:miter lim="400000"/>
            </a:ln>
          </a:top>
          <a:bottom>
            <a:ln w="12700" cap="flat">
              <a:solidFill>
                <a:srgbClr val="AAAAAA"/>
              </a:solidFill>
              <a:prstDash val="solid"/>
              <a:miter lim="400000"/>
            </a:ln>
          </a:bottom>
          <a:insideH>
            <a:ln w="12700" cap="flat">
              <a:solidFill>
                <a:srgbClr val="AAAAAA"/>
              </a:solidFill>
              <a:prstDash val="solid"/>
              <a:miter lim="400000"/>
            </a:ln>
          </a:insideH>
          <a:insideV>
            <a:ln w="12700" cap="flat">
              <a:solidFill>
                <a:srgbClr val="AAAAAA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5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5">
              <a:hueOff val="106375"/>
              <a:satOff val="9554"/>
              <a:lumOff val="-13516"/>
            </a:schemeClr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5">
              <a:hueOff val="106375"/>
              <a:satOff val="9554"/>
              <a:lumOff val="-13516"/>
            </a:schemeClr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6">
              <a:hueOff val="-119728"/>
              <a:satOff val="5580"/>
              <a:lumOff val="-12961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650E48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650E48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909090"/>
              </a:solidFill>
              <a:prstDash val="solid"/>
              <a:miter lim="400000"/>
            </a:ln>
          </a:left>
          <a:right>
            <a:ln w="12700" cap="flat">
              <a:solidFill>
                <a:srgbClr val="909090"/>
              </a:solidFill>
              <a:prstDash val="solid"/>
              <a:miter lim="400000"/>
            </a:ln>
          </a:right>
          <a:top>
            <a:ln w="12700" cap="flat">
              <a:solidFill>
                <a:srgbClr val="909090"/>
              </a:solidFill>
              <a:prstDash val="solid"/>
              <a:miter lim="400000"/>
            </a:ln>
          </a:top>
          <a:bottom>
            <a:ln w="12700" cap="flat">
              <a:solidFill>
                <a:srgbClr val="909090"/>
              </a:solidFill>
              <a:prstDash val="solid"/>
              <a:miter lim="400000"/>
            </a:ln>
          </a:bottom>
          <a:insideH>
            <a:ln w="12700" cap="flat">
              <a:solidFill>
                <a:srgbClr val="909090"/>
              </a:solidFill>
              <a:prstDash val="solid"/>
              <a:miter lim="400000"/>
            </a:ln>
          </a:insideH>
          <a:insideV>
            <a:ln w="12700" cap="flat">
              <a:solidFill>
                <a:srgbClr val="90909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798089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6A0AC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6A0AC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25400" cap="flat">
              <a:solidFill>
                <a:srgbClr val="929292"/>
              </a:solidFill>
              <a:prstDash val="solid"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25400" cap="flat">
              <a:solidFill>
                <a:srgbClr val="929292"/>
              </a:solidFill>
              <a:prstDash val="solid"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473"/>
    <p:restoredTop sz="91441"/>
  </p:normalViewPr>
  <p:slideViewPr>
    <p:cSldViewPr snapToGrid="0" snapToObjects="1">
      <p:cViewPr varScale="1">
        <p:scale>
          <a:sx n="60" d="100"/>
          <a:sy n="60" d="100"/>
        </p:scale>
        <p:origin x="648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7" name="Shape 11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Název a podtit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názvu"/>
          <p:cNvSpPr txBox="1">
            <a:spLocks noGrp="1"/>
          </p:cNvSpPr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r>
              <a:t>Text názvu</a:t>
            </a:r>
          </a:p>
        </p:txBody>
      </p:sp>
      <p:sp>
        <p:nvSpPr>
          <p:cNvPr id="12" name="Text úrovně 1…"/>
          <p:cNvSpPr txBox="1">
            <a:spLocks noGrp="1"/>
          </p:cNvSpPr>
          <p:nvPr>
            <p:ph type="body" sz="quarter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ClrTx/>
              <a:buSzTx/>
              <a:buNone/>
              <a:defRPr sz="3700"/>
            </a:lvl1pPr>
            <a:lvl2pPr marL="0" indent="0" algn="ctr">
              <a:spcBef>
                <a:spcPts val="0"/>
              </a:spcBef>
              <a:buClrTx/>
              <a:buSzTx/>
              <a:buNone/>
              <a:defRPr sz="3700"/>
            </a:lvl2pPr>
            <a:lvl3pPr marL="0" indent="0" algn="ctr">
              <a:spcBef>
                <a:spcPts val="0"/>
              </a:spcBef>
              <a:buClrTx/>
              <a:buSzTx/>
              <a:buNone/>
              <a:defRPr sz="3700"/>
            </a:lvl3pPr>
            <a:lvl4pPr marL="0" indent="0" algn="ctr">
              <a:spcBef>
                <a:spcPts val="0"/>
              </a:spcBef>
              <a:buClrTx/>
              <a:buSzTx/>
              <a:buNone/>
              <a:defRPr sz="3700"/>
            </a:lvl4pPr>
            <a:lvl5pPr marL="0" indent="0" algn="ctr">
              <a:spcBef>
                <a:spcPts val="0"/>
              </a:spcBef>
              <a:buClrTx/>
              <a:buSzTx/>
              <a:buNone/>
              <a:defRPr sz="3700"/>
            </a:lvl5pPr>
          </a:lstStyle>
          <a:p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13" name="Číslo snímk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itá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sef Novák"/>
          <p:cNvSpPr txBox="1">
            <a:spLocks noGrp="1"/>
          </p:cNvSpPr>
          <p:nvPr>
            <p:ph type="body" sz="quarter" idx="21"/>
          </p:nvPr>
        </p:nvSpPr>
        <p:spPr>
          <a:xfrm>
            <a:off x="1270000" y="6362700"/>
            <a:ext cx="10464800" cy="461366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ClrTx/>
              <a:buSzTx/>
              <a:buNone/>
              <a:defRPr sz="2400" i="1"/>
            </a:lvl1pPr>
          </a:lstStyle>
          <a:p>
            <a:r>
              <a:t>–Josef Novák</a:t>
            </a:r>
          </a:p>
        </p:txBody>
      </p:sp>
      <p:sp>
        <p:nvSpPr>
          <p:cNvPr id="94" name="„Sem napište citát.“"/>
          <p:cNvSpPr txBox="1">
            <a:spLocks noGrp="1"/>
          </p:cNvSpPr>
          <p:nvPr>
            <p:ph type="body" sz="quarter" idx="22"/>
          </p:nvPr>
        </p:nvSpPr>
        <p:spPr>
          <a:xfrm>
            <a:off x="1270000" y="4308599"/>
            <a:ext cx="10464800" cy="609776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ClrTx/>
              <a:buSzTx/>
              <a:buNone/>
              <a:defRPr sz="34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t>„Sem napište citát.“ </a:t>
            </a:r>
          </a:p>
        </p:txBody>
      </p:sp>
      <p:sp>
        <p:nvSpPr>
          <p:cNvPr id="95" name="Číslo snímk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otograf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Obrázek"/>
          <p:cNvSpPr>
            <a:spLocks noGrp="1"/>
          </p:cNvSpPr>
          <p:nvPr>
            <p:ph type="pic" idx="21"/>
          </p:nvPr>
        </p:nvSpPr>
        <p:spPr>
          <a:xfrm>
            <a:off x="-929606" y="-12700"/>
            <a:ext cx="16551777" cy="11034518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03" name="Číslo snímk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Číslo snímk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otky – na šířk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Obrázek"/>
          <p:cNvSpPr>
            <a:spLocks noGrp="1"/>
          </p:cNvSpPr>
          <p:nvPr>
            <p:ph type="pic" idx="21"/>
          </p:nvPr>
        </p:nvSpPr>
        <p:spPr>
          <a:xfrm>
            <a:off x="-647700" y="508000"/>
            <a:ext cx="12369801" cy="6142538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21" name="Text názvu"/>
          <p:cNvSpPr txBox="1">
            <a:spLocks noGrp="1"/>
          </p:cNvSpPr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/>
          <a:lstStyle/>
          <a:p>
            <a:r>
              <a:t>Text názvu</a:t>
            </a:r>
          </a:p>
        </p:txBody>
      </p:sp>
      <p:sp>
        <p:nvSpPr>
          <p:cNvPr id="22" name="Text úrovně 1…"/>
          <p:cNvSpPr txBox="1">
            <a:spLocks noGrp="1"/>
          </p:cNvSpPr>
          <p:nvPr>
            <p:ph type="body" sz="quarter" idx="1"/>
          </p:nvPr>
        </p:nvSpPr>
        <p:spPr>
          <a:xfrm>
            <a:off x="1270000" y="81534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ClrTx/>
              <a:buSzTx/>
              <a:buNone/>
              <a:defRPr sz="3700"/>
            </a:lvl1pPr>
            <a:lvl2pPr marL="0" indent="0" algn="ctr">
              <a:spcBef>
                <a:spcPts val="0"/>
              </a:spcBef>
              <a:buClrTx/>
              <a:buSzTx/>
              <a:buNone/>
              <a:defRPr sz="3700"/>
            </a:lvl2pPr>
            <a:lvl3pPr marL="0" indent="0" algn="ctr">
              <a:spcBef>
                <a:spcPts val="0"/>
              </a:spcBef>
              <a:buClrTx/>
              <a:buSzTx/>
              <a:buNone/>
              <a:defRPr sz="3700"/>
            </a:lvl3pPr>
            <a:lvl4pPr marL="0" indent="0" algn="ctr">
              <a:spcBef>
                <a:spcPts val="0"/>
              </a:spcBef>
              <a:buClrTx/>
              <a:buSzTx/>
              <a:buNone/>
              <a:defRPr sz="3700"/>
            </a:lvl4pPr>
            <a:lvl5pPr marL="0" indent="0" algn="ctr">
              <a:spcBef>
                <a:spcPts val="0"/>
              </a:spcBef>
              <a:buClrTx/>
              <a:buSzTx/>
              <a:buNone/>
              <a:defRPr sz="3700"/>
            </a:lvl5pPr>
          </a:lstStyle>
          <a:p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23" name="Číslo snímk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Název - ve střed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xt názvu"/>
          <p:cNvSpPr txBox="1">
            <a:spLocks noGrp="1"/>
          </p:cNvSpPr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r>
              <a:t>Text názvu</a:t>
            </a:r>
          </a:p>
        </p:txBody>
      </p:sp>
      <p:sp>
        <p:nvSpPr>
          <p:cNvPr id="31" name="Číslo snímk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otky – na výšk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Obrázek"/>
          <p:cNvSpPr>
            <a:spLocks noGrp="1"/>
          </p:cNvSpPr>
          <p:nvPr>
            <p:ph type="pic" idx="21"/>
          </p:nvPr>
        </p:nvSpPr>
        <p:spPr>
          <a:xfrm>
            <a:off x="2451058" y="-138499"/>
            <a:ext cx="13525502" cy="9017002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39" name="Text názvu"/>
          <p:cNvSpPr txBox="1">
            <a:spLocks noGrp="1"/>
          </p:cNvSpPr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t>Text názvu</a:t>
            </a:r>
          </a:p>
        </p:txBody>
      </p:sp>
      <p:sp>
        <p:nvSpPr>
          <p:cNvPr id="40" name="Text úrovně 1…"/>
          <p:cNvSpPr txBox="1">
            <a:spLocks noGrp="1"/>
          </p:cNvSpPr>
          <p:nvPr>
            <p:ph type="body" sz="quarter" idx="1"/>
          </p:nvPr>
        </p:nvSpPr>
        <p:spPr>
          <a:xfrm>
            <a:off x="952500" y="47244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ClrTx/>
              <a:buSzTx/>
              <a:buNone/>
              <a:defRPr sz="3700"/>
            </a:lvl1pPr>
            <a:lvl2pPr marL="0" indent="0" algn="ctr">
              <a:spcBef>
                <a:spcPts val="0"/>
              </a:spcBef>
              <a:buClrTx/>
              <a:buSzTx/>
              <a:buNone/>
              <a:defRPr sz="3700"/>
            </a:lvl2pPr>
            <a:lvl3pPr marL="0" indent="0" algn="ctr">
              <a:spcBef>
                <a:spcPts val="0"/>
              </a:spcBef>
              <a:buClrTx/>
              <a:buSzTx/>
              <a:buNone/>
              <a:defRPr sz="3700"/>
            </a:lvl3pPr>
            <a:lvl4pPr marL="0" indent="0" algn="ctr">
              <a:spcBef>
                <a:spcPts val="0"/>
              </a:spcBef>
              <a:buClrTx/>
              <a:buSzTx/>
              <a:buNone/>
              <a:defRPr sz="3700"/>
            </a:lvl4pPr>
            <a:lvl5pPr marL="0" indent="0" algn="ctr">
              <a:spcBef>
                <a:spcPts val="0"/>
              </a:spcBef>
              <a:buClrTx/>
              <a:buSzTx/>
              <a:buNone/>
              <a:defRPr sz="3700"/>
            </a:lvl5pPr>
          </a:lstStyle>
          <a:p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41" name="Číslo snímk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Název - nahoř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ext názvu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 názvu</a:t>
            </a:r>
          </a:p>
        </p:txBody>
      </p:sp>
      <p:sp>
        <p:nvSpPr>
          <p:cNvPr id="49" name="Číslo snímk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Název a odráž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ext názvu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 názvu</a:t>
            </a:r>
          </a:p>
        </p:txBody>
      </p:sp>
      <p:sp>
        <p:nvSpPr>
          <p:cNvPr id="57" name="Text úrovně 1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buClrTx/>
            </a:lvl1pPr>
            <a:lvl2pPr>
              <a:buClrTx/>
            </a:lvl2pPr>
            <a:lvl3pPr>
              <a:buClrTx/>
            </a:lvl3pPr>
            <a:lvl4pPr>
              <a:buClrTx/>
            </a:lvl4pPr>
            <a:lvl5pPr>
              <a:buClrTx/>
            </a:lvl5pPr>
          </a:lstStyle>
          <a:p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58" name="Číslo snímk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Název, odrážky, fot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Obrázek"/>
          <p:cNvSpPr>
            <a:spLocks noGrp="1"/>
          </p:cNvSpPr>
          <p:nvPr>
            <p:ph type="pic" idx="21"/>
          </p:nvPr>
        </p:nvSpPr>
        <p:spPr>
          <a:xfrm>
            <a:off x="4473575" y="2032000"/>
            <a:ext cx="10287000" cy="68580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66" name="Text názvu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 názvu</a:t>
            </a:r>
          </a:p>
        </p:txBody>
      </p:sp>
      <p:sp>
        <p:nvSpPr>
          <p:cNvPr id="67" name="Text úrovně 1…"/>
          <p:cNvSpPr txBox="1">
            <a:spLocks noGrp="1"/>
          </p:cNvSpPr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buClrTx/>
              <a:defRPr sz="2800"/>
            </a:lvl1pPr>
            <a:lvl2pPr marL="685800" indent="-342900">
              <a:spcBef>
                <a:spcPts val="3200"/>
              </a:spcBef>
              <a:buClrTx/>
              <a:defRPr sz="2800"/>
            </a:lvl2pPr>
            <a:lvl3pPr marL="1028700" indent="-342900">
              <a:spcBef>
                <a:spcPts val="3200"/>
              </a:spcBef>
              <a:buClrTx/>
              <a:defRPr sz="2800"/>
            </a:lvl3pPr>
            <a:lvl4pPr marL="1371600" indent="-342900">
              <a:spcBef>
                <a:spcPts val="3200"/>
              </a:spcBef>
              <a:buClrTx/>
              <a:defRPr sz="2800"/>
            </a:lvl4pPr>
            <a:lvl5pPr marL="1714500" indent="-342900">
              <a:spcBef>
                <a:spcPts val="3200"/>
              </a:spcBef>
              <a:buClrTx/>
              <a:defRPr sz="2800"/>
            </a:lvl5pPr>
          </a:lstStyle>
          <a:p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68" name="Číslo snímk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Odráž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Text úrovně 1…"/>
          <p:cNvSpPr txBox="1">
            <a:spLocks noGrp="1"/>
          </p:cNvSpPr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>
            <a:lvl1pPr>
              <a:buClrTx/>
            </a:lvl1pPr>
            <a:lvl2pPr>
              <a:buClrTx/>
            </a:lvl2pPr>
            <a:lvl3pPr>
              <a:buClrTx/>
            </a:lvl3pPr>
            <a:lvl4pPr>
              <a:buClrTx/>
            </a:lvl4pPr>
            <a:lvl5pPr>
              <a:buClrTx/>
            </a:lvl5pPr>
          </a:lstStyle>
          <a:p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76" name="Číslo snímk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otky – 3 na výšk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Obrázek"/>
          <p:cNvSpPr>
            <a:spLocks noGrp="1"/>
          </p:cNvSpPr>
          <p:nvPr>
            <p:ph type="pic" sz="quarter" idx="21"/>
          </p:nvPr>
        </p:nvSpPr>
        <p:spPr>
          <a:xfrm>
            <a:off x="6426200" y="4965700"/>
            <a:ext cx="5886450" cy="39243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4" name="Obrázek"/>
          <p:cNvSpPr>
            <a:spLocks noGrp="1"/>
          </p:cNvSpPr>
          <p:nvPr>
            <p:ph type="pic" sz="quarter" idx="22"/>
          </p:nvPr>
        </p:nvSpPr>
        <p:spPr>
          <a:xfrm>
            <a:off x="6737350" y="639233"/>
            <a:ext cx="5880100" cy="3920067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5" name="Obrázek"/>
          <p:cNvSpPr>
            <a:spLocks noGrp="1"/>
          </p:cNvSpPr>
          <p:nvPr>
            <p:ph type="pic" idx="23"/>
          </p:nvPr>
        </p:nvSpPr>
        <p:spPr>
          <a:xfrm>
            <a:off x="-3400425" y="-127000"/>
            <a:ext cx="13525500" cy="90170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6" name="Číslo snímk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názvu"/>
          <p:cNvSpPr txBox="1">
            <a:spLocks noGrp="1"/>
          </p:cNvSpPr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Text názvu</a:t>
            </a:r>
          </a:p>
        </p:txBody>
      </p:sp>
      <p:sp>
        <p:nvSpPr>
          <p:cNvPr id="3" name="Text úrovně 1…"/>
          <p:cNvSpPr txBox="1">
            <a:spLocks noGrp="1"/>
          </p:cNvSpPr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4" name="Číslo snímku"/>
          <p:cNvSpPr txBox="1">
            <a:spLocks noGrp="1"/>
          </p:cNvSpPr>
          <p:nvPr>
            <p:ph type="sldNum" sz="quarter" idx="2"/>
          </p:nvPr>
        </p:nvSpPr>
        <p:spPr>
          <a:xfrm>
            <a:off x="6328884" y="9296400"/>
            <a:ext cx="340259" cy="324306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16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sz="3200" b="0" i="0" u="none" strike="noStrike" cap="none" spc="0" baseline="0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sz="3200" b="0" i="0" u="none" strike="noStrike" cap="none" spc="0" baseline="0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sz="3200" b="0" i="0" u="none" strike="noStrike" cap="none" spc="0" baseline="0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sz="3200" b="0" i="0" u="none" strike="noStrike" cap="none" spc="0" baseline="0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sz="3200" b="0" i="0" u="none" strike="noStrike" cap="none" spc="0" baseline="0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sz="3200" b="0" i="0" u="none" strike="noStrike" cap="none" spc="0" baseline="0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sz="3200" b="0" i="0" u="none" strike="noStrike" cap="none" spc="0" baseline="0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sz="3200" b="0" i="0" u="none" strike="noStrike" cap="none" spc="0" baseline="0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sz="3200" b="0" i="0" u="none" strike="noStrike" cap="none" spc="0" baseline="0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google.com/spreadsheets/d/1VfrQbnTs4szm4quC4-FT3NVLS-vlDC9oYka63T7a3dw/edit#gid=793603505" TargetMode="Externa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hyperlink" Target="http://www.novekino.cz" TargetMode="External"/><Relationship Id="rId13" Type="http://schemas.openxmlformats.org/officeDocument/2006/relationships/hyperlink" Target="http://www.unic-cinemas.org" TargetMode="External"/><Relationship Id="rId3" Type="http://schemas.openxmlformats.org/officeDocument/2006/relationships/hyperlink" Target="http://www.prokina.cz" TargetMode="External"/><Relationship Id="rId7" Type="http://schemas.openxmlformats.org/officeDocument/2006/relationships/hyperlink" Target="http://www.kinoprokazdeho.cz" TargetMode="External"/><Relationship Id="rId12" Type="http://schemas.openxmlformats.org/officeDocument/2006/relationships/hyperlink" Target="http://www.mediasalles.it" TargetMode="External"/><Relationship Id="rId2" Type="http://schemas.openxmlformats.org/officeDocument/2006/relationships/hyperlink" Target="http://www.ufd.cz" TargetMode="External"/><Relationship Id="rId16" Type="http://schemas.openxmlformats.org/officeDocument/2006/relationships/hyperlink" Target="http://www.dcimovies.com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digitalnikino.cz" TargetMode="External"/><Relationship Id="rId11" Type="http://schemas.openxmlformats.org/officeDocument/2006/relationships/hyperlink" Target="http://www.mediadeskcz.eu" TargetMode="External"/><Relationship Id="rId5" Type="http://schemas.openxmlformats.org/officeDocument/2006/relationships/hyperlink" Target="http://www.mkcr.cz" TargetMode="External"/><Relationship Id="rId15" Type="http://schemas.openxmlformats.org/officeDocument/2006/relationships/hyperlink" Target="http://www.boxofficemojo.com" TargetMode="External"/><Relationship Id="rId10" Type="http://schemas.openxmlformats.org/officeDocument/2006/relationships/hyperlink" Target="http://www.acfk.cz" TargetMode="External"/><Relationship Id="rId4" Type="http://schemas.openxmlformats.org/officeDocument/2006/relationships/hyperlink" Target="http://www.fondkinematografie.cz" TargetMode="External"/><Relationship Id="rId9" Type="http://schemas.openxmlformats.org/officeDocument/2006/relationships/hyperlink" Target="http://www.kinomaniak.cz" TargetMode="External"/><Relationship Id="rId14" Type="http://schemas.openxmlformats.org/officeDocument/2006/relationships/hyperlink" Target="http://www.europa-cinemas.org" TargetMode="Externa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s://is.muni.cz/auth/osoba/18130?kod=FAV332;pvysl=3505608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FAVp009 Provoz kina"/>
          <p:cNvSpPr txBox="1">
            <a:spLocks noGrp="1"/>
          </p:cNvSpPr>
          <p:nvPr>
            <p:ph type="ctrTitle"/>
          </p:nvPr>
        </p:nvSpPr>
        <p:spPr>
          <a:xfrm>
            <a:off x="1063062" y="1638300"/>
            <a:ext cx="10878676" cy="3302000"/>
          </a:xfrm>
          <a:prstGeom prst="rect">
            <a:avLst/>
          </a:prstGeom>
        </p:spPr>
        <p:txBody>
          <a:bodyPr/>
          <a:lstStyle>
            <a:lvl1pPr>
              <a:defRPr b="1"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r>
              <a:t>FAVp009 Provoz kina</a:t>
            </a:r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nedílná součást provozu kina…"/>
          <p:cNvSpPr txBox="1"/>
          <p:nvPr/>
        </p:nvSpPr>
        <p:spPr>
          <a:xfrm>
            <a:off x="677135" y="3456338"/>
            <a:ext cx="11650530" cy="35775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marL="625078" indent="-625078" algn="l">
              <a:buSzPct val="145000"/>
              <a:buChar char="•"/>
              <a:defRPr sz="4500"/>
            </a:pPr>
            <a:r>
              <a:t>nedílná součást provozu kina</a:t>
            </a:r>
          </a:p>
          <a:p>
            <a:pPr marL="625078" indent="-625078" algn="l">
              <a:buSzPct val="145000"/>
              <a:buChar char="•"/>
              <a:defRPr sz="4500"/>
            </a:pPr>
            <a:r>
              <a:t>součást, nikoli hlavní část </a:t>
            </a:r>
          </a:p>
          <a:p>
            <a:pPr marL="625078" indent="-625078" algn="l">
              <a:buSzPct val="145000"/>
              <a:buChar char="•"/>
              <a:defRPr sz="4500"/>
            </a:pPr>
            <a:r>
              <a:t>nedá se obsáhnout v jedné přednášce</a:t>
            </a:r>
          </a:p>
          <a:p>
            <a:pPr marL="625078" indent="-625078" algn="l">
              <a:buSzPct val="145000"/>
              <a:buChar char="•"/>
              <a:defRPr sz="4500"/>
            </a:pPr>
            <a:r>
              <a:t>spíše úvod do problematiky</a:t>
            </a:r>
          </a:p>
          <a:p>
            <a:pPr marL="625078" indent="-625078" algn="l">
              <a:buSzPct val="145000"/>
              <a:buChar char="•"/>
              <a:defRPr sz="4500"/>
            </a:pPr>
            <a:r>
              <a:t>můžeme se k tématu vrátit</a:t>
            </a:r>
          </a:p>
        </p:txBody>
      </p:sp>
      <p:sp>
        <p:nvSpPr>
          <p:cNvPr id="136" name="Dramaturgie kina"/>
          <p:cNvSpPr txBox="1">
            <a:spLocks noGrp="1"/>
          </p:cNvSpPr>
          <p:nvPr>
            <p:ph type="ctrTitle"/>
          </p:nvPr>
        </p:nvSpPr>
        <p:spPr>
          <a:xfrm>
            <a:off x="310554" y="893233"/>
            <a:ext cx="12383692" cy="1405864"/>
          </a:xfrm>
          <a:prstGeom prst="rect">
            <a:avLst/>
          </a:prstGeom>
        </p:spPr>
        <p:txBody>
          <a:bodyPr/>
          <a:lstStyle>
            <a:lvl1pPr>
              <a:defRPr b="1"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r>
              <a:t>Dramaturgie kina</a:t>
            </a:r>
          </a:p>
        </p:txBody>
      </p:sp>
    </p:spTree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tipy kin…"/>
          <p:cNvSpPr txBox="1"/>
          <p:nvPr/>
        </p:nvSpPr>
        <p:spPr>
          <a:xfrm>
            <a:off x="677135" y="3113438"/>
            <a:ext cx="11650530" cy="49745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marL="625078" indent="-625078" algn="l">
              <a:buSzPct val="145000"/>
              <a:buChar char="•"/>
              <a:defRPr sz="4500"/>
            </a:pPr>
            <a:r>
              <a:t>tipy kin</a:t>
            </a:r>
          </a:p>
          <a:p>
            <a:pPr marL="625078" indent="-625078" algn="l">
              <a:buSzPct val="145000"/>
              <a:buChar char="•"/>
              <a:defRPr sz="4500"/>
            </a:pPr>
            <a:r>
              <a:t>lokalizace</a:t>
            </a:r>
          </a:p>
          <a:p>
            <a:pPr marL="625078" indent="-625078" algn="l">
              <a:buSzPct val="145000"/>
              <a:buChar char="•"/>
              <a:defRPr sz="4500"/>
            </a:pPr>
            <a:r>
              <a:t>jaké kino chci</a:t>
            </a:r>
          </a:p>
          <a:p>
            <a:pPr marL="625078" indent="-625078" algn="l">
              <a:buSzPct val="145000"/>
              <a:buChar char="•"/>
              <a:defRPr sz="4500"/>
            </a:pPr>
            <a:r>
              <a:t>typologie obsahu</a:t>
            </a:r>
          </a:p>
          <a:p>
            <a:pPr marL="625078" indent="-625078" algn="l">
              <a:buSzPct val="145000"/>
              <a:buChar char="•"/>
              <a:defRPr sz="4500"/>
            </a:pPr>
            <a:r>
              <a:t>vlastní program</a:t>
            </a:r>
          </a:p>
          <a:p>
            <a:pPr marL="625078" indent="-625078" algn="l">
              <a:buSzPct val="145000"/>
              <a:buChar char="•"/>
              <a:defRPr sz="4500"/>
            </a:pPr>
            <a:r>
              <a:t>jak programovat</a:t>
            </a:r>
          </a:p>
          <a:p>
            <a:pPr marL="625078" indent="-625078" algn="l">
              <a:buSzPct val="145000"/>
              <a:buChar char="•"/>
              <a:defRPr sz="4500"/>
            </a:pPr>
            <a:r>
              <a:t>pro koho programovat</a:t>
            </a:r>
          </a:p>
        </p:txBody>
      </p:sp>
      <p:sp>
        <p:nvSpPr>
          <p:cNvPr id="139" name="Dramaturgická východiska"/>
          <p:cNvSpPr txBox="1">
            <a:spLocks noGrp="1"/>
          </p:cNvSpPr>
          <p:nvPr>
            <p:ph type="ctrTitle"/>
          </p:nvPr>
        </p:nvSpPr>
        <p:spPr>
          <a:xfrm>
            <a:off x="310554" y="893233"/>
            <a:ext cx="12383692" cy="1405864"/>
          </a:xfrm>
          <a:prstGeom prst="rect">
            <a:avLst/>
          </a:prstGeom>
        </p:spPr>
        <p:txBody>
          <a:bodyPr/>
          <a:lstStyle>
            <a:lvl1pPr defTabSz="549148">
              <a:defRPr sz="7519" b="1"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r>
              <a:t>Dramaturgická východiska</a:t>
            </a:r>
          </a:p>
        </p:txBody>
      </p:sp>
    </p:spTree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Multiplexy - čistě komerční dramaturgie (Cinema City Velký Špalíček)…"/>
          <p:cNvSpPr txBox="1"/>
          <p:nvPr/>
        </p:nvSpPr>
        <p:spPr>
          <a:xfrm>
            <a:off x="677135" y="731282"/>
            <a:ext cx="11650530" cy="90407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b">
            <a:spAutoFit/>
          </a:bodyPr>
          <a:lstStyle/>
          <a:p>
            <a:pPr marL="444500" indent="-444500" algn="l">
              <a:buSzPct val="145000"/>
              <a:buChar char="•"/>
              <a:defRPr sz="3200" b="0">
                <a:latin typeface="Helvetica"/>
                <a:ea typeface="Helvetica"/>
                <a:cs typeface="Helvetica"/>
                <a:sym typeface="Helvetica"/>
              </a:defRPr>
            </a:pPr>
            <a:r>
              <a:rPr b="1" dirty="0" err="1"/>
              <a:t>Multiplexy</a:t>
            </a:r>
            <a:r>
              <a:rPr dirty="0"/>
              <a:t> - </a:t>
            </a:r>
            <a:r>
              <a:rPr sz="2600" dirty="0" err="1"/>
              <a:t>čistě</a:t>
            </a:r>
            <a:r>
              <a:rPr sz="2600" dirty="0"/>
              <a:t> </a:t>
            </a:r>
            <a:r>
              <a:rPr sz="2600" dirty="0" err="1"/>
              <a:t>komerční</a:t>
            </a:r>
            <a:r>
              <a:rPr sz="2600" dirty="0"/>
              <a:t> </a:t>
            </a:r>
            <a:r>
              <a:rPr sz="2600" dirty="0" err="1"/>
              <a:t>dramaturgie</a:t>
            </a:r>
            <a:r>
              <a:rPr sz="2600" dirty="0"/>
              <a:t> (Cinema City </a:t>
            </a:r>
            <a:r>
              <a:rPr sz="2600" dirty="0" err="1"/>
              <a:t>Velký</a:t>
            </a:r>
            <a:r>
              <a:rPr sz="2600" dirty="0"/>
              <a:t> </a:t>
            </a:r>
            <a:r>
              <a:rPr sz="2600" dirty="0" err="1"/>
              <a:t>Špalíček</a:t>
            </a:r>
            <a:r>
              <a:rPr sz="2600" dirty="0"/>
              <a:t>)</a:t>
            </a:r>
          </a:p>
          <a:p>
            <a:pPr marL="444500" indent="-444500" algn="l">
              <a:buSzPct val="145000"/>
              <a:buChar char="•"/>
              <a:defRPr sz="3200" b="0">
                <a:latin typeface="Helvetica"/>
                <a:ea typeface="Helvetica"/>
                <a:cs typeface="Helvetica"/>
                <a:sym typeface="Helvetica"/>
              </a:defRPr>
            </a:pPr>
            <a:endParaRPr sz="2600" dirty="0"/>
          </a:p>
          <a:p>
            <a:pPr marL="444500" indent="-444500" algn="l">
              <a:buSzPct val="145000"/>
              <a:buChar char="•"/>
              <a:defRPr sz="3200" b="0">
                <a:latin typeface="Helvetica"/>
                <a:ea typeface="Helvetica"/>
                <a:cs typeface="Helvetica"/>
                <a:sym typeface="Helvetica"/>
              </a:defRPr>
            </a:pPr>
            <a:r>
              <a:rPr b="1" dirty="0" err="1"/>
              <a:t>Klasická</a:t>
            </a:r>
            <a:r>
              <a:rPr b="1" dirty="0"/>
              <a:t> kina </a:t>
            </a:r>
            <a:r>
              <a:rPr dirty="0"/>
              <a:t>- </a:t>
            </a:r>
            <a:r>
              <a:rPr sz="2600" dirty="0"/>
              <a:t>od </a:t>
            </a:r>
            <a:r>
              <a:rPr sz="2600" dirty="0" err="1"/>
              <a:t>čistě</a:t>
            </a:r>
            <a:r>
              <a:rPr sz="2600" dirty="0"/>
              <a:t> </a:t>
            </a:r>
            <a:r>
              <a:rPr sz="2600" dirty="0" err="1"/>
              <a:t>komerční</a:t>
            </a:r>
            <a:r>
              <a:rPr sz="2600" dirty="0"/>
              <a:t> po </a:t>
            </a:r>
            <a:r>
              <a:rPr sz="2600" dirty="0" err="1"/>
              <a:t>až</a:t>
            </a:r>
            <a:r>
              <a:rPr sz="2600" dirty="0"/>
              <a:t> po </a:t>
            </a:r>
            <a:r>
              <a:rPr sz="2600" dirty="0" err="1"/>
              <a:t>artovou</a:t>
            </a:r>
            <a:r>
              <a:rPr sz="2600" dirty="0"/>
              <a:t> </a:t>
            </a:r>
            <a:r>
              <a:rPr sz="2600" dirty="0" err="1"/>
              <a:t>dramaturgii</a:t>
            </a:r>
            <a:r>
              <a:rPr sz="2600" dirty="0"/>
              <a:t> (</a:t>
            </a:r>
            <a:r>
              <a:rPr sz="2600" dirty="0" err="1"/>
              <a:t>Svratka</a:t>
            </a:r>
            <a:r>
              <a:rPr sz="2600" dirty="0"/>
              <a:t> </a:t>
            </a:r>
            <a:r>
              <a:rPr sz="2600" dirty="0" err="1"/>
              <a:t>Tišnov</a:t>
            </a:r>
            <a:r>
              <a:rPr sz="2600" dirty="0"/>
              <a:t> Karlovy, Central Hradec </a:t>
            </a:r>
            <a:r>
              <a:rPr sz="2600" dirty="0" err="1"/>
              <a:t>Králové</a:t>
            </a:r>
            <a:r>
              <a:rPr sz="2600" dirty="0"/>
              <a:t>)</a:t>
            </a:r>
          </a:p>
          <a:p>
            <a:pPr marL="444500" indent="-444500" algn="l">
              <a:buSzPct val="145000"/>
              <a:buChar char="•"/>
              <a:defRPr sz="3200" b="0">
                <a:latin typeface="Helvetica"/>
                <a:ea typeface="Helvetica"/>
                <a:cs typeface="Helvetica"/>
                <a:sym typeface="Helvetica"/>
              </a:defRPr>
            </a:pPr>
            <a:endParaRPr sz="2600" dirty="0"/>
          </a:p>
          <a:p>
            <a:pPr marL="444500" indent="-444500" algn="l">
              <a:buSzPct val="145000"/>
              <a:buChar char="•"/>
              <a:defRPr sz="3200" b="0">
                <a:latin typeface="Helvetica"/>
                <a:ea typeface="Helvetica"/>
                <a:cs typeface="Helvetica"/>
                <a:sym typeface="Helvetica"/>
              </a:defRPr>
            </a:pPr>
            <a:r>
              <a:rPr b="1" dirty="0" err="1"/>
              <a:t>Artová</a:t>
            </a:r>
            <a:r>
              <a:rPr b="1" dirty="0"/>
              <a:t> kina</a:t>
            </a:r>
            <a:r>
              <a:rPr dirty="0"/>
              <a:t> - </a:t>
            </a:r>
            <a:r>
              <a:rPr sz="2600" dirty="0" err="1"/>
              <a:t>různě</a:t>
            </a:r>
            <a:r>
              <a:rPr sz="2600" dirty="0"/>
              <a:t> </a:t>
            </a:r>
            <a:r>
              <a:rPr sz="2600" dirty="0" err="1"/>
              <a:t>nastaven</a:t>
            </a:r>
            <a:r>
              <a:rPr sz="2600" dirty="0"/>
              <a:t> </a:t>
            </a:r>
            <a:r>
              <a:rPr sz="2600" dirty="0" err="1"/>
              <a:t>pohled</a:t>
            </a:r>
            <a:r>
              <a:rPr sz="2600" dirty="0"/>
              <a:t> </a:t>
            </a:r>
            <a:r>
              <a:rPr sz="2600" dirty="0" err="1"/>
              <a:t>na</a:t>
            </a:r>
            <a:r>
              <a:rPr sz="2600" dirty="0"/>
              <a:t> </a:t>
            </a:r>
            <a:r>
              <a:rPr sz="2600" dirty="0" err="1"/>
              <a:t>komerční</a:t>
            </a:r>
            <a:r>
              <a:rPr sz="2600" dirty="0"/>
              <a:t> film (</a:t>
            </a:r>
            <a:r>
              <a:rPr sz="2600" dirty="0" err="1"/>
              <a:t>Světozor</a:t>
            </a:r>
            <a:r>
              <a:rPr sz="2600" dirty="0"/>
              <a:t> Praha, Scala Brno)</a:t>
            </a:r>
          </a:p>
          <a:p>
            <a:pPr algn="l">
              <a:defRPr sz="3200" b="0">
                <a:latin typeface="Helvetica"/>
                <a:ea typeface="Helvetica"/>
                <a:cs typeface="Helvetica"/>
                <a:sym typeface="Helvetica"/>
              </a:defRPr>
            </a:pPr>
            <a:endParaRPr sz="2600" dirty="0"/>
          </a:p>
          <a:p>
            <a:pPr marL="444500" indent="-444500" algn="l">
              <a:buSzPct val="145000"/>
              <a:buChar char="•"/>
              <a:defRPr sz="3200" b="0">
                <a:latin typeface="Helvetica"/>
                <a:ea typeface="Helvetica"/>
                <a:cs typeface="Helvetica"/>
                <a:sym typeface="Helvetica"/>
              </a:defRPr>
            </a:pPr>
            <a:r>
              <a:rPr b="1" dirty="0" err="1"/>
              <a:t>Archivní</a:t>
            </a:r>
            <a:r>
              <a:rPr b="1" dirty="0"/>
              <a:t> kino</a:t>
            </a:r>
            <a:r>
              <a:rPr dirty="0"/>
              <a:t> - </a:t>
            </a:r>
            <a:r>
              <a:rPr sz="2600" dirty="0"/>
              <a:t>(</a:t>
            </a:r>
            <a:r>
              <a:rPr sz="2600" dirty="0" err="1"/>
              <a:t>Ponrepo</a:t>
            </a:r>
            <a:r>
              <a:rPr sz="2600" dirty="0"/>
              <a:t>)</a:t>
            </a:r>
          </a:p>
          <a:p>
            <a:pPr algn="l">
              <a:defRPr sz="3200" b="0">
                <a:latin typeface="Helvetica"/>
                <a:ea typeface="Helvetica"/>
                <a:cs typeface="Helvetica"/>
                <a:sym typeface="Helvetica"/>
              </a:defRPr>
            </a:pPr>
            <a:endParaRPr sz="2600" dirty="0"/>
          </a:p>
          <a:p>
            <a:pPr marL="444500" indent="-444500" algn="l">
              <a:buSzPct val="145000"/>
              <a:buChar char="•"/>
              <a:defRPr sz="3200" b="0">
                <a:latin typeface="Helvetica"/>
                <a:ea typeface="Helvetica"/>
                <a:cs typeface="Helvetica"/>
                <a:sym typeface="Helvetica"/>
              </a:defRPr>
            </a:pPr>
            <a:r>
              <a:rPr b="1" dirty="0" err="1"/>
              <a:t>Repertoárové</a:t>
            </a:r>
            <a:r>
              <a:rPr b="1" dirty="0"/>
              <a:t> kino -</a:t>
            </a:r>
            <a:r>
              <a:rPr sz="2600" dirty="0"/>
              <a:t> (Aero Praha)</a:t>
            </a:r>
          </a:p>
          <a:p>
            <a:pPr marL="444500" indent="-444500" algn="l">
              <a:buSzPct val="145000"/>
              <a:buChar char="•"/>
              <a:defRPr sz="3200" b="0">
                <a:latin typeface="Helvetica"/>
                <a:ea typeface="Helvetica"/>
                <a:cs typeface="Helvetica"/>
                <a:sym typeface="Helvetica"/>
              </a:defRPr>
            </a:pPr>
            <a:endParaRPr sz="2600" dirty="0"/>
          </a:p>
          <a:p>
            <a:pPr marL="444500" indent="-444500" algn="l">
              <a:buSzPct val="145000"/>
              <a:buChar char="•"/>
              <a:defRPr sz="3200" b="0">
                <a:latin typeface="Helvetica"/>
                <a:ea typeface="Helvetica"/>
                <a:cs typeface="Helvetica"/>
                <a:sym typeface="Helvetica"/>
              </a:defRPr>
            </a:pPr>
            <a:r>
              <a:rPr b="1" dirty="0" err="1"/>
              <a:t>Letní</a:t>
            </a:r>
            <a:r>
              <a:rPr b="1" dirty="0"/>
              <a:t> kina</a:t>
            </a:r>
            <a:r>
              <a:rPr dirty="0"/>
              <a:t> - </a:t>
            </a:r>
            <a:r>
              <a:rPr sz="2600" dirty="0"/>
              <a:t>od </a:t>
            </a:r>
            <a:r>
              <a:rPr sz="2600" dirty="0" err="1"/>
              <a:t>komerční</a:t>
            </a:r>
            <a:r>
              <a:rPr sz="2600" dirty="0"/>
              <a:t> </a:t>
            </a:r>
            <a:r>
              <a:rPr sz="2600" dirty="0" err="1"/>
              <a:t>dramaturgii</a:t>
            </a:r>
            <a:r>
              <a:rPr sz="2600" dirty="0"/>
              <a:t> v </a:t>
            </a:r>
            <a:r>
              <a:rPr sz="2600" dirty="0" err="1"/>
              <a:t>klasických</a:t>
            </a:r>
            <a:r>
              <a:rPr sz="2600" dirty="0"/>
              <a:t> </a:t>
            </a:r>
            <a:r>
              <a:rPr sz="2600" dirty="0" err="1"/>
              <a:t>letních</a:t>
            </a:r>
            <a:r>
              <a:rPr sz="2600" dirty="0"/>
              <a:t> </a:t>
            </a:r>
            <a:r>
              <a:rPr sz="2600" dirty="0" err="1"/>
              <a:t>kinech</a:t>
            </a:r>
            <a:r>
              <a:rPr sz="2600" dirty="0"/>
              <a:t> po </a:t>
            </a:r>
            <a:r>
              <a:rPr sz="2600" dirty="0" err="1"/>
              <a:t>artovou</a:t>
            </a:r>
            <a:r>
              <a:rPr sz="2600" dirty="0"/>
              <a:t> v </a:t>
            </a:r>
            <a:r>
              <a:rPr sz="2600" dirty="0" err="1"/>
              <a:t>nepravidelných</a:t>
            </a:r>
            <a:r>
              <a:rPr sz="2600" dirty="0"/>
              <a:t> </a:t>
            </a:r>
            <a:r>
              <a:rPr sz="2600" dirty="0" err="1"/>
              <a:t>kinech</a:t>
            </a:r>
            <a:r>
              <a:rPr sz="2600" dirty="0"/>
              <a:t> </a:t>
            </a:r>
            <a:r>
              <a:rPr sz="2600" dirty="0" err="1"/>
              <a:t>ve</a:t>
            </a:r>
            <a:r>
              <a:rPr sz="2600" dirty="0"/>
              <a:t> </a:t>
            </a:r>
            <a:r>
              <a:rPr sz="2600" dirty="0" err="1"/>
              <a:t>velkých</a:t>
            </a:r>
            <a:r>
              <a:rPr sz="2600" dirty="0"/>
              <a:t> </a:t>
            </a:r>
            <a:r>
              <a:rPr sz="2600" dirty="0" err="1"/>
              <a:t>městech</a:t>
            </a:r>
            <a:endParaRPr sz="2600" dirty="0"/>
          </a:p>
          <a:p>
            <a:pPr marL="444500" indent="-444500" algn="l">
              <a:buSzPct val="145000"/>
              <a:buChar char="•"/>
              <a:defRPr sz="3200" b="0">
                <a:latin typeface="Helvetica"/>
                <a:ea typeface="Helvetica"/>
                <a:cs typeface="Helvetica"/>
                <a:sym typeface="Helvetica"/>
              </a:defRPr>
            </a:pPr>
            <a:endParaRPr sz="2600" dirty="0"/>
          </a:p>
          <a:p>
            <a:pPr marL="444500" indent="-444500" algn="l">
              <a:buSzPct val="145000"/>
              <a:buChar char="•"/>
              <a:defRPr sz="3200">
                <a:latin typeface="Helvetica"/>
                <a:ea typeface="Helvetica"/>
                <a:cs typeface="Helvetica"/>
                <a:sym typeface="Helvetica"/>
              </a:defRPr>
            </a:pPr>
            <a:r>
              <a:rPr dirty="0"/>
              <a:t>E-cinema kina - </a:t>
            </a:r>
            <a:r>
              <a:rPr sz="2600" b="0" dirty="0" err="1"/>
              <a:t>dramaturgie</a:t>
            </a:r>
            <a:r>
              <a:rPr sz="2600" b="0" dirty="0"/>
              <a:t> </a:t>
            </a:r>
            <a:r>
              <a:rPr sz="2600" b="0" dirty="0" err="1"/>
              <a:t>dána</a:t>
            </a:r>
            <a:r>
              <a:rPr sz="2600" b="0" dirty="0"/>
              <a:t> </a:t>
            </a:r>
            <a:r>
              <a:rPr sz="2600" b="0" dirty="0" err="1"/>
              <a:t>dostupností</a:t>
            </a:r>
            <a:r>
              <a:rPr sz="2600" b="0" dirty="0"/>
              <a:t> </a:t>
            </a:r>
            <a:r>
              <a:rPr sz="2600" b="0" dirty="0" err="1"/>
              <a:t>obsahu</a:t>
            </a:r>
            <a:r>
              <a:rPr sz="2600" b="0" dirty="0"/>
              <a:t> pro </a:t>
            </a:r>
            <a:r>
              <a:rPr sz="2600" b="0" dirty="0" err="1"/>
              <a:t>tento</a:t>
            </a:r>
            <a:r>
              <a:rPr sz="2600" b="0" dirty="0"/>
              <a:t> </a:t>
            </a:r>
            <a:r>
              <a:rPr sz="2600" b="0" dirty="0" err="1"/>
              <a:t>druh</a:t>
            </a:r>
            <a:r>
              <a:rPr sz="2600" b="0" dirty="0"/>
              <a:t> kin</a:t>
            </a:r>
            <a:endParaRPr sz="2600" dirty="0"/>
          </a:p>
          <a:p>
            <a:pPr>
              <a:defRPr sz="3900"/>
            </a:pPr>
            <a:endParaRPr sz="2600" dirty="0"/>
          </a:p>
        </p:txBody>
      </p:sp>
      <p:sp>
        <p:nvSpPr>
          <p:cNvPr id="142" name="Tipy kin"/>
          <p:cNvSpPr txBox="1">
            <a:spLocks noGrp="1"/>
          </p:cNvSpPr>
          <p:nvPr>
            <p:ph type="ctrTitle"/>
          </p:nvPr>
        </p:nvSpPr>
        <p:spPr>
          <a:xfrm>
            <a:off x="310554" y="28350"/>
            <a:ext cx="12383692" cy="1405864"/>
          </a:xfrm>
          <a:prstGeom prst="rect">
            <a:avLst/>
          </a:prstGeom>
        </p:spPr>
        <p:txBody>
          <a:bodyPr/>
          <a:lstStyle>
            <a:lvl1pPr>
              <a:defRPr b="1"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r>
              <a:t>Tipy kin</a:t>
            </a:r>
          </a:p>
        </p:txBody>
      </p:sp>
    </p:spTree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Kde vlastně jsem?…"/>
          <p:cNvSpPr txBox="1"/>
          <p:nvPr/>
        </p:nvSpPr>
        <p:spPr>
          <a:xfrm>
            <a:off x="677135" y="2108200"/>
            <a:ext cx="11650530" cy="6985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l">
              <a:defRPr sz="3600">
                <a:latin typeface="Helvetica"/>
                <a:ea typeface="Helvetica"/>
                <a:cs typeface="Helvetica"/>
                <a:sym typeface="Helvetica"/>
              </a:defRPr>
            </a:pPr>
            <a:r>
              <a:t>Kde vlastně jsem?</a:t>
            </a:r>
          </a:p>
          <a:p>
            <a:pPr algn="l">
              <a:defRPr sz="2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  <a:p>
            <a:pPr marL="333374" indent="-333374" algn="l">
              <a:buSzPct val="145000"/>
              <a:buChar char="•"/>
              <a:defRPr sz="3600">
                <a:latin typeface="Helvetica"/>
                <a:ea typeface="Helvetica"/>
                <a:cs typeface="Helvetica"/>
                <a:sym typeface="Helvetica"/>
              </a:defRPr>
            </a:pPr>
            <a:r>
              <a:t>velké město, střední město, malé město</a:t>
            </a:r>
          </a:p>
          <a:p>
            <a:pPr marL="333374" indent="-333374" algn="l">
              <a:buSzPct val="145000"/>
              <a:buChar char="•"/>
              <a:defRPr sz="3600">
                <a:latin typeface="Helvetica"/>
                <a:ea typeface="Helvetica"/>
                <a:cs typeface="Helvetica"/>
                <a:sym typeface="Helvetica"/>
              </a:defRPr>
            </a:pPr>
            <a:r>
              <a:t>vesnice a městys</a:t>
            </a:r>
          </a:p>
          <a:p>
            <a:pPr marL="333374" indent="-333374" algn="l">
              <a:buSzPct val="145000"/>
              <a:buChar char="•"/>
              <a:defRPr sz="3600">
                <a:latin typeface="Helvetica"/>
                <a:ea typeface="Helvetica"/>
                <a:cs typeface="Helvetica"/>
                <a:sym typeface="Helvetica"/>
              </a:defRPr>
            </a:pPr>
            <a:r>
              <a:t>jiná kultura ve městě (divadlo, galerie, festival, letní kino)</a:t>
            </a:r>
          </a:p>
          <a:p>
            <a:pPr marL="333374" indent="-333374" algn="l">
              <a:buSzPct val="145000"/>
              <a:buChar char="•"/>
              <a:defRPr sz="3600">
                <a:latin typeface="Helvetica"/>
                <a:ea typeface="Helvetica"/>
                <a:cs typeface="Helvetica"/>
                <a:sym typeface="Helvetica"/>
              </a:defRPr>
            </a:pPr>
            <a:r>
              <a:t>spádová oblast</a:t>
            </a:r>
          </a:p>
          <a:p>
            <a:pPr marL="333374" indent="-333374" algn="l">
              <a:buSzPct val="145000"/>
              <a:buChar char="•"/>
              <a:defRPr sz="3600">
                <a:latin typeface="Helvetica"/>
                <a:ea typeface="Helvetica"/>
                <a:cs typeface="Helvetica"/>
                <a:sym typeface="Helvetica"/>
              </a:defRPr>
            </a:pPr>
            <a:r>
              <a:t>tradice</a:t>
            </a:r>
          </a:p>
          <a:p>
            <a:pPr marL="333374" indent="-333374" algn="l">
              <a:buSzPct val="145000"/>
              <a:buChar char="•"/>
              <a:defRPr sz="3600">
                <a:latin typeface="Helvetica"/>
                <a:ea typeface="Helvetica"/>
                <a:cs typeface="Helvetica"/>
                <a:sym typeface="Helvetica"/>
              </a:defRPr>
            </a:pPr>
            <a:r>
              <a:t>silná osobnost</a:t>
            </a:r>
          </a:p>
          <a:p>
            <a:pPr marL="333374" indent="-333374" algn="l">
              <a:buSzPct val="145000"/>
              <a:buChar char="•"/>
              <a:defRPr sz="3600">
                <a:latin typeface="Helvetica"/>
                <a:ea typeface="Helvetica"/>
                <a:cs typeface="Helvetica"/>
                <a:sym typeface="Helvetica"/>
              </a:defRPr>
            </a:pPr>
            <a:r>
              <a:t>dostatek mateřských, základních, středních a vysokých škol</a:t>
            </a:r>
          </a:p>
          <a:p>
            <a:pPr marL="333374" indent="-333374" algn="l">
              <a:buSzPct val="145000"/>
              <a:buChar char="•"/>
              <a:defRPr sz="3600">
                <a:latin typeface="Helvetica"/>
                <a:ea typeface="Helvetica"/>
                <a:cs typeface="Helvetica"/>
                <a:sym typeface="Helvetica"/>
              </a:defRPr>
            </a:pPr>
            <a:r>
              <a:t>dostatek seniorů</a:t>
            </a:r>
          </a:p>
          <a:p>
            <a:pPr marL="333374" indent="-333374" algn="l">
              <a:buSzPct val="145000"/>
              <a:buChar char="•"/>
              <a:defRPr sz="3600">
                <a:latin typeface="Helvetica"/>
                <a:ea typeface="Helvetica"/>
                <a:cs typeface="Helvetica"/>
                <a:sym typeface="Helvetica"/>
              </a:defRPr>
            </a:pPr>
            <a:r>
              <a:t>dostatek rodičů s dětmi</a:t>
            </a:r>
          </a:p>
        </p:txBody>
      </p:sp>
      <p:sp>
        <p:nvSpPr>
          <p:cNvPr id="145" name="Lokalizace dramaturgie"/>
          <p:cNvSpPr txBox="1">
            <a:spLocks noGrp="1"/>
          </p:cNvSpPr>
          <p:nvPr>
            <p:ph type="ctrTitle"/>
          </p:nvPr>
        </p:nvSpPr>
        <p:spPr>
          <a:xfrm>
            <a:off x="310554" y="419099"/>
            <a:ext cx="12383692" cy="1405865"/>
          </a:xfrm>
          <a:prstGeom prst="rect">
            <a:avLst/>
          </a:prstGeom>
        </p:spPr>
        <p:txBody>
          <a:bodyPr/>
          <a:lstStyle>
            <a:lvl1pPr>
              <a:defRPr b="1"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r>
              <a:t>Lokalizace dramaturgie</a:t>
            </a:r>
          </a:p>
        </p:txBody>
      </p:sp>
    </p:spTree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Text"/>
          <p:cNvSpPr txBox="1"/>
          <p:nvPr/>
        </p:nvSpPr>
        <p:spPr>
          <a:xfrm>
            <a:off x="677135" y="4960183"/>
            <a:ext cx="11650530" cy="128103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>
              <a:defRPr sz="3900"/>
            </a:pPr>
            <a:endParaRPr/>
          </a:p>
        </p:txBody>
      </p:sp>
      <p:sp>
        <p:nvSpPr>
          <p:cNvPr id="148" name="Dobré kino?"/>
          <p:cNvSpPr txBox="1">
            <a:spLocks noGrp="1"/>
          </p:cNvSpPr>
          <p:nvPr>
            <p:ph type="ctrTitle"/>
          </p:nvPr>
        </p:nvSpPr>
        <p:spPr>
          <a:xfrm>
            <a:off x="310554" y="385233"/>
            <a:ext cx="12383692" cy="1405864"/>
          </a:xfrm>
          <a:prstGeom prst="rect">
            <a:avLst/>
          </a:prstGeom>
        </p:spPr>
        <p:txBody>
          <a:bodyPr/>
          <a:lstStyle>
            <a:lvl1pPr>
              <a:defRPr b="1"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r>
              <a:t>Dobré kino?</a:t>
            </a:r>
          </a:p>
        </p:txBody>
      </p:sp>
      <p:sp>
        <p:nvSpPr>
          <p:cNvPr id="149" name="kvalitní komerční filmy…"/>
          <p:cNvSpPr txBox="1"/>
          <p:nvPr/>
        </p:nvSpPr>
        <p:spPr>
          <a:xfrm>
            <a:off x="672537" y="2000249"/>
            <a:ext cx="8324107" cy="7200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marL="333374" indent="-333374" algn="l">
              <a:buSzPct val="145000"/>
              <a:buChar char="•"/>
              <a:defRPr sz="3600">
                <a:latin typeface="Helvetica"/>
                <a:ea typeface="Helvetica"/>
                <a:cs typeface="Helvetica"/>
                <a:sym typeface="Helvetica"/>
              </a:defRPr>
            </a:pPr>
            <a:r>
              <a:t>kvalitní komerční filmy</a:t>
            </a:r>
          </a:p>
          <a:p>
            <a:pPr marL="333374" indent="-333374" algn="l">
              <a:buSzPct val="145000"/>
              <a:buChar char="•"/>
              <a:defRPr sz="3600">
                <a:latin typeface="Helvetica"/>
                <a:ea typeface="Helvetica"/>
                <a:cs typeface="Helvetica"/>
                <a:sym typeface="Helvetica"/>
              </a:defRPr>
            </a:pPr>
            <a:r>
              <a:t>kvalitní artové snímky (filmový klub)</a:t>
            </a:r>
          </a:p>
          <a:p>
            <a:pPr marL="333374" indent="-333374" algn="l">
              <a:buSzPct val="145000"/>
              <a:buChar char="•"/>
              <a:defRPr sz="3600">
                <a:latin typeface="Helvetica"/>
                <a:ea typeface="Helvetica"/>
                <a:cs typeface="Helvetica"/>
                <a:sym typeface="Helvetica"/>
              </a:defRPr>
            </a:pPr>
            <a:r>
              <a:t>všechny druhy dokumentu</a:t>
            </a:r>
          </a:p>
          <a:p>
            <a:pPr marL="333374" indent="-333374" algn="l">
              <a:buSzPct val="145000"/>
              <a:buChar char="•"/>
              <a:defRPr sz="3600">
                <a:latin typeface="Helvetica"/>
                <a:ea typeface="Helvetica"/>
                <a:cs typeface="Helvetica"/>
                <a:sym typeface="Helvetica"/>
              </a:defRPr>
            </a:pPr>
            <a:r>
              <a:t>animované filmy</a:t>
            </a:r>
          </a:p>
          <a:p>
            <a:pPr marL="333374" indent="-333374" algn="l">
              <a:buSzPct val="145000"/>
              <a:buChar char="•"/>
              <a:defRPr sz="3600">
                <a:latin typeface="Helvetica"/>
                <a:ea typeface="Helvetica"/>
                <a:cs typeface="Helvetica"/>
                <a:sym typeface="Helvetica"/>
              </a:defRPr>
            </a:pPr>
            <a:r>
              <a:t>krátké filmy</a:t>
            </a:r>
          </a:p>
          <a:p>
            <a:pPr marL="333374" indent="-333374" algn="l">
              <a:buSzPct val="145000"/>
              <a:buChar char="•"/>
              <a:defRPr sz="3600">
                <a:latin typeface="Helvetica"/>
                <a:ea typeface="Helvetica"/>
                <a:cs typeface="Helvetica"/>
                <a:sym typeface="Helvetica"/>
              </a:defRPr>
            </a:pPr>
            <a:r>
              <a:t>filmy pro děti (Dětské dílny)</a:t>
            </a:r>
          </a:p>
          <a:p>
            <a:pPr marL="333374" indent="-333374" algn="l">
              <a:buSzPct val="145000"/>
              <a:buChar char="•"/>
              <a:defRPr sz="3600">
                <a:latin typeface="Helvetica"/>
                <a:ea typeface="Helvetica"/>
                <a:cs typeface="Helvetica"/>
                <a:sym typeface="Helvetica"/>
              </a:defRPr>
            </a:pPr>
            <a:r>
              <a:t>filmy pro školy</a:t>
            </a:r>
          </a:p>
          <a:p>
            <a:pPr marL="333374" indent="-333374" algn="l">
              <a:buSzPct val="145000"/>
              <a:buChar char="•"/>
              <a:defRPr sz="3600">
                <a:latin typeface="Helvetica"/>
                <a:ea typeface="Helvetica"/>
                <a:cs typeface="Helvetica"/>
                <a:sym typeface="Helvetica"/>
              </a:defRPr>
            </a:pPr>
            <a:r>
              <a:t>filmy pro seniory</a:t>
            </a:r>
          </a:p>
          <a:p>
            <a:pPr marL="333374" indent="-333374" algn="l">
              <a:buSzPct val="145000"/>
              <a:buChar char="•"/>
              <a:defRPr sz="3600">
                <a:latin typeface="Helvetica"/>
                <a:ea typeface="Helvetica"/>
                <a:cs typeface="Helvetica"/>
                <a:sym typeface="Helvetica"/>
              </a:defRPr>
            </a:pPr>
            <a:r>
              <a:t>filmy pro rodiče s dětmi (Baby Bio)</a:t>
            </a:r>
          </a:p>
          <a:p>
            <a:pPr marL="333374" indent="-333374" algn="l">
              <a:buSzPct val="145000"/>
              <a:buChar char="•"/>
              <a:defRPr sz="3600">
                <a:latin typeface="Helvetica"/>
                <a:ea typeface="Helvetica"/>
                <a:cs typeface="Helvetica"/>
                <a:sym typeface="Helvetica"/>
              </a:defRPr>
            </a:pPr>
            <a:r>
              <a:t>alternativní obsah</a:t>
            </a:r>
          </a:p>
          <a:p>
            <a:pPr marL="333374" indent="-333374" algn="l">
              <a:buSzPct val="145000"/>
              <a:buChar char="•"/>
              <a:defRPr sz="3600">
                <a:latin typeface="Helvetica"/>
                <a:ea typeface="Helvetica"/>
                <a:cs typeface="Helvetica"/>
                <a:sym typeface="Helvetica"/>
              </a:defRPr>
            </a:pPr>
            <a:r>
              <a:t>experimenty</a:t>
            </a:r>
          </a:p>
          <a:p>
            <a:pPr marL="333374" indent="-333374" algn="l">
              <a:buSzPct val="145000"/>
              <a:buChar char="•"/>
              <a:defRPr sz="3600">
                <a:latin typeface="Helvetica"/>
                <a:ea typeface="Helvetica"/>
                <a:cs typeface="Helvetica"/>
                <a:sym typeface="Helvetica"/>
              </a:defRPr>
            </a:pPr>
            <a:r>
              <a:t>nefilmové projekce (přednášky)</a:t>
            </a:r>
          </a:p>
          <a:p>
            <a:pPr marL="333374" indent="-333374" algn="l">
              <a:buSzPct val="145000"/>
              <a:buChar char="•"/>
              <a:defRPr sz="3600">
                <a:latin typeface="Helvetica"/>
                <a:ea typeface="Helvetica"/>
                <a:cs typeface="Helvetica"/>
                <a:sym typeface="Helvetica"/>
              </a:defRPr>
            </a:pPr>
            <a:r>
              <a:t>premiéry s delegacemi</a:t>
            </a:r>
          </a:p>
        </p:txBody>
      </p:sp>
    </p:spTree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Celovečerní hrané filmy…"/>
          <p:cNvSpPr txBox="1"/>
          <p:nvPr/>
        </p:nvSpPr>
        <p:spPr>
          <a:xfrm>
            <a:off x="64623" y="2151379"/>
            <a:ext cx="12875551" cy="7264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marL="853678" indent="-625078" algn="l" defTabSz="449580">
              <a:buSzPct val="145000"/>
              <a:buChar char="•"/>
              <a:defRPr sz="3900">
                <a:latin typeface="Helvetica"/>
                <a:ea typeface="Helvetica"/>
                <a:cs typeface="Helvetica"/>
                <a:sym typeface="Helvetica"/>
              </a:defRPr>
            </a:pPr>
            <a:r>
              <a:rPr dirty="0"/>
              <a:t> </a:t>
            </a:r>
            <a:r>
              <a:rPr dirty="0" err="1"/>
              <a:t>Celovečerní</a:t>
            </a:r>
            <a:r>
              <a:rPr dirty="0"/>
              <a:t> </a:t>
            </a:r>
            <a:r>
              <a:rPr dirty="0" err="1"/>
              <a:t>hrané</a:t>
            </a:r>
            <a:r>
              <a:rPr dirty="0"/>
              <a:t> filmy</a:t>
            </a:r>
          </a:p>
          <a:p>
            <a:pPr marL="853678" indent="-625078" algn="l" defTabSz="449580">
              <a:buSzPct val="145000"/>
              <a:buChar char="•"/>
              <a:defRPr sz="3900">
                <a:latin typeface="Helvetica"/>
                <a:ea typeface="Helvetica"/>
                <a:cs typeface="Helvetica"/>
                <a:sym typeface="Helvetica"/>
              </a:defRPr>
            </a:pPr>
            <a:r>
              <a:rPr dirty="0"/>
              <a:t> </a:t>
            </a:r>
            <a:r>
              <a:rPr dirty="0" err="1"/>
              <a:t>Pohádky</a:t>
            </a:r>
            <a:endParaRPr dirty="0"/>
          </a:p>
          <a:p>
            <a:pPr marL="853678" indent="-625078" algn="l" defTabSz="449580">
              <a:buSzPct val="145000"/>
              <a:buChar char="•"/>
              <a:defRPr sz="3900">
                <a:latin typeface="Helvetica"/>
                <a:ea typeface="Helvetica"/>
                <a:cs typeface="Helvetica"/>
                <a:sym typeface="Helvetica"/>
              </a:defRPr>
            </a:pPr>
            <a:r>
              <a:rPr dirty="0"/>
              <a:t> </a:t>
            </a:r>
            <a:r>
              <a:rPr dirty="0" err="1"/>
              <a:t>Dokumenty</a:t>
            </a:r>
            <a:endParaRPr dirty="0"/>
          </a:p>
          <a:p>
            <a:pPr marL="853678" indent="-625078" algn="l" defTabSz="449580">
              <a:buSzPct val="145000"/>
              <a:buChar char="•"/>
              <a:defRPr sz="3900">
                <a:latin typeface="Helvetica"/>
                <a:ea typeface="Helvetica"/>
                <a:cs typeface="Helvetica"/>
                <a:sym typeface="Helvetica"/>
              </a:defRPr>
            </a:pPr>
            <a:r>
              <a:rPr dirty="0"/>
              <a:t> </a:t>
            </a:r>
            <a:r>
              <a:rPr dirty="0" err="1"/>
              <a:t>Alternativní</a:t>
            </a:r>
            <a:r>
              <a:rPr dirty="0"/>
              <a:t> </a:t>
            </a:r>
            <a:r>
              <a:rPr dirty="0" err="1"/>
              <a:t>obsah</a:t>
            </a:r>
            <a:r>
              <a:rPr dirty="0"/>
              <a:t> </a:t>
            </a:r>
            <a:r>
              <a:rPr sz="2200" dirty="0"/>
              <a:t>(Opera, </a:t>
            </a:r>
            <a:r>
              <a:rPr sz="2200" dirty="0" err="1"/>
              <a:t>Balet</a:t>
            </a:r>
            <a:r>
              <a:rPr sz="2200" dirty="0"/>
              <a:t>, </a:t>
            </a:r>
            <a:r>
              <a:rPr sz="2200" dirty="0" err="1"/>
              <a:t>Divadelní</a:t>
            </a:r>
            <a:r>
              <a:rPr sz="2200" dirty="0"/>
              <a:t> </a:t>
            </a:r>
            <a:r>
              <a:rPr sz="2200" dirty="0" err="1"/>
              <a:t>představení</a:t>
            </a:r>
            <a:r>
              <a:rPr sz="2200" dirty="0"/>
              <a:t>, </a:t>
            </a:r>
            <a:r>
              <a:rPr sz="2200" dirty="0" err="1"/>
              <a:t>Koncert</a:t>
            </a:r>
            <a:r>
              <a:rPr sz="2200" dirty="0"/>
              <a:t>, </a:t>
            </a:r>
            <a:r>
              <a:rPr sz="2200" dirty="0" err="1"/>
              <a:t>Výstava</a:t>
            </a:r>
            <a:r>
              <a:rPr sz="2200" dirty="0"/>
              <a:t>)</a:t>
            </a:r>
          </a:p>
          <a:p>
            <a:pPr marL="853678" indent="-625078" algn="l" defTabSz="449580">
              <a:buSzPct val="145000"/>
              <a:buChar char="•"/>
              <a:defRPr sz="3900">
                <a:latin typeface="Helvetica"/>
                <a:ea typeface="Helvetica"/>
                <a:cs typeface="Helvetica"/>
                <a:sym typeface="Helvetica"/>
              </a:defRPr>
            </a:pPr>
            <a:r>
              <a:rPr dirty="0"/>
              <a:t> </a:t>
            </a:r>
            <a:r>
              <a:rPr dirty="0" err="1"/>
              <a:t>Nezávislá</a:t>
            </a:r>
            <a:r>
              <a:rPr dirty="0"/>
              <a:t> – </a:t>
            </a:r>
            <a:r>
              <a:rPr dirty="0" err="1"/>
              <a:t>amatérská</a:t>
            </a:r>
            <a:r>
              <a:rPr dirty="0"/>
              <a:t> </a:t>
            </a:r>
            <a:r>
              <a:rPr dirty="0" err="1"/>
              <a:t>tvorba</a:t>
            </a:r>
            <a:endParaRPr dirty="0"/>
          </a:p>
          <a:p>
            <a:pPr marL="853678" indent="-625078" algn="l" defTabSz="449580">
              <a:buSzPct val="145000"/>
              <a:buChar char="•"/>
              <a:defRPr sz="3900">
                <a:latin typeface="Helvetica"/>
                <a:ea typeface="Helvetica"/>
                <a:cs typeface="Helvetica"/>
                <a:sym typeface="Helvetica"/>
              </a:defRPr>
            </a:pPr>
            <a:r>
              <a:rPr dirty="0"/>
              <a:t> </a:t>
            </a:r>
            <a:r>
              <a:rPr dirty="0" err="1"/>
              <a:t>Krátké</a:t>
            </a:r>
            <a:r>
              <a:rPr dirty="0"/>
              <a:t> filmy</a:t>
            </a:r>
          </a:p>
          <a:p>
            <a:pPr marL="853678" indent="-625078" algn="l" defTabSz="449580">
              <a:buSzPct val="145000"/>
              <a:buChar char="•"/>
              <a:defRPr sz="3900">
                <a:latin typeface="Helvetica"/>
                <a:ea typeface="Helvetica"/>
                <a:cs typeface="Helvetica"/>
                <a:sym typeface="Helvetica"/>
              </a:defRPr>
            </a:pPr>
            <a:r>
              <a:rPr dirty="0"/>
              <a:t> </a:t>
            </a:r>
            <a:r>
              <a:rPr dirty="0" err="1"/>
              <a:t>Přednášky</a:t>
            </a:r>
            <a:endParaRPr dirty="0"/>
          </a:p>
          <a:p>
            <a:pPr marL="853678" indent="-625078" algn="l" defTabSz="449580">
              <a:buSzPct val="145000"/>
              <a:buChar char="•"/>
              <a:defRPr sz="3900">
                <a:latin typeface="Helvetica"/>
                <a:ea typeface="Helvetica"/>
                <a:cs typeface="Helvetica"/>
                <a:sym typeface="Helvetica"/>
              </a:defRPr>
            </a:pPr>
            <a:r>
              <a:rPr dirty="0"/>
              <a:t> </a:t>
            </a:r>
            <a:r>
              <a:rPr dirty="0" err="1"/>
              <a:t>Živé</a:t>
            </a:r>
            <a:r>
              <a:rPr dirty="0"/>
              <a:t> </a:t>
            </a:r>
            <a:r>
              <a:rPr dirty="0" err="1"/>
              <a:t>divadlo</a:t>
            </a:r>
            <a:endParaRPr dirty="0"/>
          </a:p>
          <a:p>
            <a:pPr marL="853678" indent="-625078" algn="l" defTabSz="449580">
              <a:buSzPct val="145000"/>
              <a:buChar char="•"/>
              <a:defRPr sz="3900">
                <a:latin typeface="Helvetica"/>
                <a:ea typeface="Helvetica"/>
                <a:cs typeface="Helvetica"/>
                <a:sym typeface="Helvetica"/>
              </a:defRPr>
            </a:pPr>
            <a:r>
              <a:rPr dirty="0"/>
              <a:t> </a:t>
            </a:r>
            <a:r>
              <a:rPr dirty="0" err="1"/>
              <a:t>Živé</a:t>
            </a:r>
            <a:r>
              <a:rPr dirty="0"/>
              <a:t> </a:t>
            </a:r>
            <a:r>
              <a:rPr dirty="0" err="1"/>
              <a:t>koncerty</a:t>
            </a:r>
            <a:r>
              <a:rPr dirty="0"/>
              <a:t> </a:t>
            </a:r>
          </a:p>
          <a:p>
            <a:pPr marL="853678" indent="-625078" algn="l" defTabSz="449580">
              <a:buSzPct val="145000"/>
              <a:buChar char="•"/>
              <a:defRPr sz="3900">
                <a:latin typeface="Helvetica"/>
                <a:ea typeface="Helvetica"/>
                <a:cs typeface="Helvetica"/>
                <a:sym typeface="Helvetica"/>
              </a:defRPr>
            </a:pPr>
            <a:r>
              <a:rPr dirty="0"/>
              <a:t> </a:t>
            </a:r>
            <a:r>
              <a:rPr dirty="0" err="1"/>
              <a:t>Distribuční</a:t>
            </a:r>
            <a:r>
              <a:rPr dirty="0"/>
              <a:t> </a:t>
            </a:r>
            <a:r>
              <a:rPr dirty="0" err="1"/>
              <a:t>nástroje</a:t>
            </a:r>
            <a:r>
              <a:rPr dirty="0"/>
              <a:t>, </a:t>
            </a:r>
            <a:r>
              <a:rPr dirty="0" err="1"/>
              <a:t>princip</a:t>
            </a:r>
            <a:r>
              <a:rPr dirty="0"/>
              <a:t> </a:t>
            </a:r>
            <a:r>
              <a:rPr dirty="0" err="1"/>
              <a:t>filmové</a:t>
            </a:r>
            <a:r>
              <a:rPr dirty="0"/>
              <a:t> </a:t>
            </a:r>
            <a:r>
              <a:rPr dirty="0" err="1"/>
              <a:t>distribuce</a:t>
            </a:r>
            <a:endParaRPr dirty="0"/>
          </a:p>
          <a:p>
            <a:pPr marL="853678" indent="-625078" algn="l" defTabSz="449580">
              <a:buSzPct val="145000"/>
              <a:buChar char="•"/>
              <a:defRPr sz="3900">
                <a:latin typeface="Helvetica"/>
                <a:ea typeface="Helvetica"/>
                <a:cs typeface="Helvetica"/>
                <a:sym typeface="Helvetica"/>
              </a:defRPr>
            </a:pPr>
            <a:r>
              <a:rPr dirty="0"/>
              <a:t> </a:t>
            </a:r>
            <a:r>
              <a:rPr dirty="0" err="1"/>
              <a:t>Zahraniční</a:t>
            </a:r>
            <a:r>
              <a:rPr dirty="0"/>
              <a:t> </a:t>
            </a:r>
            <a:r>
              <a:rPr dirty="0" err="1"/>
              <a:t>obsah</a:t>
            </a:r>
            <a:r>
              <a:rPr dirty="0"/>
              <a:t> bez </a:t>
            </a:r>
            <a:r>
              <a:rPr dirty="0" err="1"/>
              <a:t>českého</a:t>
            </a:r>
            <a:r>
              <a:rPr dirty="0"/>
              <a:t> </a:t>
            </a:r>
            <a:r>
              <a:rPr dirty="0" err="1"/>
              <a:t>distributora</a:t>
            </a:r>
            <a:endParaRPr dirty="0"/>
          </a:p>
          <a:p>
            <a:pPr marL="853678" indent="-625078" algn="l" defTabSz="449580">
              <a:buSzPct val="145000"/>
              <a:buChar char="•"/>
              <a:defRPr sz="3900">
                <a:latin typeface="Helvetica"/>
                <a:ea typeface="Helvetica"/>
                <a:cs typeface="Helvetica"/>
                <a:sym typeface="Helvetica"/>
              </a:defRPr>
            </a:pPr>
            <a:r>
              <a:rPr dirty="0"/>
              <a:t> </a:t>
            </a:r>
            <a:r>
              <a:rPr dirty="0" err="1"/>
              <a:t>Filmové</a:t>
            </a:r>
            <a:r>
              <a:rPr dirty="0"/>
              <a:t> </a:t>
            </a:r>
            <a:r>
              <a:rPr dirty="0" err="1"/>
              <a:t>festivaly</a:t>
            </a:r>
            <a:r>
              <a:rPr dirty="0"/>
              <a:t> a </a:t>
            </a:r>
            <a:r>
              <a:rPr dirty="0" err="1"/>
              <a:t>přehlídky</a:t>
            </a:r>
            <a:endParaRPr dirty="0"/>
          </a:p>
        </p:txBody>
      </p:sp>
      <p:sp>
        <p:nvSpPr>
          <p:cNvPr id="152" name="Typologie audiovizuálního obsahu"/>
          <p:cNvSpPr txBox="1">
            <a:spLocks noGrp="1"/>
          </p:cNvSpPr>
          <p:nvPr>
            <p:ph type="ctrTitle"/>
          </p:nvPr>
        </p:nvSpPr>
        <p:spPr>
          <a:xfrm>
            <a:off x="310553" y="581659"/>
            <a:ext cx="12383692" cy="1405865"/>
          </a:xfrm>
          <a:prstGeom prst="rect">
            <a:avLst/>
          </a:prstGeom>
        </p:spPr>
        <p:txBody>
          <a:bodyPr>
            <a:normAutofit fontScale="90000"/>
          </a:bodyPr>
          <a:lstStyle>
            <a:lvl1pPr defTabSz="438150">
              <a:defRPr sz="6000" b="1"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r>
              <a:rPr dirty="0" err="1"/>
              <a:t>Typologie</a:t>
            </a:r>
            <a:r>
              <a:rPr dirty="0"/>
              <a:t> </a:t>
            </a:r>
            <a:r>
              <a:rPr dirty="0" err="1"/>
              <a:t>audiovizuálního</a:t>
            </a:r>
            <a:r>
              <a:rPr dirty="0"/>
              <a:t> </a:t>
            </a:r>
            <a:r>
              <a:rPr dirty="0" err="1"/>
              <a:t>obsahu</a:t>
            </a:r>
            <a:endParaRPr dirty="0"/>
          </a:p>
        </p:txBody>
      </p:sp>
    </p:spTree>
  </p:cSld>
  <p:clrMapOvr>
    <a:masterClrMapping/>
  </p:clrMapOvr>
  <p:transition spd="med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Obecné programové možnosti a východiska"/>
          <p:cNvSpPr txBox="1">
            <a:spLocks noGrp="1"/>
          </p:cNvSpPr>
          <p:nvPr>
            <p:ph type="ctrTitle"/>
          </p:nvPr>
        </p:nvSpPr>
        <p:spPr>
          <a:xfrm>
            <a:off x="387217" y="551126"/>
            <a:ext cx="12230366" cy="1888201"/>
          </a:xfrm>
          <a:prstGeom prst="rect">
            <a:avLst/>
          </a:prstGeom>
        </p:spPr>
        <p:txBody>
          <a:bodyPr/>
          <a:lstStyle>
            <a:lvl1pPr marR="333756" defTabSz="333756">
              <a:defRPr sz="584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t>Obecné programové možnosti a východiska</a:t>
            </a:r>
          </a:p>
        </p:txBody>
      </p:sp>
      <p:sp>
        <p:nvSpPr>
          <p:cNvPr id="155" name="je rok 2020…"/>
          <p:cNvSpPr txBox="1">
            <a:spLocks noGrp="1"/>
          </p:cNvSpPr>
          <p:nvPr>
            <p:ph type="subTitle" idx="1"/>
          </p:nvPr>
        </p:nvSpPr>
        <p:spPr>
          <a:xfrm>
            <a:off x="-1097922" y="2783912"/>
            <a:ext cx="15200644" cy="7055976"/>
          </a:xfrm>
          <a:prstGeom prst="rect">
            <a:avLst/>
          </a:prstGeom>
        </p:spPr>
        <p:txBody>
          <a:bodyPr/>
          <a:lstStyle/>
          <a:p>
            <a:pPr marL="1927225" marR="457200" indent="-555625" algn="l" defTabSz="457200">
              <a:buSzPct val="145000"/>
              <a:buChar char="•"/>
              <a:defRPr sz="4000" b="1">
                <a:latin typeface="Helvetica"/>
                <a:ea typeface="Helvetica"/>
                <a:cs typeface="Helvetica"/>
                <a:sym typeface="Helvetica"/>
              </a:defRPr>
            </a:pPr>
            <a:r>
              <a:rPr dirty="0"/>
              <a:t>je </a:t>
            </a:r>
            <a:r>
              <a:rPr dirty="0" err="1"/>
              <a:t>rok</a:t>
            </a:r>
            <a:r>
              <a:rPr dirty="0"/>
              <a:t> 2020</a:t>
            </a:r>
          </a:p>
          <a:p>
            <a:pPr marL="1927225" marR="457200" indent="-555625" algn="l" defTabSz="457200">
              <a:buSzPct val="145000"/>
              <a:buChar char="•"/>
              <a:defRPr sz="4000" b="1">
                <a:latin typeface="Helvetica"/>
                <a:ea typeface="Helvetica"/>
                <a:cs typeface="Helvetica"/>
                <a:sym typeface="Helvetica"/>
              </a:defRPr>
            </a:pPr>
            <a:r>
              <a:rPr dirty="0" err="1"/>
              <a:t>společenské</a:t>
            </a:r>
            <a:r>
              <a:rPr dirty="0"/>
              <a:t> a </a:t>
            </a:r>
            <a:r>
              <a:rPr dirty="0" err="1"/>
              <a:t>sociální</a:t>
            </a:r>
            <a:r>
              <a:rPr dirty="0"/>
              <a:t> </a:t>
            </a:r>
            <a:r>
              <a:rPr dirty="0" err="1"/>
              <a:t>změny</a:t>
            </a:r>
            <a:r>
              <a:rPr dirty="0"/>
              <a:t> </a:t>
            </a:r>
          </a:p>
          <a:p>
            <a:pPr marL="1927225" marR="457200" indent="-555625" algn="l" defTabSz="457200">
              <a:buSzPct val="145000"/>
              <a:buChar char="•"/>
              <a:defRPr sz="4000" b="1">
                <a:latin typeface="Helvetica"/>
                <a:ea typeface="Helvetica"/>
                <a:cs typeface="Helvetica"/>
                <a:sym typeface="Helvetica"/>
              </a:defRPr>
            </a:pPr>
            <a:r>
              <a:rPr dirty="0" err="1"/>
              <a:t>neomezená</a:t>
            </a:r>
            <a:r>
              <a:rPr dirty="0"/>
              <a:t> </a:t>
            </a:r>
            <a:r>
              <a:rPr dirty="0" err="1"/>
              <a:t>nabídka</a:t>
            </a:r>
            <a:r>
              <a:rPr dirty="0"/>
              <a:t> </a:t>
            </a:r>
            <a:r>
              <a:rPr dirty="0" err="1"/>
              <a:t>programu</a:t>
            </a:r>
            <a:r>
              <a:rPr dirty="0"/>
              <a:t> </a:t>
            </a:r>
            <a:r>
              <a:rPr dirty="0" err="1"/>
              <a:t>všude</a:t>
            </a:r>
            <a:r>
              <a:rPr dirty="0"/>
              <a:t> </a:t>
            </a:r>
            <a:r>
              <a:rPr dirty="0" err="1"/>
              <a:t>kolem</a:t>
            </a:r>
            <a:r>
              <a:rPr dirty="0"/>
              <a:t> </a:t>
            </a:r>
            <a:r>
              <a:rPr dirty="0" err="1"/>
              <a:t>nás</a:t>
            </a:r>
            <a:br>
              <a:rPr dirty="0"/>
            </a:br>
            <a:r>
              <a:rPr dirty="0" err="1"/>
              <a:t>Netfilx</a:t>
            </a:r>
            <a:r>
              <a:rPr dirty="0"/>
              <a:t>, HBO a </a:t>
            </a:r>
            <a:r>
              <a:rPr dirty="0" err="1"/>
              <a:t>další</a:t>
            </a:r>
            <a:r>
              <a:rPr dirty="0"/>
              <a:t> pro </a:t>
            </a:r>
            <a:r>
              <a:rPr dirty="0" err="1"/>
              <a:t>nás</a:t>
            </a:r>
            <a:r>
              <a:rPr dirty="0"/>
              <a:t> </a:t>
            </a:r>
            <a:r>
              <a:rPr dirty="0" err="1"/>
              <a:t>dobré</a:t>
            </a:r>
            <a:r>
              <a:rPr dirty="0"/>
              <a:t> </a:t>
            </a:r>
            <a:r>
              <a:rPr dirty="0" err="1"/>
              <a:t>motivace</a:t>
            </a:r>
            <a:r>
              <a:rPr dirty="0"/>
              <a:t>          </a:t>
            </a:r>
          </a:p>
          <a:p>
            <a:pPr marL="1927225" marR="457200" indent="-555625" algn="l" defTabSz="457200">
              <a:buSzPct val="145000"/>
              <a:buChar char="•"/>
              <a:defRPr sz="4000" b="1">
                <a:latin typeface="Helvetica"/>
                <a:ea typeface="Helvetica"/>
                <a:cs typeface="Helvetica"/>
                <a:sym typeface="Helvetica"/>
              </a:defRPr>
            </a:pPr>
            <a:r>
              <a:rPr dirty="0" err="1"/>
              <a:t>krácení</a:t>
            </a:r>
            <a:r>
              <a:rPr dirty="0"/>
              <a:t> </a:t>
            </a:r>
            <a:r>
              <a:rPr dirty="0" err="1"/>
              <a:t>plánování</a:t>
            </a:r>
            <a:r>
              <a:rPr dirty="0"/>
              <a:t> </a:t>
            </a:r>
            <a:r>
              <a:rPr dirty="0" err="1"/>
              <a:t>volného</a:t>
            </a:r>
            <a:r>
              <a:rPr dirty="0"/>
              <a:t> </a:t>
            </a:r>
            <a:r>
              <a:rPr dirty="0" err="1"/>
              <a:t>času</a:t>
            </a:r>
            <a:endParaRPr dirty="0"/>
          </a:p>
          <a:p>
            <a:pPr marL="1927225" marR="457200" indent="-555625" algn="l" defTabSz="457200">
              <a:buSzPct val="145000"/>
              <a:buChar char="•"/>
              <a:defRPr sz="4000" b="1">
                <a:latin typeface="Helvetica"/>
                <a:ea typeface="Helvetica"/>
                <a:cs typeface="Helvetica"/>
                <a:sym typeface="Helvetica"/>
              </a:defRPr>
            </a:pPr>
            <a:r>
              <a:rPr dirty="0" err="1"/>
              <a:t>mobilita</a:t>
            </a:r>
            <a:r>
              <a:rPr dirty="0"/>
              <a:t> </a:t>
            </a:r>
            <a:r>
              <a:rPr dirty="0" err="1"/>
              <a:t>diváků</a:t>
            </a:r>
            <a:r>
              <a:rPr dirty="0"/>
              <a:t> </a:t>
            </a:r>
            <a:r>
              <a:rPr dirty="0" err="1"/>
              <a:t>nejen</a:t>
            </a:r>
            <a:r>
              <a:rPr dirty="0"/>
              <a:t> </a:t>
            </a:r>
            <a:r>
              <a:rPr dirty="0" err="1"/>
              <a:t>mobilními</a:t>
            </a:r>
            <a:r>
              <a:rPr dirty="0"/>
              <a:t> </a:t>
            </a:r>
            <a:r>
              <a:rPr dirty="0" err="1"/>
              <a:t>telefony</a:t>
            </a:r>
            <a:endParaRPr dirty="0"/>
          </a:p>
          <a:p>
            <a:pPr marL="1927225" marR="457200" indent="-555625" algn="l" defTabSz="457200">
              <a:buSzPct val="145000"/>
              <a:buChar char="•"/>
              <a:defRPr sz="4000" b="1">
                <a:latin typeface="Helvetica"/>
                <a:ea typeface="Helvetica"/>
                <a:cs typeface="Helvetica"/>
                <a:sym typeface="Helvetica"/>
              </a:defRPr>
            </a:pPr>
            <a:r>
              <a:rPr dirty="0" err="1"/>
              <a:t>kdo</a:t>
            </a:r>
            <a:r>
              <a:rPr dirty="0"/>
              <a:t> </a:t>
            </a:r>
            <a:r>
              <a:rPr dirty="0" err="1"/>
              <a:t>má</a:t>
            </a:r>
            <a:r>
              <a:rPr dirty="0"/>
              <a:t> </a:t>
            </a:r>
            <a:r>
              <a:rPr dirty="0" err="1"/>
              <a:t>přímý</a:t>
            </a:r>
            <a:r>
              <a:rPr dirty="0"/>
              <a:t> </a:t>
            </a:r>
            <a:r>
              <a:rPr dirty="0" err="1"/>
              <a:t>vliv</a:t>
            </a:r>
            <a:r>
              <a:rPr dirty="0"/>
              <a:t> </a:t>
            </a:r>
            <a:r>
              <a:rPr dirty="0" err="1"/>
              <a:t>na</a:t>
            </a:r>
            <a:r>
              <a:rPr dirty="0"/>
              <a:t> program kin?</a:t>
            </a:r>
          </a:p>
          <a:p>
            <a:pPr marL="1927225" marR="457200" indent="-555625" algn="l" defTabSz="457200">
              <a:buSzPct val="145000"/>
              <a:buChar char="•"/>
              <a:defRPr sz="4000" b="1">
                <a:latin typeface="Helvetica"/>
                <a:ea typeface="Helvetica"/>
                <a:cs typeface="Helvetica"/>
                <a:sym typeface="Helvetica"/>
              </a:defRPr>
            </a:pPr>
            <a:r>
              <a:rPr dirty="0" err="1"/>
              <a:t>kdo</a:t>
            </a:r>
            <a:r>
              <a:rPr dirty="0"/>
              <a:t> </a:t>
            </a:r>
            <a:r>
              <a:rPr dirty="0" err="1"/>
              <a:t>může</a:t>
            </a:r>
            <a:r>
              <a:rPr dirty="0"/>
              <a:t> </a:t>
            </a:r>
            <a:r>
              <a:rPr dirty="0" err="1"/>
              <a:t>změnit</a:t>
            </a:r>
            <a:r>
              <a:rPr dirty="0"/>
              <a:t> </a:t>
            </a:r>
            <a:r>
              <a:rPr dirty="0" err="1"/>
              <a:t>vnímání</a:t>
            </a:r>
            <a:r>
              <a:rPr dirty="0"/>
              <a:t> </a:t>
            </a:r>
            <a:r>
              <a:rPr dirty="0" err="1"/>
              <a:t>programu</a:t>
            </a:r>
            <a:r>
              <a:rPr dirty="0"/>
              <a:t> kina?</a:t>
            </a:r>
          </a:p>
          <a:p>
            <a:pPr marL="1927225" marR="457200" indent="-555625" algn="l" defTabSz="457200">
              <a:buSzPct val="145000"/>
              <a:buChar char="•"/>
              <a:defRPr sz="4000" b="1">
                <a:latin typeface="Helvetica"/>
                <a:ea typeface="Helvetica"/>
                <a:cs typeface="Helvetica"/>
                <a:sym typeface="Helvetica"/>
              </a:defRPr>
            </a:pPr>
            <a:r>
              <a:rPr dirty="0" err="1"/>
              <a:t>kdo</a:t>
            </a:r>
            <a:r>
              <a:rPr dirty="0"/>
              <a:t> </a:t>
            </a:r>
            <a:r>
              <a:rPr dirty="0" err="1"/>
              <a:t>může</a:t>
            </a:r>
            <a:r>
              <a:rPr dirty="0"/>
              <a:t> </a:t>
            </a:r>
            <a:r>
              <a:rPr dirty="0" err="1"/>
              <a:t>zamezit</a:t>
            </a:r>
            <a:r>
              <a:rPr dirty="0"/>
              <a:t> </a:t>
            </a:r>
            <a:r>
              <a:rPr dirty="0" err="1"/>
              <a:t>modernizaci</a:t>
            </a:r>
            <a:r>
              <a:rPr dirty="0"/>
              <a:t> </a:t>
            </a:r>
            <a:r>
              <a:rPr dirty="0" err="1"/>
              <a:t>programu</a:t>
            </a:r>
            <a:r>
              <a:rPr dirty="0"/>
              <a:t> kin?</a:t>
            </a:r>
          </a:p>
          <a:p>
            <a:pPr marL="1927225" marR="457200" indent="-555625" algn="l" defTabSz="457200">
              <a:buSzPct val="145000"/>
              <a:buChar char="•"/>
              <a:defRPr sz="4000" b="1">
                <a:latin typeface="Helvetica"/>
                <a:ea typeface="Helvetica"/>
                <a:cs typeface="Helvetica"/>
                <a:sym typeface="Helvetica"/>
              </a:defRPr>
            </a:pPr>
            <a:r>
              <a:rPr dirty="0" err="1"/>
              <a:t>vyhovuje</a:t>
            </a:r>
            <a:r>
              <a:rPr dirty="0"/>
              <a:t> </a:t>
            </a:r>
            <a:r>
              <a:rPr dirty="0" err="1"/>
              <a:t>současný</a:t>
            </a:r>
            <a:r>
              <a:rPr dirty="0"/>
              <a:t> (</a:t>
            </a:r>
            <a:r>
              <a:rPr dirty="0" err="1"/>
              <a:t>nepružný</a:t>
            </a:r>
            <a:r>
              <a:rPr dirty="0"/>
              <a:t>) program kin?</a:t>
            </a:r>
          </a:p>
        </p:txBody>
      </p:sp>
    </p:spTree>
  </p:cSld>
  <p:clrMapOvr>
    <a:masterClrMapping/>
  </p:clrMapOvr>
  <p:transition spd="med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jaká bude dramaturgie (jaký obsah do ní zařadím)…"/>
          <p:cNvSpPr txBox="1"/>
          <p:nvPr/>
        </p:nvSpPr>
        <p:spPr>
          <a:xfrm>
            <a:off x="471024" y="3162300"/>
            <a:ext cx="12875551" cy="4876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marL="333375" indent="-333375" algn="l">
              <a:buSzPct val="145000"/>
              <a:buChar char="•"/>
              <a:defRPr sz="3900">
                <a:latin typeface="Helvetica"/>
                <a:ea typeface="Helvetica"/>
                <a:cs typeface="Helvetica"/>
                <a:sym typeface="Helvetica"/>
              </a:defRPr>
            </a:pPr>
            <a:r>
              <a:t>jaká bude dramaturgie (jaký obsah do ní zařadím)</a:t>
            </a:r>
          </a:p>
          <a:p>
            <a:pPr marL="333375" indent="-333375" algn="l">
              <a:buSzPct val="145000"/>
              <a:buChar char="•"/>
              <a:defRPr sz="3900">
                <a:latin typeface="Helvetica"/>
                <a:ea typeface="Helvetica"/>
                <a:cs typeface="Helvetica"/>
                <a:sym typeface="Helvetica"/>
              </a:defRPr>
            </a:pPr>
            <a:r>
              <a:t>14 denní nebo měsíční programovací cyklus</a:t>
            </a:r>
          </a:p>
          <a:p>
            <a:pPr marL="333375" indent="-333375" algn="l">
              <a:buSzPct val="145000"/>
              <a:buChar char="•"/>
              <a:defRPr sz="3900">
                <a:latin typeface="Helvetica"/>
                <a:ea typeface="Helvetica"/>
                <a:cs typeface="Helvetica"/>
                <a:sym typeface="Helvetica"/>
              </a:defRPr>
            </a:pPr>
            <a:r>
              <a:t>časy projekcí</a:t>
            </a:r>
          </a:p>
          <a:p>
            <a:pPr marL="333375" indent="-333375" algn="l">
              <a:buSzPct val="145000"/>
              <a:buChar char="•"/>
              <a:defRPr sz="3900">
                <a:latin typeface="Helvetica"/>
                <a:ea typeface="Helvetica"/>
                <a:cs typeface="Helvetica"/>
                <a:sym typeface="Helvetica"/>
              </a:defRPr>
            </a:pPr>
            <a:r>
              <a:t>typy filmů dle dní v týdnu</a:t>
            </a:r>
          </a:p>
          <a:p>
            <a:pPr marL="333375" indent="-333375" algn="l">
              <a:buSzPct val="145000"/>
              <a:buChar char="•"/>
              <a:defRPr sz="3900">
                <a:latin typeface="Helvetica"/>
                <a:ea typeface="Helvetica"/>
                <a:cs typeface="Helvetica"/>
                <a:sym typeface="Helvetica"/>
              </a:defRPr>
            </a:pPr>
            <a:r>
              <a:t>opakování</a:t>
            </a:r>
          </a:p>
          <a:p>
            <a:pPr marL="333375" indent="-333375" algn="l">
              <a:buSzPct val="145000"/>
              <a:buChar char="•"/>
              <a:defRPr sz="3900">
                <a:latin typeface="Helvetica"/>
                <a:ea typeface="Helvetica"/>
                <a:cs typeface="Helvetica"/>
                <a:sym typeface="Helvetica"/>
              </a:defRPr>
            </a:pPr>
            <a:r>
              <a:t>změny v programu</a:t>
            </a:r>
          </a:p>
          <a:p>
            <a:pPr marL="333375" indent="-333375" algn="l">
              <a:buSzPct val="145000"/>
              <a:buChar char="•"/>
              <a:defRPr sz="3900">
                <a:latin typeface="Helvetica"/>
                <a:ea typeface="Helvetica"/>
                <a:cs typeface="Helvetica"/>
                <a:sym typeface="Helvetica"/>
              </a:defRPr>
            </a:pPr>
            <a:r>
              <a:t>dlouhodobé programování</a:t>
            </a:r>
          </a:p>
          <a:p>
            <a:pPr marL="333375" indent="-333375" algn="l">
              <a:buSzPct val="145000"/>
              <a:buChar char="•"/>
              <a:defRPr sz="3900">
                <a:latin typeface="Helvetica"/>
                <a:ea typeface="Helvetica"/>
                <a:cs typeface="Helvetica"/>
                <a:sym typeface="Helvetica"/>
              </a:defRPr>
            </a:pPr>
            <a:r>
              <a:t>programování od premiéry nebo zpožděně</a:t>
            </a:r>
          </a:p>
        </p:txBody>
      </p:sp>
      <p:sp>
        <p:nvSpPr>
          <p:cNvPr id="158" name="Jak prakticky naprogramovat kino?"/>
          <p:cNvSpPr txBox="1">
            <a:spLocks noGrp="1"/>
          </p:cNvSpPr>
          <p:nvPr>
            <p:ph type="ctrTitle"/>
          </p:nvPr>
        </p:nvSpPr>
        <p:spPr>
          <a:xfrm>
            <a:off x="310554" y="893233"/>
            <a:ext cx="12383692" cy="1405864"/>
          </a:xfrm>
          <a:prstGeom prst="rect">
            <a:avLst/>
          </a:prstGeom>
        </p:spPr>
        <p:txBody>
          <a:bodyPr/>
          <a:lstStyle>
            <a:lvl1pPr defTabSz="414781">
              <a:defRPr sz="5680" b="1"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r>
              <a:t>Jak prakticky naprogramovat kino?</a:t>
            </a:r>
          </a:p>
        </p:txBody>
      </p:sp>
    </p:spTree>
  </p:cSld>
  <p:clrMapOvr>
    <a:masterClrMapping/>
  </p:clrMapOvr>
  <p:transition spd="med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Ukázka programu Scaly"/>
          <p:cNvSpPr txBox="1">
            <a:spLocks noGrp="1"/>
          </p:cNvSpPr>
          <p:nvPr>
            <p:ph type="ctrTitle"/>
          </p:nvPr>
        </p:nvSpPr>
        <p:spPr>
          <a:xfrm>
            <a:off x="310554" y="1007533"/>
            <a:ext cx="12383692" cy="1405864"/>
          </a:xfrm>
          <a:prstGeom prst="rect">
            <a:avLst/>
          </a:prstGeom>
        </p:spPr>
        <p:txBody>
          <a:bodyPr/>
          <a:lstStyle>
            <a:lvl1pPr>
              <a:defRPr b="1"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r>
              <a:t>Ukázka programu Scaly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02985415-D79E-1E42-960F-28C5AC18B6BD}"/>
              </a:ext>
            </a:extLst>
          </p:cNvPr>
          <p:cNvSpPr txBox="1"/>
          <p:nvPr/>
        </p:nvSpPr>
        <p:spPr>
          <a:xfrm>
            <a:off x="3251200" y="4276636"/>
            <a:ext cx="6502400" cy="156966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r>
              <a:rPr lang="cs-CZ" dirty="0">
                <a:hlinkClick r:id="rId2"/>
              </a:rPr>
              <a:t>https://docs.google.com/spreadsheets/d/1VfrQbnTs4szm4quC4-FT3NVLS-vlDC9oYka63T7a3dw/edit#gid=793603505</a:t>
            </a:r>
            <a:endParaRPr lang="cs-CZ" dirty="0"/>
          </a:p>
          <a:p>
            <a:endParaRPr lang="cs-CZ" dirty="0"/>
          </a:p>
        </p:txBody>
      </p:sp>
    </p:spTree>
  </p:cSld>
  <p:clrMapOvr>
    <a:masterClrMapping/>
  </p:clrMapOvr>
  <p:transition spd="med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Proč (ne)přemýšlet…"/>
          <p:cNvSpPr txBox="1">
            <a:spLocks noGrp="1"/>
          </p:cNvSpPr>
          <p:nvPr>
            <p:ph type="ctrTitle"/>
          </p:nvPr>
        </p:nvSpPr>
        <p:spPr>
          <a:xfrm>
            <a:off x="68427" y="411493"/>
            <a:ext cx="12867946" cy="1814249"/>
          </a:xfrm>
          <a:prstGeom prst="rect">
            <a:avLst/>
          </a:prstGeom>
        </p:spPr>
        <p:txBody>
          <a:bodyPr/>
          <a:lstStyle/>
          <a:p>
            <a:pPr marR="347472" defTabSz="347472">
              <a:defRPr sz="5320" b="1">
                <a:latin typeface="Helvetica"/>
                <a:ea typeface="Helvetica"/>
                <a:cs typeface="Helvetica"/>
                <a:sym typeface="Helvetica"/>
              </a:defRPr>
            </a:pPr>
            <a:r>
              <a:t>Proč (ne)přemýšlet</a:t>
            </a:r>
          </a:p>
          <a:p>
            <a:pPr marR="347472" defTabSz="347472">
              <a:defRPr sz="5320" b="1">
                <a:latin typeface="Helvetica"/>
                <a:ea typeface="Helvetica"/>
                <a:cs typeface="Helvetica"/>
                <a:sym typeface="Helvetica"/>
              </a:defRPr>
            </a:pPr>
            <a:r>
              <a:t> o flexibilním programovém schématu</a:t>
            </a:r>
          </a:p>
        </p:txBody>
      </p:sp>
      <p:sp>
        <p:nvSpPr>
          <p:cNvPr id="164" name="co kinu přináší měsíční program…"/>
          <p:cNvSpPr txBox="1">
            <a:spLocks noGrp="1"/>
          </p:cNvSpPr>
          <p:nvPr>
            <p:ph type="subTitle" idx="1"/>
          </p:nvPr>
        </p:nvSpPr>
        <p:spPr>
          <a:xfrm>
            <a:off x="-997016" y="2733112"/>
            <a:ext cx="14272750" cy="7055976"/>
          </a:xfrm>
          <a:prstGeom prst="rect">
            <a:avLst/>
          </a:prstGeom>
        </p:spPr>
        <p:txBody>
          <a:bodyPr/>
          <a:lstStyle/>
          <a:p>
            <a:pPr marL="1913334" marR="457200" indent="-541734" algn="l" defTabSz="457200">
              <a:buSzPct val="145000"/>
              <a:buChar char="•"/>
              <a:defRPr sz="3900" b="1">
                <a:latin typeface="Helvetica"/>
                <a:ea typeface="Helvetica"/>
                <a:cs typeface="Helvetica"/>
                <a:sym typeface="Helvetica"/>
              </a:defRPr>
            </a:pPr>
            <a:r>
              <a:t>co kinu přináší měsíční program</a:t>
            </a:r>
          </a:p>
          <a:p>
            <a:pPr marL="1913334" marR="457200" indent="-541734" algn="l" defTabSz="457200">
              <a:buSzPct val="145000"/>
              <a:buChar char="•"/>
              <a:defRPr sz="3900" b="1">
                <a:latin typeface="Helvetica"/>
                <a:ea typeface="Helvetica"/>
                <a:cs typeface="Helvetica"/>
                <a:sym typeface="Helvetica"/>
              </a:defRPr>
            </a:pPr>
            <a:r>
              <a:t>co kinu nepřináší měsíční program </a:t>
            </a:r>
          </a:p>
          <a:p>
            <a:pPr marL="1913334" marR="457200" indent="-541734" algn="l" defTabSz="457200">
              <a:buSzPct val="145000"/>
              <a:buChar char="•"/>
              <a:defRPr sz="3900" b="1">
                <a:latin typeface="Helvetica"/>
                <a:ea typeface="Helvetica"/>
                <a:cs typeface="Helvetica"/>
                <a:sym typeface="Helvetica"/>
              </a:defRPr>
            </a:pPr>
            <a:r>
              <a:t>jak se chová divák, když hledá svůj film</a:t>
            </a:r>
          </a:p>
          <a:p>
            <a:pPr marL="1913334" marR="457200" indent="-541734" algn="l" defTabSz="457200">
              <a:buSzPct val="145000"/>
              <a:buChar char="•"/>
              <a:defRPr sz="3900" b="1">
                <a:latin typeface="Helvetica"/>
                <a:ea typeface="Helvetica"/>
                <a:cs typeface="Helvetica"/>
                <a:sym typeface="Helvetica"/>
              </a:defRPr>
            </a:pPr>
            <a:r>
              <a:t>co je pro diváka důležité při hledání filmu         </a:t>
            </a:r>
          </a:p>
          <a:p>
            <a:pPr marL="1913334" marR="457200" indent="-541734" algn="l" defTabSz="457200">
              <a:buSzPct val="145000"/>
              <a:buChar char="•"/>
              <a:defRPr sz="3900" b="1">
                <a:latin typeface="Helvetica"/>
                <a:ea typeface="Helvetica"/>
                <a:cs typeface="Helvetica"/>
                <a:sym typeface="Helvetica"/>
              </a:defRPr>
            </a:pPr>
            <a:r>
              <a:t>jak dlouho dopředu divák film hledá</a:t>
            </a:r>
          </a:p>
          <a:p>
            <a:pPr marL="1913334" marR="457200" indent="-541734" algn="l" defTabSz="457200">
              <a:buSzPct val="145000"/>
              <a:buChar char="•"/>
              <a:defRPr sz="3900" b="1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  <a:p>
            <a:pPr marL="1913334" marR="457200" indent="-541734" algn="l" defTabSz="457200">
              <a:buSzPct val="145000"/>
              <a:buChar char="•"/>
              <a:defRPr sz="3900" b="1">
                <a:latin typeface="Helvetica"/>
                <a:ea typeface="Helvetica"/>
                <a:cs typeface="Helvetica"/>
                <a:sym typeface="Helvetica"/>
              </a:defRPr>
            </a:pPr>
            <a:r>
              <a:t>digitální kino je technologicky absolutně flexibilní </a:t>
            </a:r>
          </a:p>
          <a:p>
            <a:pPr marL="1913334" marR="457200" indent="-541734" algn="l" defTabSz="457200">
              <a:buSzPct val="145000"/>
              <a:buChar char="•"/>
              <a:defRPr sz="3900" b="1">
                <a:latin typeface="Helvetica"/>
                <a:ea typeface="Helvetica"/>
                <a:cs typeface="Helvetica"/>
                <a:sym typeface="Helvetica"/>
              </a:defRPr>
            </a:pPr>
            <a:r>
              <a:t>flexibilní není současný způsob práce s ním</a:t>
            </a:r>
          </a:p>
          <a:p>
            <a:pPr marL="1913334" marR="457200" indent="-541734" algn="l" defTabSz="457200">
              <a:buSzPct val="145000"/>
              <a:buChar char="•"/>
              <a:defRPr sz="3900" b="1">
                <a:latin typeface="Helvetica"/>
                <a:ea typeface="Helvetica"/>
                <a:cs typeface="Helvetica"/>
                <a:sym typeface="Helvetica"/>
              </a:defRPr>
            </a:pPr>
            <a:r>
              <a:t>je třeba tuto flexibilitu využít bezezbytku</a:t>
            </a:r>
          </a:p>
          <a:p>
            <a:pPr marL="1913334" marR="457200" indent="-541734" algn="l" defTabSz="457200">
              <a:buSzPct val="145000"/>
              <a:buChar char="•"/>
              <a:defRPr sz="3900" b="1">
                <a:latin typeface="Helvetica"/>
                <a:ea typeface="Helvetica"/>
                <a:cs typeface="Helvetica"/>
                <a:sym typeface="Helvetica"/>
              </a:defRPr>
            </a:pPr>
            <a:r>
              <a:t>jednoznačně se nabízí flexibilita programu </a:t>
            </a: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KINO = sdílený zážitek sledování audiovizuálního obsahu."/>
          <p:cNvSpPr txBox="1">
            <a:spLocks noGrp="1"/>
          </p:cNvSpPr>
          <p:nvPr>
            <p:ph type="ctrTitle"/>
          </p:nvPr>
        </p:nvSpPr>
        <p:spPr>
          <a:xfrm>
            <a:off x="1063062" y="3225800"/>
            <a:ext cx="10878676" cy="3302000"/>
          </a:xfrm>
          <a:prstGeom prst="rect">
            <a:avLst/>
          </a:prstGeom>
        </p:spPr>
        <p:txBody>
          <a:bodyPr/>
          <a:lstStyle>
            <a:lvl1pPr defTabSz="572516">
              <a:defRPr sz="6860" b="1"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r>
              <a:t>KINO = sdílený zážitek sledování audiovizuálního obsahu.</a:t>
            </a:r>
          </a:p>
        </p:txBody>
      </p:sp>
    </p:spTree>
  </p:cSld>
  <p:clrMapOvr>
    <a:masterClrMapping/>
  </p:clrMapOvr>
  <p:transition spd="med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14denní program…"/>
          <p:cNvSpPr txBox="1">
            <a:spLocks noGrp="1"/>
          </p:cNvSpPr>
          <p:nvPr>
            <p:ph type="ctrTitle"/>
          </p:nvPr>
        </p:nvSpPr>
        <p:spPr>
          <a:xfrm>
            <a:off x="68427" y="285485"/>
            <a:ext cx="12867946" cy="2265496"/>
          </a:xfrm>
          <a:prstGeom prst="rect">
            <a:avLst/>
          </a:prstGeom>
        </p:spPr>
        <p:txBody>
          <a:bodyPr/>
          <a:lstStyle/>
          <a:p>
            <a:pPr marR="457200" defTabSz="457200">
              <a:defRPr sz="6900" b="1">
                <a:latin typeface="Helvetica"/>
                <a:ea typeface="Helvetica"/>
                <a:cs typeface="Helvetica"/>
                <a:sym typeface="Helvetica"/>
              </a:defRPr>
            </a:pPr>
            <a:r>
              <a:t>14denní program </a:t>
            </a:r>
          </a:p>
          <a:p>
            <a:pPr marR="457200" defTabSz="457200">
              <a:defRPr sz="6900" b="1">
                <a:latin typeface="Helvetica"/>
                <a:ea typeface="Helvetica"/>
                <a:cs typeface="Helvetica"/>
                <a:sym typeface="Helvetica"/>
              </a:defRPr>
            </a:pPr>
            <a:r>
              <a:t>jako přijatelné východisko</a:t>
            </a:r>
          </a:p>
        </p:txBody>
      </p:sp>
      <p:sp>
        <p:nvSpPr>
          <p:cNvPr id="167" name="považuji za přijatelný a odpovídající formát…"/>
          <p:cNvSpPr txBox="1">
            <a:spLocks noGrp="1"/>
          </p:cNvSpPr>
          <p:nvPr>
            <p:ph type="subTitle" idx="1"/>
          </p:nvPr>
        </p:nvSpPr>
        <p:spPr>
          <a:xfrm>
            <a:off x="-1018116" y="3207245"/>
            <a:ext cx="14259983" cy="7055976"/>
          </a:xfrm>
          <a:prstGeom prst="rect">
            <a:avLst/>
          </a:prstGeom>
        </p:spPr>
        <p:txBody>
          <a:bodyPr/>
          <a:lstStyle/>
          <a:p>
            <a:pPr marL="1773047" marR="420623" indent="-511175" algn="l" defTabSz="420623">
              <a:buSzPct val="145000"/>
              <a:buChar char="•"/>
              <a:defRPr sz="3680" b="1">
                <a:latin typeface="Helvetica"/>
                <a:ea typeface="Helvetica"/>
                <a:cs typeface="Helvetica"/>
                <a:sym typeface="Helvetica"/>
              </a:defRPr>
            </a:pPr>
            <a:r>
              <a:t>považuji za přijatelný a odpovídající formát</a:t>
            </a:r>
          </a:p>
          <a:p>
            <a:pPr marL="1773047" marR="420623" indent="-511175" algn="l" defTabSz="420623">
              <a:buSzPct val="145000"/>
              <a:buChar char="•"/>
              <a:defRPr sz="3680" b="1">
                <a:latin typeface="Helvetica"/>
                <a:ea typeface="Helvetica"/>
                <a:cs typeface="Helvetica"/>
                <a:sym typeface="Helvetica"/>
              </a:defRPr>
            </a:pPr>
            <a:r>
              <a:t>umožňuje flexibilitu a přitom zachovává delší období</a:t>
            </a:r>
          </a:p>
          <a:p>
            <a:pPr marL="1773047" marR="420623" indent="-511175" algn="l" defTabSz="420623">
              <a:buSzPct val="145000"/>
              <a:buChar char="•"/>
              <a:defRPr sz="3680" b="1">
                <a:latin typeface="Helvetica"/>
                <a:ea typeface="Helvetica"/>
                <a:cs typeface="Helvetica"/>
                <a:sym typeface="Helvetica"/>
              </a:defRPr>
            </a:pPr>
            <a:r>
              <a:t>technicky zvládnutelný i při současných podmínkách</a:t>
            </a:r>
          </a:p>
          <a:p>
            <a:pPr marL="1773047" marR="420623" indent="-511175" algn="l" defTabSz="420623">
              <a:buSzPct val="145000"/>
              <a:buChar char="•"/>
              <a:defRPr sz="3680" b="1">
                <a:latin typeface="Helvetica"/>
                <a:ea typeface="Helvetica"/>
                <a:cs typeface="Helvetica"/>
                <a:sym typeface="Helvetica"/>
              </a:defRPr>
            </a:pPr>
            <a:r>
              <a:t>respektuje rytmus čtvrtek - středa         </a:t>
            </a:r>
          </a:p>
          <a:p>
            <a:pPr marL="1773047" marR="420623" indent="-511175" algn="l" defTabSz="420623">
              <a:buSzPct val="145000"/>
              <a:buChar char="•"/>
              <a:defRPr sz="3680" b="1">
                <a:latin typeface="Helvetica"/>
                <a:ea typeface="Helvetica"/>
                <a:cs typeface="Helvetica"/>
                <a:sym typeface="Helvetica"/>
              </a:defRPr>
            </a:pPr>
            <a:r>
              <a:t>průběžný kontakt dramaturga s premiérami</a:t>
            </a:r>
          </a:p>
          <a:p>
            <a:pPr marL="1773047" marR="420623" indent="-511175" algn="l" defTabSz="420623">
              <a:buSzPct val="145000"/>
              <a:buChar char="•"/>
              <a:defRPr sz="3680" b="1">
                <a:latin typeface="Helvetica"/>
                <a:ea typeface="Helvetica"/>
                <a:cs typeface="Helvetica"/>
                <a:sym typeface="Helvetica"/>
              </a:defRPr>
            </a:pPr>
            <a:r>
              <a:t>proaktivní přístup dramaturga</a:t>
            </a:r>
          </a:p>
          <a:p>
            <a:pPr marL="1773047" marR="420623" indent="-511175" algn="l" defTabSz="420623">
              <a:buSzPct val="145000"/>
              <a:buChar char="•"/>
              <a:defRPr sz="3680" b="1">
                <a:latin typeface="Helvetica"/>
                <a:ea typeface="Helvetica"/>
                <a:cs typeface="Helvetica"/>
                <a:sym typeface="Helvetica"/>
              </a:defRPr>
            </a:pPr>
            <a:r>
              <a:t>výrazně větší možnost “hrát si” s programem</a:t>
            </a:r>
          </a:p>
          <a:p>
            <a:pPr marL="1773047" marR="420623" indent="-511175" algn="l" defTabSz="420623">
              <a:buSzPct val="145000"/>
              <a:buChar char="•"/>
              <a:defRPr sz="3680" b="1">
                <a:latin typeface="Helvetica"/>
                <a:ea typeface="Helvetica"/>
                <a:cs typeface="Helvetica"/>
                <a:sym typeface="Helvetica"/>
              </a:defRPr>
            </a:pPr>
            <a:r>
              <a:t>vstřícný krok vůči (důležitým) diváků kina</a:t>
            </a:r>
          </a:p>
          <a:p>
            <a:pPr marL="1773047" marR="420623" indent="-511175" algn="l" defTabSz="420623">
              <a:buSzPct val="145000"/>
              <a:buChar char="•"/>
              <a:defRPr sz="3680" b="1">
                <a:latin typeface="Helvetica"/>
                <a:ea typeface="Helvetica"/>
                <a:cs typeface="Helvetica"/>
                <a:sym typeface="Helvetica"/>
              </a:defRPr>
            </a:pPr>
            <a:r>
              <a:t>víme, co programujeme</a:t>
            </a:r>
          </a:p>
          <a:p>
            <a:pPr marL="1773047" marR="420623" indent="-511175" algn="l" defTabSz="420623">
              <a:buSzPct val="145000"/>
              <a:buChar char="•"/>
              <a:defRPr sz="3680" b="1">
                <a:latin typeface="Helvetica"/>
                <a:ea typeface="Helvetica"/>
                <a:cs typeface="Helvetica"/>
                <a:sym typeface="Helvetica"/>
              </a:defRPr>
            </a:pPr>
            <a:r>
              <a:t>formát odpovídající dnešnímu tempu života</a:t>
            </a:r>
          </a:p>
        </p:txBody>
      </p:sp>
    </p:spTree>
  </p:cSld>
  <p:clrMapOvr>
    <a:masterClrMapping/>
  </p:clrMapOvr>
  <p:transition spd="med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Dotazy, diskuze k probrané problematice."/>
          <p:cNvSpPr txBox="1">
            <a:spLocks noGrp="1"/>
          </p:cNvSpPr>
          <p:nvPr>
            <p:ph type="ctrTitle"/>
          </p:nvPr>
        </p:nvSpPr>
        <p:spPr>
          <a:xfrm>
            <a:off x="310554" y="2247701"/>
            <a:ext cx="12383692" cy="3044826"/>
          </a:xfrm>
          <a:prstGeom prst="rect">
            <a:avLst/>
          </a:prstGeom>
        </p:spPr>
        <p:txBody>
          <a:bodyPr/>
          <a:lstStyle>
            <a:lvl1pPr>
              <a:defRPr b="1"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r>
              <a:t>Dotazy, diskuze k probrané problematice.</a:t>
            </a:r>
          </a:p>
        </p:txBody>
      </p:sp>
    </p:spTree>
  </p:cSld>
  <p:clrMapOvr>
    <a:masterClrMapping/>
  </p:clrMapOvr>
  <p:transition spd="med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Konzultace průběžně. Odevzdání úkolu 10. 12. 2019  Formát minimálně 5 stran formátu A4"/>
          <p:cNvSpPr txBox="1"/>
          <p:nvPr/>
        </p:nvSpPr>
        <p:spPr>
          <a:xfrm>
            <a:off x="310554" y="3200697"/>
            <a:ext cx="12383692" cy="335220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b">
            <a:normAutofit/>
          </a:bodyPr>
          <a:lstStyle/>
          <a:p>
            <a:pPr defTabSz="297941">
              <a:defRPr sz="3927"/>
            </a:pPr>
            <a:r>
              <a:rPr sz="5916" dirty="0" err="1"/>
              <a:t>Konzultace</a:t>
            </a:r>
            <a:r>
              <a:rPr sz="5916" dirty="0"/>
              <a:t> </a:t>
            </a:r>
            <a:r>
              <a:rPr sz="5916" dirty="0" err="1"/>
              <a:t>průběžně</a:t>
            </a:r>
            <a:r>
              <a:rPr sz="5916" dirty="0"/>
              <a:t>.</a:t>
            </a:r>
            <a:br>
              <a:rPr dirty="0"/>
            </a:br>
            <a:r>
              <a:rPr dirty="0" err="1"/>
              <a:t>Odevzdání</a:t>
            </a:r>
            <a:r>
              <a:rPr dirty="0"/>
              <a:t> </a:t>
            </a:r>
            <a:r>
              <a:rPr dirty="0" err="1"/>
              <a:t>úkolu</a:t>
            </a:r>
            <a:r>
              <a:rPr dirty="0"/>
              <a:t> 1</a:t>
            </a:r>
            <a:r>
              <a:rPr lang="cs-CZ" dirty="0"/>
              <a:t>4</a:t>
            </a:r>
            <a:r>
              <a:rPr dirty="0"/>
              <a:t>. 12. 20</a:t>
            </a:r>
            <a:r>
              <a:rPr lang="cs-CZ" dirty="0"/>
              <a:t>2</a:t>
            </a:r>
            <a:r>
              <a:rPr dirty="0"/>
              <a:t>1 </a:t>
            </a:r>
            <a:br>
              <a:rPr dirty="0"/>
            </a:br>
            <a:r>
              <a:rPr dirty="0" err="1"/>
              <a:t>Formát</a:t>
            </a:r>
            <a:r>
              <a:rPr dirty="0"/>
              <a:t> </a:t>
            </a:r>
            <a:r>
              <a:rPr dirty="0" err="1"/>
              <a:t>minimálně</a:t>
            </a:r>
            <a:r>
              <a:rPr dirty="0"/>
              <a:t> 5 </a:t>
            </a:r>
            <a:r>
              <a:rPr dirty="0" err="1"/>
              <a:t>stran</a:t>
            </a:r>
            <a:r>
              <a:rPr dirty="0"/>
              <a:t> </a:t>
            </a:r>
            <a:r>
              <a:rPr dirty="0" err="1"/>
              <a:t>formátu</a:t>
            </a:r>
            <a:r>
              <a:rPr dirty="0"/>
              <a:t> A4</a:t>
            </a:r>
          </a:p>
          <a:p>
            <a:pPr defTabSz="297941">
              <a:defRPr sz="3416"/>
            </a:pPr>
            <a:endParaRPr dirty="0"/>
          </a:p>
        </p:txBody>
      </p:sp>
      <p:sp>
        <p:nvSpPr>
          <p:cNvPr id="172" name="Zadaný úkol"/>
          <p:cNvSpPr txBox="1">
            <a:spLocks noGrp="1"/>
          </p:cNvSpPr>
          <p:nvPr>
            <p:ph type="ctrTitle"/>
          </p:nvPr>
        </p:nvSpPr>
        <p:spPr>
          <a:xfrm>
            <a:off x="310554" y="977899"/>
            <a:ext cx="12383692" cy="1405865"/>
          </a:xfrm>
          <a:prstGeom prst="rect">
            <a:avLst/>
          </a:prstGeom>
        </p:spPr>
        <p:txBody>
          <a:bodyPr/>
          <a:lstStyle>
            <a:lvl1pPr>
              <a:defRPr b="1"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r>
              <a:rPr lang="cs-CZ" dirty="0"/>
              <a:t>Práce na projektech</a:t>
            </a:r>
            <a:endParaRPr dirty="0"/>
          </a:p>
        </p:txBody>
      </p:sp>
    </p:spTree>
  </p:cSld>
  <p:clrMapOvr>
    <a:masterClrMapping/>
  </p:clrMapOvr>
  <p:transition spd="med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Doporučená internetové zdroje"/>
          <p:cNvSpPr txBox="1">
            <a:spLocks noGrp="1"/>
          </p:cNvSpPr>
          <p:nvPr>
            <p:ph type="ctrTitle"/>
          </p:nvPr>
        </p:nvSpPr>
        <p:spPr>
          <a:xfrm>
            <a:off x="310554" y="368299"/>
            <a:ext cx="12383692" cy="1483851"/>
          </a:xfrm>
          <a:prstGeom prst="rect">
            <a:avLst/>
          </a:prstGeom>
        </p:spPr>
        <p:txBody>
          <a:bodyPr/>
          <a:lstStyle>
            <a:lvl1pPr defTabSz="473201">
              <a:defRPr sz="6480" b="1"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r>
              <a:t>Doporučená internetové zdroje</a:t>
            </a:r>
          </a:p>
        </p:txBody>
      </p:sp>
      <p:sp>
        <p:nvSpPr>
          <p:cNvPr id="175" name="www.ufd.cz…"/>
          <p:cNvSpPr txBox="1"/>
          <p:nvPr/>
        </p:nvSpPr>
        <p:spPr>
          <a:xfrm>
            <a:off x="519575" y="2031175"/>
            <a:ext cx="11965650" cy="71390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>
              <a:defRPr sz="3000"/>
            </a:pPr>
            <a:r>
              <a:rPr>
                <a:hlinkClick r:id="rId2"/>
              </a:rPr>
              <a:t>www.ufd.cz</a:t>
            </a:r>
          </a:p>
          <a:p>
            <a:pPr>
              <a:defRPr sz="3000"/>
            </a:pPr>
            <a:r>
              <a:rPr>
                <a:hlinkClick r:id="rId3"/>
              </a:rPr>
              <a:t>www.prokina.cz</a:t>
            </a:r>
          </a:p>
          <a:p>
            <a:pPr>
              <a:defRPr sz="3000"/>
            </a:pPr>
            <a:r>
              <a:rPr>
                <a:hlinkClick r:id="rId4"/>
              </a:rPr>
              <a:t>www.fondkinematografie.cz</a:t>
            </a:r>
          </a:p>
          <a:p>
            <a:pPr>
              <a:defRPr sz="3000"/>
            </a:pPr>
            <a:r>
              <a:rPr>
                <a:hlinkClick r:id="rId5"/>
              </a:rPr>
              <a:t>www.mkcr.cz</a:t>
            </a:r>
          </a:p>
          <a:p>
            <a:pPr>
              <a:defRPr sz="3000"/>
            </a:pPr>
            <a:r>
              <a:rPr>
                <a:hlinkClick r:id="rId6"/>
              </a:rPr>
              <a:t>www.digitalnikino.cz</a:t>
            </a:r>
          </a:p>
          <a:p>
            <a:pPr>
              <a:defRPr sz="3000"/>
            </a:pPr>
            <a:r>
              <a:rPr>
                <a:hlinkClick r:id="rId7"/>
              </a:rPr>
              <a:t>www.kinoprokazdeho.cz</a:t>
            </a:r>
          </a:p>
          <a:p>
            <a:pPr>
              <a:defRPr sz="3000"/>
            </a:pPr>
            <a:r>
              <a:rPr>
                <a:hlinkClick r:id="rId8"/>
              </a:rPr>
              <a:t>www.novekino.cz</a:t>
            </a:r>
          </a:p>
          <a:p>
            <a:pPr>
              <a:defRPr sz="3000"/>
            </a:pPr>
            <a:r>
              <a:rPr>
                <a:hlinkClick r:id="rId9"/>
              </a:rPr>
              <a:t>www.kinomaniak.cz</a:t>
            </a:r>
          </a:p>
          <a:p>
            <a:pPr>
              <a:defRPr sz="3000"/>
            </a:pPr>
            <a:r>
              <a:rPr>
                <a:hlinkClick r:id="rId10"/>
              </a:rPr>
              <a:t>www.acfk.cz</a:t>
            </a:r>
          </a:p>
          <a:p>
            <a:pPr>
              <a:defRPr sz="3000"/>
            </a:pPr>
            <a:r>
              <a:rPr>
                <a:hlinkClick r:id="rId11"/>
              </a:rPr>
              <a:t>www.mediadeskcz.eu</a:t>
            </a:r>
          </a:p>
          <a:p>
            <a:pPr>
              <a:defRPr sz="3000"/>
            </a:pPr>
            <a:r>
              <a:rPr>
                <a:hlinkClick r:id="rId12"/>
              </a:rPr>
              <a:t>www.mediasalles.it</a:t>
            </a:r>
          </a:p>
          <a:p>
            <a:pPr>
              <a:defRPr sz="3000"/>
            </a:pPr>
            <a:r>
              <a:rPr>
                <a:hlinkClick r:id="rId13"/>
              </a:rPr>
              <a:t>www.unic-cinemas.org</a:t>
            </a:r>
          </a:p>
          <a:p>
            <a:pPr>
              <a:defRPr sz="3000"/>
            </a:pPr>
            <a:r>
              <a:rPr>
                <a:hlinkClick r:id="rId14"/>
              </a:rPr>
              <a:t>www.europa-cinemas.org</a:t>
            </a:r>
          </a:p>
          <a:p>
            <a:pPr>
              <a:defRPr sz="3000"/>
            </a:pPr>
            <a:r>
              <a:rPr>
                <a:hlinkClick r:id="rId15"/>
              </a:rPr>
              <a:t>www.boxofficemojo.com</a:t>
            </a:r>
          </a:p>
          <a:p>
            <a:pPr>
              <a:defRPr sz="3000"/>
            </a:pPr>
            <a:r>
              <a:rPr>
                <a:hlinkClick r:id="rId16"/>
              </a:rPr>
              <a:t>www.dcimovies.com</a:t>
            </a:r>
          </a:p>
        </p:txBody>
      </p:sp>
    </p:spTree>
  </p:cSld>
  <p:clrMapOvr>
    <a:masterClrMapping/>
  </p:clrMapOvr>
  <p:transition spd="med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Doporučená literatura"/>
          <p:cNvSpPr txBox="1">
            <a:spLocks noGrp="1"/>
          </p:cNvSpPr>
          <p:nvPr>
            <p:ph type="ctrTitle"/>
          </p:nvPr>
        </p:nvSpPr>
        <p:spPr>
          <a:xfrm>
            <a:off x="310554" y="622299"/>
            <a:ext cx="12383692" cy="1483851"/>
          </a:xfrm>
          <a:prstGeom prst="rect">
            <a:avLst/>
          </a:prstGeom>
        </p:spPr>
        <p:txBody>
          <a:bodyPr/>
          <a:lstStyle>
            <a:lvl1pPr>
              <a:defRPr b="1"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r>
              <a:t>Doporučená literatura</a:t>
            </a:r>
          </a:p>
        </p:txBody>
      </p:sp>
      <p:sp>
        <p:nvSpPr>
          <p:cNvPr id="178" name="SKOPAL, Pavel a Lucie ČESÁLKOVÁ. Filmové Brno. Dějiny lokální filmové kultury. Praha: Národní filmový archiv, 2016. 338 s. ISBN 978-80-7004-176-5.…"/>
          <p:cNvSpPr txBox="1"/>
          <p:nvPr/>
        </p:nvSpPr>
        <p:spPr>
          <a:xfrm>
            <a:off x="519575" y="2445700"/>
            <a:ext cx="11965650" cy="6310000"/>
          </a:xfrm>
          <a:prstGeom prst="rect">
            <a:avLst/>
          </a:prstGeom>
          <a:solidFill>
            <a:srgbClr val="000000"/>
          </a:soli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marL="548639" indent="-548639" algn="l">
              <a:buClr>
                <a:srgbClr val="0A0A0A"/>
              </a:buClr>
              <a:buSzPct val="145000"/>
              <a:buFont typeface="Symbol"/>
              <a:buChar char="·"/>
            </a:pPr>
            <a:r>
              <a:rPr>
                <a:hlinkClick r:id="rId2"/>
              </a:rPr>
              <a:t>SKOPAL, Pavel</a:t>
            </a:r>
            <a:r>
              <a:rPr>
                <a:latin typeface="Helvetica"/>
                <a:ea typeface="Helvetica"/>
                <a:cs typeface="Helvetica"/>
                <a:sym typeface="Helvetica"/>
              </a:rPr>
              <a:t> a Lucie ČESÁLKOVÁ. </a:t>
            </a:r>
            <a:r>
              <a:rPr i="1">
                <a:latin typeface="Helvetica"/>
                <a:ea typeface="Helvetica"/>
                <a:cs typeface="Helvetica"/>
                <a:sym typeface="Helvetica"/>
              </a:rPr>
              <a:t>Filmové Brno. Dějiny lokální filmové kultury</a:t>
            </a:r>
            <a:r>
              <a:t>. Praha: Národní filmový archiv, 2016. 338 s. ISBN 978-80-7004-176-5.</a:t>
            </a:r>
          </a:p>
          <a:p>
            <a:pPr marL="548639" indent="-548639" algn="l">
              <a:buClr>
                <a:srgbClr val="0A0A0A"/>
              </a:buClr>
              <a:buSzPct val="145000"/>
              <a:buFont typeface="Symbol"/>
              <a:buChar char="·"/>
            </a:pPr>
            <a:endParaRPr/>
          </a:p>
          <a:p>
            <a:pPr marL="548639" indent="-548639" algn="l">
              <a:buClr>
                <a:srgbClr val="0A0A0A"/>
              </a:buClr>
              <a:buSzPct val="145000"/>
              <a:buFont typeface="Symbol"/>
              <a:buChar char="·"/>
            </a:pPr>
            <a:r>
              <a:rPr>
                <a:latin typeface="Helvetica"/>
                <a:ea typeface="Helvetica"/>
                <a:cs typeface="Helvetica"/>
                <a:sym typeface="Helvetica"/>
              </a:rPr>
              <a:t>ČVANČARA, Miroslav a Jaroslav ČVANČARA. </a:t>
            </a:r>
            <a:r>
              <a:rPr i="1">
                <a:latin typeface="Helvetica"/>
                <a:ea typeface="Helvetica"/>
                <a:cs typeface="Helvetica"/>
                <a:sym typeface="Helvetica"/>
              </a:rPr>
              <a:t>Zaniklý svět stříbrných pláten : po stopách pražských biografů</a:t>
            </a:r>
            <a:r>
              <a:t>. Vyd. 1. Praha: Academia, 2011. 597 s. ISBN 9788020019691.</a:t>
            </a:r>
          </a:p>
          <a:p>
            <a:pPr marL="548639" indent="-548639" algn="l">
              <a:buClr>
                <a:srgbClr val="0A0A0A"/>
              </a:buClr>
              <a:buSzPct val="145000"/>
              <a:buFont typeface="Symbol"/>
              <a:buChar char="·"/>
            </a:pPr>
            <a:endParaRPr/>
          </a:p>
          <a:p>
            <a:pPr marL="548639" indent="-548639" algn="l">
              <a:buClr>
                <a:srgbClr val="0A0A0A"/>
              </a:buClr>
              <a:buSzPct val="145000"/>
              <a:buFont typeface="Symbol"/>
              <a:buChar char="·"/>
            </a:pPr>
            <a:r>
              <a:t>DANIELIS, Aleš. Svět filmu bez perforace. Hrozby a příležitosti digitální filmové distribuce. Iluminace, 25, 2013, č. 2, s. 89-101. Vyd. Praha: Nár</a:t>
            </a:r>
            <a:r>
              <a:rPr>
                <a:latin typeface="Arial"/>
                <a:ea typeface="Arial"/>
                <a:cs typeface="Arial"/>
                <a:sym typeface="Arial"/>
              </a:rPr>
              <a:t>odní filmových archiv. ISSN 0862-397X.</a:t>
            </a:r>
          </a:p>
          <a:p>
            <a:pPr marL="548639" indent="-548639" algn="l">
              <a:buClr>
                <a:srgbClr val="0A0A0A"/>
              </a:buClr>
              <a:buSzPct val="145000"/>
              <a:buFont typeface="Symbol"/>
              <a:buChar char="·"/>
            </a:pPr>
            <a:endParaRPr>
              <a:latin typeface="Arial"/>
              <a:ea typeface="Arial"/>
              <a:cs typeface="Arial"/>
              <a:sym typeface="Arial"/>
            </a:endParaRPr>
          </a:p>
          <a:p>
            <a:pPr marL="548639" indent="-548639" algn="l">
              <a:buClr>
                <a:srgbClr val="0A0A0A"/>
              </a:buClr>
              <a:buSzPct val="145000"/>
              <a:buFont typeface="Symbol"/>
              <a:buChar char="·"/>
            </a:pPr>
            <a:r>
              <a:t>DANIELIS, Aleš. Česká filmová distribuce po roce 1989. Iluminace, 19, 2007, č. 1, s. 53-104. Vyd. Praha: Národní filmový archiv. ISSN 0862-397X.</a:t>
            </a:r>
          </a:p>
          <a:p>
            <a:pPr lvl="2" indent="0" algn="l">
              <a:spcBef>
                <a:spcPts val="3200"/>
              </a:spcBef>
              <a:defRPr sz="2800" b="0"/>
            </a:pPr>
            <a:r>
              <a:t>     </a:t>
            </a:r>
            <a:r>
              <a:rPr sz="2430" b="1"/>
              <a:t>DAVID, Ivan. Filmové právo. Vyd. Nová beseda, z.s., 2015, ISBN      </a:t>
            </a:r>
            <a:br>
              <a:rPr sz="2430" b="1"/>
            </a:br>
            <a:r>
              <a:rPr sz="2430" b="1"/>
              <a:t>      978-80-906089-0-0</a:t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>
            <a:extLst>
              <a:ext uri="{FF2B5EF4-FFF2-40B4-BE49-F238E27FC236}">
                <a16:creationId xmlns:a16="http://schemas.microsoft.com/office/drawing/2014/main" id="{6ED2F25B-EE3C-2648-8179-94714CDEFC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0000" y="1"/>
            <a:ext cx="10464800" cy="1642187"/>
          </a:xfrm>
        </p:spPr>
        <p:txBody>
          <a:bodyPr>
            <a:normAutofit/>
          </a:bodyPr>
          <a:lstStyle/>
          <a:p>
            <a:r>
              <a:rPr lang="cs-CZ" b="1" dirty="0"/>
              <a:t>TOP20</a:t>
            </a:r>
          </a:p>
        </p:txBody>
      </p:sp>
      <p:pic>
        <p:nvPicPr>
          <p:cNvPr id="5" name="Obrázek 4" descr="Obsah obrázku stůl&#10;&#10;Popis byl vytvořen automaticky">
            <a:extLst>
              <a:ext uri="{FF2B5EF4-FFF2-40B4-BE49-F238E27FC236}">
                <a16:creationId xmlns:a16="http://schemas.microsoft.com/office/drawing/2014/main" id="{CA52984D-F12F-C849-8DA5-8BBF1F7D73B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766" b="34694"/>
          <a:stretch/>
        </p:blipFill>
        <p:spPr>
          <a:xfrm>
            <a:off x="0" y="1959429"/>
            <a:ext cx="13013710" cy="5886580"/>
          </a:xfrm>
          <a:prstGeom prst="rect">
            <a:avLst/>
          </a:prstGeom>
          <a:effectLst>
            <a:outerShdw blurRad="50800" dist="50800" dir="5400000" algn="ctr" rotWithShape="0">
              <a:srgbClr val="000000"/>
            </a:outerShdw>
            <a:softEdge rad="0"/>
          </a:effectLst>
        </p:spPr>
      </p:pic>
    </p:spTree>
    <p:extLst>
      <p:ext uri="{BB962C8B-B14F-4D97-AF65-F5344CB8AC3E}">
        <p14:creationId xmlns:p14="http://schemas.microsoft.com/office/powerpoint/2010/main" val="3578138329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Odevzdání úkolu.  Doplňující otázky, konzultace."/>
          <p:cNvSpPr txBox="1">
            <a:spLocks noGrp="1"/>
          </p:cNvSpPr>
          <p:nvPr>
            <p:ph type="ctrTitle"/>
          </p:nvPr>
        </p:nvSpPr>
        <p:spPr>
          <a:xfrm>
            <a:off x="1063062" y="2265531"/>
            <a:ext cx="10878676" cy="5222538"/>
          </a:xfrm>
          <a:prstGeom prst="rect">
            <a:avLst/>
          </a:prstGeom>
        </p:spPr>
        <p:txBody>
          <a:bodyPr/>
          <a:lstStyle/>
          <a:p>
            <a:pPr defTabSz="549148">
              <a:defRPr sz="6580" b="1"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Odevzdání úkolu. </a:t>
            </a:r>
            <a:br/>
            <a:r>
              <a:t>Doplňující otázky, konzultace.</a:t>
            </a:r>
          </a:p>
          <a:p>
            <a:pPr defTabSz="549148">
              <a:defRPr sz="6580" b="1">
                <a:latin typeface="Helvetica Neue"/>
                <a:ea typeface="Helvetica Neue"/>
                <a:cs typeface="Helvetica Neue"/>
                <a:sym typeface="Helvetica Neue"/>
              </a:defRPr>
            </a:pPr>
            <a:endParaRPr/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3. 11. 2020…"/>
          <p:cNvSpPr txBox="1">
            <a:spLocks noGrp="1"/>
          </p:cNvSpPr>
          <p:nvPr>
            <p:ph type="ctrTitle"/>
          </p:nvPr>
        </p:nvSpPr>
        <p:spPr>
          <a:xfrm>
            <a:off x="310554" y="-21167"/>
            <a:ext cx="12383692" cy="7620847"/>
          </a:xfrm>
          <a:prstGeom prst="rect">
            <a:avLst/>
          </a:prstGeom>
        </p:spPr>
        <p:txBody>
          <a:bodyPr/>
          <a:lstStyle/>
          <a:p>
            <a:pPr>
              <a:defRPr b="1"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rPr lang="cs-CZ" dirty="0"/>
              <a:t>12</a:t>
            </a:r>
            <a:r>
              <a:rPr dirty="0"/>
              <a:t>. </a:t>
            </a:r>
            <a:r>
              <a:rPr lang="cs-CZ" dirty="0"/>
              <a:t>10</a:t>
            </a:r>
            <a:r>
              <a:rPr dirty="0"/>
              <a:t>. 202</a:t>
            </a:r>
            <a:r>
              <a:rPr lang="cs-CZ" dirty="0"/>
              <a:t>1</a:t>
            </a:r>
            <a:endParaRPr dirty="0"/>
          </a:p>
          <a:p>
            <a:pPr>
              <a:defRPr sz="1100" b="1">
                <a:latin typeface="Helvetica Neue"/>
                <a:ea typeface="Helvetica Neue"/>
                <a:cs typeface="Helvetica Neue"/>
                <a:sym typeface="Helvetica Neue"/>
              </a:defRPr>
            </a:pPr>
            <a:endParaRPr dirty="0"/>
          </a:p>
          <a:p>
            <a:pPr>
              <a:defRPr sz="7000" b="1"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rPr dirty="0" err="1"/>
              <a:t>Téma</a:t>
            </a:r>
            <a:r>
              <a:rPr dirty="0"/>
              <a:t> </a:t>
            </a:r>
            <a:r>
              <a:rPr dirty="0" err="1"/>
              <a:t>přednášky</a:t>
            </a:r>
            <a:r>
              <a:rPr dirty="0"/>
              <a:t>:</a:t>
            </a:r>
          </a:p>
          <a:p>
            <a:pPr>
              <a:defRPr sz="800" b="1">
                <a:latin typeface="Helvetica Neue"/>
                <a:ea typeface="Helvetica Neue"/>
                <a:cs typeface="Helvetica Neue"/>
                <a:sym typeface="Helvetica Neue"/>
              </a:defRPr>
            </a:pPr>
            <a:endParaRPr dirty="0"/>
          </a:p>
          <a:p>
            <a:pPr>
              <a:defRPr b="1"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rPr dirty="0" err="1"/>
              <a:t>Dramaturgie</a:t>
            </a:r>
            <a:r>
              <a:rPr dirty="0"/>
              <a:t> kina</a:t>
            </a:r>
          </a:p>
          <a:p>
            <a:pPr>
              <a:defRPr b="1">
                <a:latin typeface="Helvetica Neue"/>
                <a:ea typeface="Helvetica Neue"/>
                <a:cs typeface="Helvetica Neue"/>
                <a:sym typeface="Helvetica Neue"/>
              </a:defRPr>
            </a:pPr>
            <a:endParaRPr dirty="0"/>
          </a:p>
        </p:txBody>
      </p: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Co je dramaturgie kina?"/>
          <p:cNvSpPr txBox="1">
            <a:spLocks noGrp="1"/>
          </p:cNvSpPr>
          <p:nvPr>
            <p:ph type="ctrTitle"/>
          </p:nvPr>
        </p:nvSpPr>
        <p:spPr>
          <a:xfrm>
            <a:off x="310554" y="3090134"/>
            <a:ext cx="12383692" cy="1405865"/>
          </a:xfrm>
          <a:prstGeom prst="rect">
            <a:avLst/>
          </a:prstGeom>
        </p:spPr>
        <p:txBody>
          <a:bodyPr/>
          <a:lstStyle>
            <a:lvl1pPr>
              <a:defRPr b="1"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r>
              <a:t>Co je dramaturgie kina?</a:t>
            </a:r>
          </a:p>
        </p:txBody>
      </p:sp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Je dramaturgie nutná?"/>
          <p:cNvSpPr txBox="1">
            <a:spLocks noGrp="1"/>
          </p:cNvSpPr>
          <p:nvPr>
            <p:ph type="ctrTitle"/>
          </p:nvPr>
        </p:nvSpPr>
        <p:spPr>
          <a:xfrm>
            <a:off x="310554" y="3090134"/>
            <a:ext cx="12383692" cy="1405865"/>
          </a:xfrm>
          <a:prstGeom prst="rect">
            <a:avLst/>
          </a:prstGeom>
        </p:spPr>
        <p:txBody>
          <a:bodyPr/>
          <a:lstStyle>
            <a:lvl1pPr>
              <a:defRPr b="1"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r>
              <a:t>Je dramaturgie nutná?</a:t>
            </a:r>
          </a:p>
        </p:txBody>
      </p:sp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Kdo je dramaturg kina?"/>
          <p:cNvSpPr txBox="1">
            <a:spLocks noGrp="1"/>
          </p:cNvSpPr>
          <p:nvPr>
            <p:ph type="ctrTitle"/>
          </p:nvPr>
        </p:nvSpPr>
        <p:spPr>
          <a:xfrm>
            <a:off x="310554" y="3090134"/>
            <a:ext cx="12383692" cy="1405865"/>
          </a:xfrm>
          <a:prstGeom prst="rect">
            <a:avLst/>
          </a:prstGeom>
        </p:spPr>
        <p:txBody>
          <a:bodyPr/>
          <a:lstStyle>
            <a:lvl1pPr>
              <a:defRPr b="1"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r>
              <a:t>Kdo je dramaturg kina?</a:t>
            </a:r>
          </a:p>
        </p:txBody>
      </p:sp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Dramaturgie je spektrum, barvy."/>
          <p:cNvSpPr txBox="1">
            <a:spLocks noGrp="1"/>
          </p:cNvSpPr>
          <p:nvPr>
            <p:ph type="ctrTitle"/>
          </p:nvPr>
        </p:nvSpPr>
        <p:spPr>
          <a:xfrm>
            <a:off x="310554" y="2734534"/>
            <a:ext cx="12383692" cy="2646496"/>
          </a:xfrm>
          <a:prstGeom prst="rect">
            <a:avLst/>
          </a:prstGeom>
        </p:spPr>
        <p:txBody>
          <a:bodyPr/>
          <a:lstStyle>
            <a:lvl1pPr>
              <a:defRPr b="1"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r>
              <a:t>Dramaturgie je spektrum, barvy.</a:t>
            </a: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Black">
  <a:themeElements>
    <a:clrScheme name="Black">
      <a:dk1>
        <a:srgbClr val="000000"/>
      </a:dk1>
      <a:lt1>
        <a:srgbClr val="FFFFFF"/>
      </a:lt1>
      <a:dk2>
        <a:srgbClr val="434343"/>
      </a:dk2>
      <a:lt2>
        <a:srgbClr val="A9A9A9"/>
      </a:lt2>
      <a:accent1>
        <a:srgbClr val="0076BA"/>
      </a:accent1>
      <a:accent2>
        <a:srgbClr val="00A89D"/>
      </a:accent2>
      <a:accent3>
        <a:srgbClr val="1DB100"/>
      </a:accent3>
      <a:accent4>
        <a:srgbClr val="F8BA00"/>
      </a:accent4>
      <a:accent5>
        <a:srgbClr val="EE220C"/>
      </a:accent5>
      <a:accent6>
        <a:srgbClr val="CB297B"/>
      </a:accent6>
      <a:hlink>
        <a:srgbClr val="0000FF"/>
      </a:hlink>
      <a:folHlink>
        <a:srgbClr val="FF00FF"/>
      </a:folHlink>
    </a:clrScheme>
    <a:fontScheme name="Black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>
            <a:lumOff val="13529"/>
          </a:schemeClr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1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Black">
  <a:themeElements>
    <a:clrScheme name="Black">
      <a:dk1>
        <a:srgbClr val="000000"/>
      </a:dk1>
      <a:lt1>
        <a:srgbClr val="FFFFFF"/>
      </a:lt1>
      <a:dk2>
        <a:srgbClr val="434343"/>
      </a:dk2>
      <a:lt2>
        <a:srgbClr val="A9A9A9"/>
      </a:lt2>
      <a:accent1>
        <a:srgbClr val="0076BA"/>
      </a:accent1>
      <a:accent2>
        <a:srgbClr val="00A89D"/>
      </a:accent2>
      <a:accent3>
        <a:srgbClr val="1DB100"/>
      </a:accent3>
      <a:accent4>
        <a:srgbClr val="F8BA00"/>
      </a:accent4>
      <a:accent5>
        <a:srgbClr val="EE220C"/>
      </a:accent5>
      <a:accent6>
        <a:srgbClr val="CB297B"/>
      </a:accent6>
      <a:hlink>
        <a:srgbClr val="0000FF"/>
      </a:hlink>
      <a:folHlink>
        <a:srgbClr val="FF00FF"/>
      </a:folHlink>
    </a:clrScheme>
    <a:fontScheme name="Black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>
            <a:lumOff val="13529"/>
          </a:schemeClr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1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882</Words>
  <Application>Microsoft Macintosh PowerPoint</Application>
  <PresentationFormat>Vlastní</PresentationFormat>
  <Paragraphs>153</Paragraphs>
  <Slides>24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24</vt:i4>
      </vt:variant>
    </vt:vector>
  </HeadingPairs>
  <TitlesOfParts>
    <vt:vector size="31" baseType="lpstr">
      <vt:lpstr>Arial</vt:lpstr>
      <vt:lpstr>Helvetica</vt:lpstr>
      <vt:lpstr>Helvetica Neue</vt:lpstr>
      <vt:lpstr>Helvetica Neue Light</vt:lpstr>
      <vt:lpstr>Helvetica Neue Medium</vt:lpstr>
      <vt:lpstr>Symbol</vt:lpstr>
      <vt:lpstr>Black</vt:lpstr>
      <vt:lpstr>FAVp009 Provoz kina</vt:lpstr>
      <vt:lpstr>KINO = sdílený zážitek sledování audiovizuálního obsahu.</vt:lpstr>
      <vt:lpstr>TOP20</vt:lpstr>
      <vt:lpstr>Odevzdání úkolu.  Doplňující otázky, konzultace. </vt:lpstr>
      <vt:lpstr>12. 10. 2021  Téma přednášky:  Dramaturgie kina </vt:lpstr>
      <vt:lpstr>Co je dramaturgie kina?</vt:lpstr>
      <vt:lpstr>Je dramaturgie nutná?</vt:lpstr>
      <vt:lpstr>Kdo je dramaturg kina?</vt:lpstr>
      <vt:lpstr>Dramaturgie je spektrum, barvy.</vt:lpstr>
      <vt:lpstr>Dramaturgie kina</vt:lpstr>
      <vt:lpstr>Dramaturgická východiska</vt:lpstr>
      <vt:lpstr>Tipy kin</vt:lpstr>
      <vt:lpstr>Lokalizace dramaturgie</vt:lpstr>
      <vt:lpstr>Dobré kino?</vt:lpstr>
      <vt:lpstr>Typologie audiovizuálního obsahu</vt:lpstr>
      <vt:lpstr>Obecné programové možnosti a východiska</vt:lpstr>
      <vt:lpstr>Jak prakticky naprogramovat kino?</vt:lpstr>
      <vt:lpstr>Ukázka programu Scaly</vt:lpstr>
      <vt:lpstr>Proč (ne)přemýšlet  o flexibilním programovém schématu</vt:lpstr>
      <vt:lpstr>14denní program  jako přijatelné východisko</vt:lpstr>
      <vt:lpstr>Dotazy, diskuze k probrané problematice.</vt:lpstr>
      <vt:lpstr>Práce na projektech</vt:lpstr>
      <vt:lpstr>Doporučená internetové zdroje</vt:lpstr>
      <vt:lpstr>Doporučená literatura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FAVp009 Provoz kina</dc:title>
  <cp:lastModifiedBy>Radek Pernica</cp:lastModifiedBy>
  <cp:revision>2</cp:revision>
  <dcterms:modified xsi:type="dcterms:W3CDTF">2021-10-12T07:11:58Z</dcterms:modified>
</cp:coreProperties>
</file>