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ekino.cz" TargetMode="External"/><Relationship Id="rId13" Type="http://schemas.openxmlformats.org/officeDocument/2006/relationships/hyperlink" Target="http://www.unic-cinemas.org" TargetMode="External"/><Relationship Id="rId3" Type="http://schemas.openxmlformats.org/officeDocument/2006/relationships/hyperlink" Target="http://www.prokina.cz" TargetMode="External"/><Relationship Id="rId7" Type="http://schemas.openxmlformats.org/officeDocument/2006/relationships/hyperlink" Target="http://www.kinoprokazdeho.cz" TargetMode="External"/><Relationship Id="rId12" Type="http://schemas.openxmlformats.org/officeDocument/2006/relationships/hyperlink" Target="http://www.mediasalles.it" TargetMode="External"/><Relationship Id="rId2" Type="http://schemas.openxmlformats.org/officeDocument/2006/relationships/hyperlink" Target="http://www.ufd.cz" TargetMode="External"/><Relationship Id="rId16" Type="http://schemas.openxmlformats.org/officeDocument/2006/relationships/hyperlink" Target="http://www.dcimovie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gitalnikino.cz" TargetMode="External"/><Relationship Id="rId11" Type="http://schemas.openxmlformats.org/officeDocument/2006/relationships/hyperlink" Target="http://www.mediadeskcz.eu" TargetMode="External"/><Relationship Id="rId5" Type="http://schemas.openxmlformats.org/officeDocument/2006/relationships/hyperlink" Target="http://www.mkcr.cz" TargetMode="External"/><Relationship Id="rId15" Type="http://schemas.openxmlformats.org/officeDocument/2006/relationships/hyperlink" Target="http://www.boxofficemojo.com" TargetMode="External"/><Relationship Id="rId10" Type="http://schemas.openxmlformats.org/officeDocument/2006/relationships/hyperlink" Target="http://www.acfk.cz" TargetMode="External"/><Relationship Id="rId4" Type="http://schemas.openxmlformats.org/officeDocument/2006/relationships/hyperlink" Target="http://www.fondkinematografie.cz" TargetMode="External"/><Relationship Id="rId9" Type="http://schemas.openxmlformats.org/officeDocument/2006/relationships/hyperlink" Target="http://www.kinomaniak.cz" TargetMode="External"/><Relationship Id="rId14" Type="http://schemas.openxmlformats.org/officeDocument/2006/relationships/hyperlink" Target="http://www.europa-cinemas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osoba/18130?kod=FAV332;pvysl=350560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v.phil.muni.cz/kosm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adek@kinoscala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AVp009 Provoz kina"/>
          <p:cNvSpPr txBox="1">
            <a:spLocks noGrp="1"/>
          </p:cNvSpPr>
          <p:nvPr>
            <p:ph type="ctrTitle"/>
          </p:nvPr>
        </p:nvSpPr>
        <p:spPr>
          <a:xfrm>
            <a:off x="1063062" y="1638300"/>
            <a:ext cx="10878676" cy="330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FAVp009 Provoz kina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émata jedotlivých přednášek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Témata jedotlivých přednášek</a:t>
            </a:r>
          </a:p>
        </p:txBody>
      </p:sp>
      <p:sp>
        <p:nvSpPr>
          <p:cNvPr id="146" name="Filmová distribuce…"/>
          <p:cNvSpPr txBox="1"/>
          <p:nvPr/>
        </p:nvSpPr>
        <p:spPr>
          <a:xfrm>
            <a:off x="1925066" y="2831644"/>
            <a:ext cx="9154669" cy="5538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Filmová distribuce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Autorské právo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Marketing a PR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Exkurze v kině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Kosmos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Prezentace a hodnocení připravených projektů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poručená internetové zdroje"/>
          <p:cNvSpPr txBox="1">
            <a:spLocks noGrp="1"/>
          </p:cNvSpPr>
          <p:nvPr>
            <p:ph type="ctrTitle"/>
          </p:nvPr>
        </p:nvSpPr>
        <p:spPr>
          <a:xfrm>
            <a:off x="310554" y="368299"/>
            <a:ext cx="12383692" cy="1483851"/>
          </a:xfrm>
          <a:prstGeom prst="rect">
            <a:avLst/>
          </a:prstGeom>
        </p:spPr>
        <p:txBody>
          <a:bodyPr/>
          <a:lstStyle>
            <a:lvl1pPr defTabSz="473201">
              <a:defRPr sz="648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internetové zdroje</a:t>
            </a:r>
          </a:p>
        </p:txBody>
      </p:sp>
      <p:sp>
        <p:nvSpPr>
          <p:cNvPr id="149" name="www.ufd.cz…"/>
          <p:cNvSpPr txBox="1"/>
          <p:nvPr/>
        </p:nvSpPr>
        <p:spPr>
          <a:xfrm>
            <a:off x="519575" y="2031175"/>
            <a:ext cx="11965650" cy="713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hlinkClick r:id="rId2"/>
              </a:rPr>
              <a:t>www.ufd.cz</a:t>
            </a:r>
          </a:p>
          <a:p>
            <a:pPr>
              <a:defRPr sz="3000"/>
            </a:pPr>
            <a:r>
              <a:rPr>
                <a:hlinkClick r:id="rId3"/>
              </a:rPr>
              <a:t>www.prokina.cz</a:t>
            </a:r>
          </a:p>
          <a:p>
            <a:pPr>
              <a:defRPr sz="3000"/>
            </a:pPr>
            <a:r>
              <a:rPr>
                <a:hlinkClick r:id="rId4"/>
              </a:rPr>
              <a:t>www.fondkinematografie.cz</a:t>
            </a:r>
          </a:p>
          <a:p>
            <a:pPr>
              <a:defRPr sz="3000"/>
            </a:pPr>
            <a:r>
              <a:rPr>
                <a:hlinkClick r:id="rId5"/>
              </a:rPr>
              <a:t>www.mkcr.cz</a:t>
            </a:r>
          </a:p>
          <a:p>
            <a:pPr>
              <a:defRPr sz="3000"/>
            </a:pPr>
            <a:r>
              <a:rPr>
                <a:hlinkClick r:id="rId6"/>
              </a:rPr>
              <a:t>www.digitalnikino.cz</a:t>
            </a:r>
          </a:p>
          <a:p>
            <a:pPr>
              <a:defRPr sz="3000"/>
            </a:pPr>
            <a:r>
              <a:rPr>
                <a:hlinkClick r:id="rId7"/>
              </a:rPr>
              <a:t>www.kinoprokazdeho.cz</a:t>
            </a:r>
          </a:p>
          <a:p>
            <a:pPr>
              <a:defRPr sz="3000"/>
            </a:pPr>
            <a:r>
              <a:rPr>
                <a:hlinkClick r:id="rId8"/>
              </a:rPr>
              <a:t>www.novekino.cz</a:t>
            </a:r>
          </a:p>
          <a:p>
            <a:pPr>
              <a:defRPr sz="3000"/>
            </a:pPr>
            <a:r>
              <a:rPr>
                <a:hlinkClick r:id="rId9"/>
              </a:rPr>
              <a:t>www.kinomaniak.cz</a:t>
            </a:r>
          </a:p>
          <a:p>
            <a:pPr>
              <a:defRPr sz="3000"/>
            </a:pPr>
            <a:r>
              <a:rPr>
                <a:hlinkClick r:id="rId10"/>
              </a:rPr>
              <a:t>www.acfk.cz</a:t>
            </a:r>
          </a:p>
          <a:p>
            <a:pPr>
              <a:defRPr sz="3000"/>
            </a:pPr>
            <a:r>
              <a:rPr>
                <a:hlinkClick r:id="rId11"/>
              </a:rPr>
              <a:t>www.mediadeskcz.eu</a:t>
            </a:r>
          </a:p>
          <a:p>
            <a:pPr>
              <a:defRPr sz="3000"/>
            </a:pPr>
            <a:r>
              <a:rPr>
                <a:hlinkClick r:id="rId12"/>
              </a:rPr>
              <a:t>www.mediasalles.it</a:t>
            </a:r>
          </a:p>
          <a:p>
            <a:pPr>
              <a:defRPr sz="3000"/>
            </a:pPr>
            <a:r>
              <a:rPr>
                <a:hlinkClick r:id="rId13"/>
              </a:rPr>
              <a:t>www.unic-cinemas.org</a:t>
            </a:r>
          </a:p>
          <a:p>
            <a:pPr>
              <a:defRPr sz="3000"/>
            </a:pPr>
            <a:r>
              <a:rPr>
                <a:hlinkClick r:id="rId14"/>
              </a:rPr>
              <a:t>www.europa-cinemas.org</a:t>
            </a:r>
          </a:p>
          <a:p>
            <a:pPr>
              <a:defRPr sz="3000"/>
            </a:pPr>
            <a:r>
              <a:rPr>
                <a:hlinkClick r:id="rId15"/>
              </a:rPr>
              <a:t>www.boxofficemojo.com</a:t>
            </a:r>
          </a:p>
          <a:p>
            <a:pPr>
              <a:defRPr sz="3000"/>
            </a:pPr>
            <a:r>
              <a:rPr>
                <a:hlinkClick r:id="rId16"/>
              </a:rPr>
              <a:t>www.dcimovies.com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poručená literatura"/>
          <p:cNvSpPr txBox="1">
            <a:spLocks noGrp="1"/>
          </p:cNvSpPr>
          <p:nvPr>
            <p:ph type="ctrTitle"/>
          </p:nvPr>
        </p:nvSpPr>
        <p:spPr>
          <a:xfrm>
            <a:off x="310554" y="893233"/>
            <a:ext cx="12383692" cy="148385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Doporučená literatura</a:t>
            </a:r>
          </a:p>
        </p:txBody>
      </p:sp>
      <p:sp>
        <p:nvSpPr>
          <p:cNvPr id="152" name="SKOPAL, Pavel a Lucie ČESÁLKOVÁ. Filmové Brno. Dějiny lokální filmové kultury. Praha: Národní filmový archiv, 2016. 338 s. ISBN 978-80-7004-176-5.…"/>
          <p:cNvSpPr txBox="1"/>
          <p:nvPr/>
        </p:nvSpPr>
        <p:spPr>
          <a:xfrm>
            <a:off x="519575" y="3055300"/>
            <a:ext cx="11965650" cy="50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hlinkClick r:id="rId2"/>
              </a:rPr>
              <a:t>SKOPAL, Pavel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 a Lucie ČESÁLKOVÁ.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Filmové Brno. Dějiny lokální filmové kultury</a:t>
            </a:r>
            <a:r>
              <a:t>. Praha: Národní filmový archiv, 2016. 338 s. ISBN 978-80-7004-176-5.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ČVANČARA, Miroslav a Jaroslav ČVANČARA. 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Zaniklý svět stříbrných pláten : po stopách pražských biografů</a:t>
            </a:r>
            <a:r>
              <a:t>. Vyd. 1. Praha: Academia, 2011. 597 s. ISBN 9788020019691.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/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Svět filmu bez perforace. Hrozby a příležitosti digitální filmové distribuce. Iluminace, 25, 2013, č. 2, s. 89-101. Vyd. Praha: Nár</a:t>
            </a:r>
            <a:r>
              <a:rPr>
                <a:latin typeface="Arial"/>
                <a:ea typeface="Arial"/>
                <a:cs typeface="Arial"/>
                <a:sym typeface="Arial"/>
              </a:rPr>
              <a:t>odní filmových archiv. ISSN 0862-397X.</a:t>
            </a: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48639" indent="-548639" algn="l">
              <a:buClr>
                <a:srgbClr val="0A0A0A"/>
              </a:buClr>
              <a:buSzPct val="145000"/>
              <a:buFont typeface="Symbol"/>
              <a:buChar char="·"/>
            </a:pPr>
            <a:r>
              <a:t>DANIELIS, Aleš. Česká filmová distribuce po roce 1989. Iluminace, 19, 2007, č. 1, s. 53-104. Vyd. Praha: Národní filmový archiv. ISSN 0862-397X.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Univerzitní kino Scala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Univerzitní kino Scala</a:t>
            </a:r>
          </a:p>
        </p:txBody>
      </p:sp>
      <p:sp>
        <p:nvSpPr>
          <p:cNvPr id="155" name="1928–1935 Bio Dopz 1935–1948 Scala 1948–1968 Moskva 1968–1969 Scala 1969–1991 Moskva 1991–20?? Scala"/>
          <p:cNvSpPr txBox="1"/>
          <p:nvPr/>
        </p:nvSpPr>
        <p:spPr>
          <a:xfrm>
            <a:off x="310555" y="2799525"/>
            <a:ext cx="12383691" cy="290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3200"/>
              </a:spcBef>
              <a:defRPr sz="3000"/>
            </a:pPr>
            <a:r>
              <a:t>1928–1935 Bio Dopz</a:t>
            </a:r>
            <a:br/>
            <a:r>
              <a:t>1935–1948 Scala</a:t>
            </a:r>
            <a:br/>
            <a:r>
              <a:t>1948–1968 Moskva</a:t>
            </a:r>
            <a:br/>
            <a:r>
              <a:t>1968–1969 Scala</a:t>
            </a:r>
            <a:br/>
            <a:r>
              <a:t>1969–1991 Moskva</a:t>
            </a:r>
            <a:br/>
            <a:r>
              <a:t>1991–20?? Scala</a:t>
            </a:r>
          </a:p>
        </p:txBody>
      </p:sp>
      <p:sp>
        <p:nvSpPr>
          <p:cNvPr id="156" name="Kino uzavřeno v roce 2011. Provoz kina obnovila v roce 2013 Masarykova univerzita ve spolupráci se společností Aeropolis, která zajišťuje celoroční program filmové produkce."/>
          <p:cNvSpPr txBox="1"/>
          <p:nvPr/>
        </p:nvSpPr>
        <p:spPr>
          <a:xfrm>
            <a:off x="310554" y="6311900"/>
            <a:ext cx="12383692" cy="2662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327152">
              <a:defRPr sz="4088"/>
            </a:lvl1pPr>
          </a:lstStyle>
          <a:p>
            <a:r>
              <a:t>Kino uzavřeno v roce 2011. Provoz kina obnovila v roce 2013 Masarykova univerzita ve spolupráci se společností Aeropolis, která zajišťuje celoroční program filmové produkce.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ojekt Studentské kino"/>
          <p:cNvSpPr txBox="1">
            <a:spLocks noGrp="1"/>
          </p:cNvSpPr>
          <p:nvPr>
            <p:ph type="ctrTitle"/>
          </p:nvPr>
        </p:nvSpPr>
        <p:spPr>
          <a:xfrm>
            <a:off x="310554" y="-1325034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Studentské kino</a:t>
            </a:r>
          </a:p>
        </p:txBody>
      </p:sp>
      <p:pic>
        <p:nvPicPr>
          <p:cNvPr id="159" name="kosmos.png" descr="kosm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72" y="2738131"/>
            <a:ext cx="13054944" cy="572513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https://fav.phil.muni.cz/kosmos">
            <a:hlinkClick r:id="rId3"/>
          </p:cNvPr>
          <p:cNvSpPr txBox="1"/>
          <p:nvPr/>
        </p:nvSpPr>
        <p:spPr>
          <a:xfrm>
            <a:off x="4165041" y="8930403"/>
            <a:ext cx="46747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https://fav.phil.muni.cz/kosmos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sp>
        <p:nvSpPr>
          <p:cNvPr id="163" name="Provozovatelé kin: Městská (veřejnoprávní) kina…"/>
          <p:cNvSpPr txBox="1"/>
          <p:nvPr/>
        </p:nvSpPr>
        <p:spPr>
          <a:xfrm>
            <a:off x="868629" y="2365977"/>
            <a:ext cx="11267542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Provozovatelé kin:</a:t>
            </a:r>
            <a:br/>
            <a:r>
              <a:t>Městská (veřejnoprávní) kina</a:t>
            </a:r>
          </a:p>
          <a:p>
            <a:pPr>
              <a:defRPr sz="3200"/>
            </a:pPr>
            <a:r>
              <a:t>Soukromá kina</a:t>
            </a:r>
          </a:p>
        </p:txBody>
      </p:sp>
      <p:sp>
        <p:nvSpPr>
          <p:cNvPr id="164" name="Formy kin:…"/>
          <p:cNvSpPr txBox="1"/>
          <p:nvPr/>
        </p:nvSpPr>
        <p:spPr>
          <a:xfrm>
            <a:off x="868629" y="4421261"/>
            <a:ext cx="11267542" cy="5042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Formy kin:</a:t>
            </a:r>
          </a:p>
          <a:p>
            <a:pPr>
              <a:defRPr sz="3200"/>
            </a:pPr>
            <a:r>
              <a:t>Jednosálová kina</a:t>
            </a:r>
          </a:p>
          <a:p>
            <a:pPr>
              <a:defRPr sz="3200"/>
            </a:pPr>
            <a:r>
              <a:t>Vícesálová kina</a:t>
            </a:r>
          </a:p>
          <a:p>
            <a:pPr>
              <a:defRPr sz="3200"/>
            </a:pPr>
            <a:r>
              <a:t>Multikina</a:t>
            </a:r>
          </a:p>
          <a:p>
            <a:pPr>
              <a:defRPr sz="3200"/>
            </a:pPr>
            <a:r>
              <a:t>Letní kina</a:t>
            </a:r>
          </a:p>
          <a:p>
            <a:pPr>
              <a:defRPr sz="3200"/>
            </a:pPr>
            <a:r>
              <a:t>Kinokavárny</a:t>
            </a:r>
          </a:p>
          <a:p>
            <a:pPr>
              <a:defRPr sz="3200"/>
            </a:pPr>
            <a:r>
              <a:t>Putovní kina</a:t>
            </a:r>
          </a:p>
          <a:p>
            <a:pPr>
              <a:defRPr sz="3200"/>
            </a:pPr>
            <a:r>
              <a:t>Autokina</a:t>
            </a:r>
          </a:p>
          <a:p>
            <a:pPr>
              <a:defRPr sz="3200"/>
            </a:pPr>
            <a:r>
              <a:t>Příležitostná kina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graphicFrame>
        <p:nvGraphicFramePr>
          <p:cNvPr id="167" name="Tabulka"/>
          <p:cNvGraphicFramePr/>
          <p:nvPr/>
        </p:nvGraphicFramePr>
        <p:xfrm>
          <a:off x="552450" y="1903727"/>
          <a:ext cx="12031927" cy="771116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 kin v roce 2017 (stav k 31.12.2017)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 kina</a:t>
                      </a:r>
                    </a:p>
                  </a:txBody>
                  <a:tcPr marL="63500" marR="63500" marT="0" marB="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Počet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DCI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E-Cinema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905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pláten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sedadel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sálů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DVD/BD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 mm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90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stálý provoz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905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multikina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44 465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dvousálové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6 595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jednosálové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45 859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víceúčelový sál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6 777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kinokavárny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stálá kina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104 386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nepravidelný provoz - ostatní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jednosálové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14 535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víceúčelový sál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15 030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kinokavárny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1 797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celoroční putovní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ostatní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31 677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65 543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autokino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putovní (maringotky)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3 130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přírodní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69 073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E3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 kin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205 136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Mapa čes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Mapa českých kin</a:t>
            </a:r>
          </a:p>
        </p:txBody>
      </p:sp>
      <p:pic>
        <p:nvPicPr>
          <p:cNvPr id="170" name="mapa_kin.jpg" descr="mapa_kin.jpg"/>
          <p:cNvPicPr>
            <a:picLocks noChangeAspect="1"/>
          </p:cNvPicPr>
          <p:nvPr/>
        </p:nvPicPr>
        <p:blipFill>
          <a:blip r:embed="rId2"/>
          <a:srcRect t="13628" b="7411"/>
          <a:stretch>
            <a:fillRect/>
          </a:stretch>
        </p:blipFill>
        <p:spPr>
          <a:xfrm>
            <a:off x="-1" y="2199919"/>
            <a:ext cx="13004801" cy="6417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ávštěvnost čekých kin"/>
          <p:cNvSpPr txBox="1">
            <a:spLocks noGrp="1"/>
          </p:cNvSpPr>
          <p:nvPr>
            <p:ph type="ctrTitle"/>
          </p:nvPr>
        </p:nvSpPr>
        <p:spPr>
          <a:xfrm>
            <a:off x="310554" y="5072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Návštěvnost čekých kin</a:t>
            </a:r>
          </a:p>
        </p:txBody>
      </p:sp>
      <p:sp>
        <p:nvSpPr>
          <p:cNvPr id="173" name="Text"/>
          <p:cNvSpPr txBox="1"/>
          <p:nvPr/>
        </p:nvSpPr>
        <p:spPr>
          <a:xfrm>
            <a:off x="1325033" y="2469694"/>
            <a:ext cx="10354735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endParaRPr/>
          </a:p>
        </p:txBody>
      </p:sp>
      <p:graphicFrame>
        <p:nvGraphicFramePr>
          <p:cNvPr id="174" name="Tabulka"/>
          <p:cNvGraphicFramePr/>
          <p:nvPr/>
        </p:nvGraphicFramePr>
        <p:xfrm>
          <a:off x="569515" y="2106678"/>
          <a:ext cx="11006469" cy="700074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9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Rok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Představení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Diváků</a:t>
                      </a:r>
                    </a:p>
                  </a:txBody>
                  <a:tcPr marL="63500" marR="63500" marT="0" marB="0" anchor="ctr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Tržba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gradFill flip="none" rotWithShape="1">
                      <a:gsLst>
                        <a:gs pos="0">
                          <a:schemeClr val="accent1">
                            <a:lumOff val="13529"/>
                          </a:schemeClr>
                        </a:gs>
                        <a:gs pos="100000">
                          <a:schemeClr val="accent1">
                            <a:hueOff val="118245"/>
                            <a:lumOff val="-11372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408 760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10 789 760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1 209 874 087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402 194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11 181 851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1 275 596 489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413 251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11 057 559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1 424 245 647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438 405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11 558 586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1 462 670 233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457 327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12 958 099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1 669 176 581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471 202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15 621 923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2 011 044 198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2017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493 900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15 233 432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2 004 245 131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544 243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16 344 483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2 268 942 623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2019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533 870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18 319 471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2 616 603 639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5276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2020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2700"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288 202</a:t>
                      </a:r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6 384 953</a:t>
                      </a:r>
                    </a:p>
                  </a:txBody>
                  <a:tcPr marL="63500" marR="63500" marT="0" marB="0" anchor="ctr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FFFFFF"/>
                          </a:solidFill>
                          <a:latin typeface="Tahoma Bold"/>
                          <a:ea typeface="Tahoma Bold"/>
                          <a:cs typeface="Tahoma Bold"/>
                          <a:sym typeface="Tahoma Bold"/>
                        </a:rPr>
                        <a:t>905 992 643 Kč</a:t>
                      </a:r>
                    </a:p>
                  </a:txBody>
                  <a:tcPr marL="63500" marR="63500" marT="0" marB="0" anchor="ctr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OP 20 filmů"/>
          <p:cNvSpPr txBox="1">
            <a:spLocks noGrp="1"/>
          </p:cNvSpPr>
          <p:nvPr>
            <p:ph type="ctrTitle"/>
          </p:nvPr>
        </p:nvSpPr>
        <p:spPr>
          <a:xfrm>
            <a:off x="310554" y="762300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TOP 20 filmů</a:t>
            </a:r>
          </a:p>
        </p:txBody>
      </p:sp>
      <p:sp>
        <p:nvSpPr>
          <p:cNvPr id="177" name="Text"/>
          <p:cNvSpPr txBox="1"/>
          <p:nvPr/>
        </p:nvSpPr>
        <p:spPr>
          <a:xfrm>
            <a:off x="1325033" y="2469694"/>
            <a:ext cx="10354735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endParaRPr/>
          </a:p>
        </p:txBody>
      </p:sp>
      <p:pic>
        <p:nvPicPr>
          <p:cNvPr id="178" name="top20.jpg" descr="top20.jpg"/>
          <p:cNvPicPr>
            <a:picLocks noChangeAspect="1"/>
          </p:cNvPicPr>
          <p:nvPr/>
        </p:nvPicPr>
        <p:blipFill>
          <a:blip r:embed="rId2"/>
          <a:srcRect l="1980" t="26997" r="10118" b="15534"/>
          <a:stretch>
            <a:fillRect/>
          </a:stretch>
        </p:blipFill>
        <p:spPr>
          <a:xfrm>
            <a:off x="20439" y="2499024"/>
            <a:ext cx="12964004" cy="5297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KINO = sdílený zážitek sledování audiovizuální obsahu."/>
          <p:cNvSpPr txBox="1">
            <a:spLocks noGrp="1"/>
          </p:cNvSpPr>
          <p:nvPr>
            <p:ph type="ctrTitle"/>
          </p:nvPr>
        </p:nvSpPr>
        <p:spPr>
          <a:xfrm>
            <a:off x="1063062" y="3225800"/>
            <a:ext cx="10878676" cy="3302000"/>
          </a:xfrm>
          <a:prstGeom prst="rect">
            <a:avLst/>
          </a:prstGeom>
        </p:spPr>
        <p:txBody>
          <a:bodyPr/>
          <a:lstStyle>
            <a:lvl1pPr defTabSz="572516">
              <a:defRPr sz="686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KINO = sdílený zážitek sledování audiovizuální obsahu.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kina_2019.jpg" descr="kina_2019.jpg"/>
          <p:cNvPicPr>
            <a:picLocks noChangeAspect="1"/>
          </p:cNvPicPr>
          <p:nvPr/>
        </p:nvPicPr>
        <p:blipFill>
          <a:blip r:embed="rId2"/>
          <a:srcRect l="2080" t="15030" r="46958" b="12824"/>
          <a:stretch>
            <a:fillRect/>
          </a:stretch>
        </p:blipFill>
        <p:spPr>
          <a:xfrm>
            <a:off x="1501774" y="1175940"/>
            <a:ext cx="10001362" cy="88493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Výsledky kin 2019"/>
          <p:cNvSpPr txBox="1">
            <a:spLocks noGrp="1"/>
          </p:cNvSpPr>
          <p:nvPr>
            <p:ph type="ctrTitle"/>
          </p:nvPr>
        </p:nvSpPr>
        <p:spPr>
          <a:xfrm>
            <a:off x="310554" y="68033"/>
            <a:ext cx="12174398" cy="980106"/>
          </a:xfrm>
          <a:prstGeom prst="rect">
            <a:avLst/>
          </a:prstGeom>
        </p:spPr>
        <p:txBody>
          <a:bodyPr/>
          <a:lstStyle>
            <a:lvl1pPr defTabSz="420624">
              <a:defRPr sz="576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Výsledky kin 2019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Jednorázový úkol"/>
          <p:cNvSpPr txBox="1">
            <a:spLocks noGrp="1"/>
          </p:cNvSpPr>
          <p:nvPr>
            <p:ph type="ctrTitle"/>
          </p:nvPr>
        </p:nvSpPr>
        <p:spPr>
          <a:xfrm>
            <a:off x="310554" y="270139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Jednorázový úkol</a:t>
            </a:r>
          </a:p>
        </p:txBody>
      </p:sp>
      <p:sp>
        <p:nvSpPr>
          <p:cNvPr id="184" name="Zmapovat své oblíbené kino.  - město - provozovatel - počet sálů - promítací technologie…"/>
          <p:cNvSpPr txBox="1"/>
          <p:nvPr/>
        </p:nvSpPr>
        <p:spPr>
          <a:xfrm>
            <a:off x="868629" y="1694994"/>
            <a:ext cx="11267542" cy="5754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Zmapovat své oblíbené kino.</a:t>
            </a:r>
            <a:br/>
            <a:br>
              <a:rPr sz="1400"/>
            </a:br>
            <a:r>
              <a:t>- město</a:t>
            </a:r>
            <a:br/>
            <a:r>
              <a:t>- provozovatel</a:t>
            </a:r>
            <a:br/>
            <a:r>
              <a:t>- počet sálů</a:t>
            </a:r>
            <a:br/>
            <a:r>
              <a:t>- promítací technologie</a:t>
            </a:r>
          </a:p>
          <a:p>
            <a:pPr>
              <a:defRPr sz="3200"/>
            </a:pPr>
            <a:r>
              <a:t>- programová perioda</a:t>
            </a:r>
          </a:p>
          <a:p>
            <a:pPr>
              <a:defRPr sz="3200"/>
            </a:pPr>
            <a:r>
              <a:t>- struktura programu</a:t>
            </a:r>
          </a:p>
          <a:p>
            <a:pPr>
              <a:defRPr sz="3200"/>
            </a:pPr>
            <a:r>
              <a:t>- formy komunikace</a:t>
            </a:r>
          </a:p>
          <a:p>
            <a:pPr>
              <a:defRPr sz="3200"/>
            </a:pPr>
            <a:r>
              <a:t>- filmový klub</a:t>
            </a:r>
          </a:p>
          <a:p>
            <a:pPr>
              <a:defRPr sz="3200"/>
            </a:pPr>
            <a:r>
              <a:t>- online služby, sociální sítě</a:t>
            </a:r>
          </a:p>
          <a:p>
            <a:pPr>
              <a:defRPr sz="3200"/>
            </a:pPr>
            <a:r>
              <a:t>- přidaná hodnota</a:t>
            </a:r>
          </a:p>
        </p:txBody>
      </p:sp>
      <p:sp>
        <p:nvSpPr>
          <p:cNvPr id="185" name="Konzultace 5. 10. 2021 Odevzdání úkolu 12. 10. 2020  Formát 1xA4"/>
          <p:cNvSpPr txBox="1"/>
          <p:nvPr/>
        </p:nvSpPr>
        <p:spPr>
          <a:xfrm>
            <a:off x="310554" y="7556500"/>
            <a:ext cx="12383692" cy="164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defTabSz="233679">
              <a:defRPr sz="2680"/>
            </a:pPr>
            <a:r>
              <a:t>Konzultace 5. 10. 2021</a:t>
            </a:r>
            <a:br/>
            <a:r>
              <a:t>Odevzdání úkolu 12. 10. 2020 </a:t>
            </a:r>
            <a:br/>
            <a:r>
              <a:t>Formát 1xA4</a:t>
            </a:r>
          </a:p>
          <a:p>
            <a:pPr defTabSz="233679">
              <a:defRPr sz="2680"/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247900"/>
            <a:ext cx="11912600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Kino v době Covidu"/>
          <p:cNvSpPr txBox="1">
            <a:spLocks noGrp="1"/>
          </p:cNvSpPr>
          <p:nvPr>
            <p:ph type="ctrTitle"/>
          </p:nvPr>
        </p:nvSpPr>
        <p:spPr>
          <a:xfrm>
            <a:off x="310554" y="6088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Kino v době Covidu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adek@kinoscala.cz…"/>
          <p:cNvSpPr txBox="1"/>
          <p:nvPr/>
        </p:nvSpPr>
        <p:spPr>
          <a:xfrm>
            <a:off x="581488" y="5610459"/>
            <a:ext cx="1184182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u="sng">
                <a:hlinkClick r:id="rId2"/>
              </a:rPr>
              <a:t>radek@kinoscala.cz</a:t>
            </a:r>
          </a:p>
          <a:p>
            <a:pPr>
              <a:defRPr sz="3000"/>
            </a:pPr>
            <a:r>
              <a:t>730 803 377</a:t>
            </a:r>
          </a:p>
        </p:txBody>
      </p:sp>
      <p:sp>
        <p:nvSpPr>
          <p:cNvPr id="124" name="Radek Pernica"/>
          <p:cNvSpPr txBox="1">
            <a:spLocks noGrp="1"/>
          </p:cNvSpPr>
          <p:nvPr>
            <p:ph type="ctrTitle"/>
          </p:nvPr>
        </p:nvSpPr>
        <p:spPr>
          <a:xfrm>
            <a:off x="310554" y="893233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Radek Pernica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21.9.2021…"/>
          <p:cNvSpPr txBox="1"/>
          <p:nvPr/>
        </p:nvSpPr>
        <p:spPr>
          <a:xfrm>
            <a:off x="2122422" y="3399714"/>
            <a:ext cx="3150989" cy="518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dirty="0"/>
              <a:t>21.9.2021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5.10.2021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12.10.2021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19.10.2021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26.10.2021</a:t>
            </a:r>
            <a:endParaRPr lang="cs-CZ" dirty="0"/>
          </a:p>
          <a:p>
            <a:pPr>
              <a:defRPr sz="3000"/>
            </a:pPr>
            <a:endParaRPr lang="cs-CZ" dirty="0"/>
          </a:p>
          <a:p>
            <a:pPr>
              <a:defRPr sz="3000"/>
            </a:pPr>
            <a:r>
              <a:rPr lang="cs-CZ" dirty="0"/>
              <a:t>2.11.2021</a:t>
            </a:r>
            <a:endParaRPr dirty="0"/>
          </a:p>
        </p:txBody>
      </p:sp>
      <p:sp>
        <p:nvSpPr>
          <p:cNvPr id="127" name="Termíny přednášek"/>
          <p:cNvSpPr txBox="1">
            <a:spLocks noGrp="1"/>
          </p:cNvSpPr>
          <p:nvPr>
            <p:ph type="ctrTitle"/>
          </p:nvPr>
        </p:nvSpPr>
        <p:spPr>
          <a:xfrm>
            <a:off x="310554" y="-1071034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Termíny přednášek</a:t>
            </a:r>
          </a:p>
        </p:txBody>
      </p:sp>
      <p:sp>
        <p:nvSpPr>
          <p:cNvPr id="128" name="2.11.2021…"/>
          <p:cNvSpPr txBox="1"/>
          <p:nvPr/>
        </p:nvSpPr>
        <p:spPr>
          <a:xfrm>
            <a:off x="7997039" y="3149947"/>
            <a:ext cx="2022990" cy="518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dirty="0"/>
              <a:t>9.11.2021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16.11.2021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23.11.2021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30.11.2021</a:t>
            </a:r>
          </a:p>
          <a:p>
            <a:pPr>
              <a:defRPr sz="3000"/>
            </a:pPr>
            <a:endParaRPr dirty="0"/>
          </a:p>
          <a:p>
            <a:pPr>
              <a:defRPr sz="3000"/>
            </a:pPr>
            <a:r>
              <a:rPr dirty="0"/>
              <a:t>7.12.2021</a:t>
            </a:r>
            <a:endParaRPr lang="cs-CZ" dirty="0"/>
          </a:p>
          <a:p>
            <a:pPr>
              <a:defRPr sz="3000"/>
            </a:pPr>
            <a:endParaRPr lang="cs-CZ" dirty="0"/>
          </a:p>
          <a:p>
            <a:pPr>
              <a:defRPr sz="3000"/>
            </a:pPr>
            <a:r>
              <a:rPr lang="cs-CZ" dirty="0"/>
              <a:t>14.12.2021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Vypracování zadaného semestrálního úkolu v písemné formě, jeho obhajoba a prokázání nabitých teoretických dovedností.…"/>
          <p:cNvSpPr txBox="1"/>
          <p:nvPr/>
        </p:nvSpPr>
        <p:spPr>
          <a:xfrm>
            <a:off x="581488" y="4391259"/>
            <a:ext cx="11841824" cy="316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Vypracování zadaného semestrálního úkolu v písemné formě, jeho obhajoba a prokázání nabitých teoretických dovedností.</a:t>
            </a:r>
          </a:p>
          <a:p>
            <a:pPr>
              <a:defRPr sz="3400"/>
            </a:pPr>
            <a:endParaRPr/>
          </a:p>
          <a:p>
            <a:pPr>
              <a:defRPr sz="3400"/>
            </a:pPr>
            <a:r>
              <a:t>Úkol bude zadán na setkání dne 12. 10. 2021.</a:t>
            </a:r>
          </a:p>
        </p:txBody>
      </p:sp>
      <p:sp>
        <p:nvSpPr>
          <p:cNvPr id="131" name="Podmínky absovování kurzu"/>
          <p:cNvSpPr txBox="1">
            <a:spLocks noGrp="1"/>
          </p:cNvSpPr>
          <p:nvPr>
            <p:ph type="ctrTitle"/>
          </p:nvPr>
        </p:nvSpPr>
        <p:spPr>
          <a:xfrm>
            <a:off x="310554" y="148166"/>
            <a:ext cx="12383692" cy="3302001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Podmínky absovování kurzu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Kino je klasické platforma pro sledování sdíleného audiovizuálního zážitku, který nebyl zatím plnohodnotně nahrazen žádnou alternativou.…"/>
          <p:cNvSpPr txBox="1"/>
          <p:nvPr/>
        </p:nvSpPr>
        <p:spPr>
          <a:xfrm>
            <a:off x="245070" y="2241492"/>
            <a:ext cx="12514659" cy="79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000"/>
            </a:pPr>
            <a:r>
              <a:t>Kino je klasické platforma pro sledování sdíleného audiovizuálního zážitku, který nebyl zatím plnohodnotně nahrazen žádnou alternativou.</a:t>
            </a:r>
          </a:p>
          <a:p>
            <a:pPr>
              <a:spcBef>
                <a:spcPts val="4200"/>
              </a:spcBef>
              <a:defRPr sz="3000"/>
            </a:pPr>
            <a:r>
              <a:t>Předmět bude veden s návazností na Univerzitního kina Scala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t>V rámci vyúky budou přiblíženy jednotlivé aspekty provozu kina: ekonomika, technologie, dramaturgie, autorské právo a další disciplíny, které s provozem kina úzce souvisí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t>Na vybrané přednášky budou zváni hosté (profesionálové), kteří se v problematice kin pohybují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3000"/>
            </a:pPr>
            <a:r>
              <a:t>Součástí výuk budou exkurze do kin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34" name="Teoretické cíle předmětu"/>
          <p:cNvSpPr txBox="1">
            <a:spLocks noGrp="1"/>
          </p:cNvSpPr>
          <p:nvPr>
            <p:ph type="ctrTitle"/>
          </p:nvPr>
        </p:nvSpPr>
        <p:spPr>
          <a:xfrm>
            <a:off x="310554" y="452966"/>
            <a:ext cx="12383692" cy="1243874"/>
          </a:xfrm>
          <a:prstGeom prst="rect">
            <a:avLst/>
          </a:prstGeom>
        </p:spPr>
        <p:txBody>
          <a:bodyPr/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Teoretické cíle předmětu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raktické řešení bude u vybraných studentů navazovat na předchozí semester, ve kterém byly řešené cíle teoretické.…"/>
          <p:cNvSpPr txBox="1"/>
          <p:nvPr/>
        </p:nvSpPr>
        <p:spPr>
          <a:xfrm>
            <a:off x="245071" y="2057958"/>
            <a:ext cx="12514659" cy="708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2500"/>
            </a:pPr>
            <a:r>
              <a:t>Praktické řešení bude u vybraných studentů navazovat na předchozí semester, ve kterém byly řešené cíle teoretické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spcBef>
                <a:spcPts val="4200"/>
              </a:spcBef>
              <a:defRPr sz="2500"/>
            </a:pPr>
            <a:r>
              <a:t>Náplní prakticky zaměřeného kurzu je příprava, realizace a hodnocení týmového projektu studentského kina v Univerzitním kině Scala.</a:t>
            </a:r>
          </a:p>
          <a:p>
            <a:pPr>
              <a:spcBef>
                <a:spcPts val="4200"/>
              </a:spcBef>
              <a:defRPr sz="2500"/>
            </a:pPr>
            <a:r>
              <a:t>Projektem studentského kina se (obvykle) rozumí cyklus deseti projekcí realizovaných během semestru každý týden ve vymezeném čase jako speciální okno v rámci běžného provozu kina Scala.</a:t>
            </a:r>
          </a:p>
          <a:p>
            <a:pPr>
              <a:spcBef>
                <a:spcPts val="4200"/>
              </a:spcBef>
              <a:defRPr sz="2500"/>
            </a:pPr>
            <a:r>
              <a:t>Projekt se realizuje v týmu o počtu 5-10 studentů, z nichž min. polovina musí být z mateřského oboru a min. jeden člen musí být z jiného oboru či fakulty (doporučuje se zejména spolupráce s FSS a ESF).</a:t>
            </a:r>
          </a:p>
          <a:p>
            <a:pPr>
              <a:spcBef>
                <a:spcPts val="4200"/>
              </a:spcBef>
              <a:defRPr sz="2500"/>
            </a:pPr>
            <a:r>
              <a:t>Realizační tým zajišťuje projekt po stránce programové, organizační, propagační, provozní, ekonomické a administrativní (technický servis zajišťuje kino).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457200" algn="l">
              <a:defRPr sz="10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A0A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Praktické cíle předmětu"/>
          <p:cNvSpPr txBox="1">
            <a:spLocks noGrp="1"/>
          </p:cNvSpPr>
          <p:nvPr>
            <p:ph type="ctrTitle"/>
          </p:nvPr>
        </p:nvSpPr>
        <p:spPr>
          <a:xfrm>
            <a:off x="310554" y="452966"/>
            <a:ext cx="12383692" cy="1243874"/>
          </a:xfrm>
          <a:prstGeom prst="rect">
            <a:avLst/>
          </a:prstGeom>
        </p:spPr>
        <p:txBody>
          <a:bodyPr/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Praktické cíle předmětu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rientovat se na mapě českých kin  Chápat základní dramaturgické, provozní i ekonomické principy kina  Porozumět technologickému řešení projekce v kinech   Sestavovat program kina včetně doprovodného programu.  Vyjednávat s distributory a zajišťovat práv"/>
          <p:cNvSpPr txBox="1"/>
          <p:nvPr/>
        </p:nvSpPr>
        <p:spPr>
          <a:xfrm>
            <a:off x="-17528" y="910166"/>
            <a:ext cx="13039856" cy="894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1200"/>
            </a:pPr>
            <a:endParaRPr/>
          </a:p>
          <a:p>
            <a:pPr>
              <a:spcBef>
                <a:spcPts val="4200"/>
              </a:spcBef>
              <a:defRPr sz="2600"/>
            </a:pPr>
            <a:r>
              <a:t>Orientovat se na mapě českých kin</a:t>
            </a:r>
            <a:br/>
            <a:br/>
            <a:r>
              <a:t>Chápat základní dramaturgické, provozní i ekonomické principy kina</a:t>
            </a:r>
            <a:br/>
            <a:br/>
            <a:r>
              <a:t>Porozumět technologickému řešení projekce v kinech </a:t>
            </a:r>
            <a:br/>
            <a:br/>
            <a:r>
              <a:t>Sestavovat program kina včetně doprovodného programu.</a:t>
            </a:r>
            <a:br/>
            <a:br/>
            <a:r>
              <a:t>Vyjednávat s distributory a zajišťovat práva.</a:t>
            </a:r>
            <a:br/>
            <a:br/>
            <a:r>
              <a:t>Vyjednávat s tvůrci a s hosty v rámci doprovodného programu.</a:t>
            </a:r>
            <a:br/>
            <a:br/>
            <a:r>
              <a:t>Propagovat program v médiích.</a:t>
            </a:r>
            <a:br/>
            <a:br/>
            <a:r>
              <a:t>Přednášet lektorské úvody a moderovat besedy.</a:t>
            </a:r>
            <a:br/>
            <a:br/>
            <a:r>
              <a:t>Zajišťovat provoz a ekonomiku projektu.</a:t>
            </a:r>
            <a:br/>
            <a:br/>
            <a:r>
              <a:t>Pracovat v týmu a praktikovat mezioborovou spolupráci.</a:t>
            </a:r>
          </a:p>
        </p:txBody>
      </p:sp>
      <p:sp>
        <p:nvSpPr>
          <p:cNvPr id="140" name="Výstupy ze studia"/>
          <p:cNvSpPr txBox="1">
            <a:spLocks noGrp="1"/>
          </p:cNvSpPr>
          <p:nvPr>
            <p:ph type="ctrTitle"/>
          </p:nvPr>
        </p:nvSpPr>
        <p:spPr>
          <a:xfrm>
            <a:off x="310554" y="215899"/>
            <a:ext cx="12383692" cy="1243874"/>
          </a:xfrm>
          <a:prstGeom prst="rect">
            <a:avLst/>
          </a:prstGeom>
        </p:spPr>
        <p:txBody>
          <a:bodyPr/>
          <a:lstStyle>
            <a:lvl1pPr defTabSz="554990">
              <a:defRPr sz="7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Výstupy ze studia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émata jedotlivých přednášek"/>
          <p:cNvSpPr txBox="1">
            <a:spLocks noGrp="1"/>
          </p:cNvSpPr>
          <p:nvPr>
            <p:ph type="ctrTitle"/>
          </p:nvPr>
        </p:nvSpPr>
        <p:spPr>
          <a:xfrm>
            <a:off x="310554" y="812006"/>
            <a:ext cx="12383692" cy="1164961"/>
          </a:xfrm>
          <a:prstGeom prst="rect">
            <a:avLst/>
          </a:prstGeom>
        </p:spPr>
        <p:txBody>
          <a:bodyPr/>
          <a:lstStyle>
            <a:lvl1pPr>
              <a:defRPr sz="67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Témata jedotlivých přednášek</a:t>
            </a:r>
          </a:p>
        </p:txBody>
      </p:sp>
      <p:sp>
        <p:nvSpPr>
          <p:cNvPr id="143" name="Úvod do problematiky provozu kina, kino v době Covidu, zadání samostatných úkolů…"/>
          <p:cNvSpPr txBox="1"/>
          <p:nvPr/>
        </p:nvSpPr>
        <p:spPr>
          <a:xfrm>
            <a:off x="243382" y="2326403"/>
            <a:ext cx="12518036" cy="726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endParaRPr/>
          </a:p>
          <a:p>
            <a:pPr>
              <a:defRPr sz="3200"/>
            </a:pPr>
            <a:r>
              <a:t>Úvod do problematiky provozu kina, kino v době Covidu, zadání samostatných úkolů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Formální struktura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Dramaturgie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Provoz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Ekonomika kina</a:t>
            </a:r>
          </a:p>
          <a:p>
            <a:pPr>
              <a:defRPr sz="3200"/>
            </a:pPr>
            <a:endParaRPr/>
          </a:p>
          <a:p>
            <a:pPr>
              <a:defRPr sz="3200"/>
            </a:pPr>
            <a:r>
              <a:t>Možnosti získávání prostředků pro provoz kina</a:t>
            </a:r>
          </a:p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Macintosh PowerPoint</Application>
  <PresentationFormat>Vlastní</PresentationFormat>
  <Paragraphs>300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Symbol</vt:lpstr>
      <vt:lpstr>Tahoma Bold</vt:lpstr>
      <vt:lpstr>Times New Roman</vt:lpstr>
      <vt:lpstr>Black</vt:lpstr>
      <vt:lpstr>FAVp009 Provoz kina</vt:lpstr>
      <vt:lpstr>KINO = sdílený zážitek sledování audiovizuální obsahu.</vt:lpstr>
      <vt:lpstr>Radek Pernica</vt:lpstr>
      <vt:lpstr>Termíny přednášek</vt:lpstr>
      <vt:lpstr>Podmínky absovování kurzu</vt:lpstr>
      <vt:lpstr>Teoretické cíle předmětu</vt:lpstr>
      <vt:lpstr>Praktické cíle předmětu</vt:lpstr>
      <vt:lpstr>Výstupy ze studia</vt:lpstr>
      <vt:lpstr>Témata jedotlivých přednášek</vt:lpstr>
      <vt:lpstr>Témata jedotlivých přednášek</vt:lpstr>
      <vt:lpstr>Doporučená internetové zdroje</vt:lpstr>
      <vt:lpstr>Doporučená literatura</vt:lpstr>
      <vt:lpstr>Univerzitní kino Scala</vt:lpstr>
      <vt:lpstr>Projekt Studentské kino</vt:lpstr>
      <vt:lpstr>Mapa českých kin</vt:lpstr>
      <vt:lpstr>Mapa českých kin</vt:lpstr>
      <vt:lpstr>Mapa českých kin</vt:lpstr>
      <vt:lpstr>Návštěvnost čekých kin</vt:lpstr>
      <vt:lpstr>TOP 20 filmů</vt:lpstr>
      <vt:lpstr>Výsledky kin 2019</vt:lpstr>
      <vt:lpstr>Jednorázový úkol</vt:lpstr>
      <vt:lpstr>Kino v době Covidu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FAVp009 Provoz kina</dc:title>
  <cp:lastModifiedBy>Radek Pernica</cp:lastModifiedBy>
  <cp:revision>1</cp:revision>
  <dcterms:modified xsi:type="dcterms:W3CDTF">2021-09-24T13:04:32Z</dcterms:modified>
</cp:coreProperties>
</file>