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5E6"/>
          </a:solidFill>
        </a:fill>
      </a:tcStyle>
    </a:wholeTbl>
    <a:band2H>
      <a:tcTxStyle b="def" i="def"/>
      <a:tcStyle>
        <a:tcBdr/>
        <a:fill>
          <a:solidFill>
            <a:srgbClr val="E6EB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CA"/>
          </a:solidFill>
        </a:fill>
      </a:tcStyle>
    </a:wholeTbl>
    <a:band2H>
      <a:tcTxStyle b="def" i="def"/>
      <a:tcStyle>
        <a:tcBdr/>
        <a:fill>
          <a:solidFill>
            <a:srgbClr val="E7F2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CBD6"/>
          </a:solidFill>
        </a:fill>
      </a:tcStyle>
    </a:wholeTbl>
    <a:band2H>
      <a:tcTxStyle b="def" i="def"/>
      <a:tcStyle>
        <a:tcBdr/>
        <a:fill>
          <a:solidFill>
            <a:srgbClr val="F6E7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úrovně 1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„Sem napište citát.“"/>
          <p:cNvSpPr txBox="1"/>
          <p:nvPr>
            <p:ph type="body" sz="quarter" idx="21"/>
          </p:nvPr>
        </p:nvSpPr>
        <p:spPr>
          <a:xfrm>
            <a:off x="1270000" y="4308599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21"/>
          </p:nvPr>
        </p:nvSpPr>
        <p:spPr>
          <a:xfrm>
            <a:off x="-929606" y="-12700"/>
            <a:ext cx="16551778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21"/>
          </p:nvPr>
        </p:nvSpPr>
        <p:spPr>
          <a:xfrm>
            <a:off x="2451057" y="-138499"/>
            <a:ext cx="13525503" cy="9017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22"/>
          </p:nvPr>
        </p:nvSpPr>
        <p:spPr>
          <a:xfrm>
            <a:off x="6737350" y="639232"/>
            <a:ext cx="5880100" cy="392006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fd.cz" TargetMode="External"/><Relationship Id="rId3" Type="http://schemas.openxmlformats.org/officeDocument/2006/relationships/hyperlink" Target="http://www.prokina.cz" TargetMode="External"/><Relationship Id="rId4" Type="http://schemas.openxmlformats.org/officeDocument/2006/relationships/hyperlink" Target="http://www.fondkinematografie.cz" TargetMode="External"/><Relationship Id="rId5" Type="http://schemas.openxmlformats.org/officeDocument/2006/relationships/hyperlink" Target="http://www.mkcr.cz" TargetMode="External"/><Relationship Id="rId6" Type="http://schemas.openxmlformats.org/officeDocument/2006/relationships/hyperlink" Target="http://www.digitalnikino.cz" TargetMode="External"/><Relationship Id="rId7" Type="http://schemas.openxmlformats.org/officeDocument/2006/relationships/hyperlink" Target="http://www.kinoprokazdeho.cz" TargetMode="External"/><Relationship Id="rId8" Type="http://schemas.openxmlformats.org/officeDocument/2006/relationships/hyperlink" Target="http://www.novekino.cz" TargetMode="External"/><Relationship Id="rId9" Type="http://schemas.openxmlformats.org/officeDocument/2006/relationships/hyperlink" Target="http://www.kinomaniak.cz" TargetMode="External"/><Relationship Id="rId10" Type="http://schemas.openxmlformats.org/officeDocument/2006/relationships/hyperlink" Target="http://www.acfk.cz" TargetMode="External"/><Relationship Id="rId11" Type="http://schemas.openxmlformats.org/officeDocument/2006/relationships/hyperlink" Target="http://www.mediadeskcz.eu" TargetMode="External"/><Relationship Id="rId12" Type="http://schemas.openxmlformats.org/officeDocument/2006/relationships/hyperlink" Target="http://www.mediasalles.it" TargetMode="External"/><Relationship Id="rId13" Type="http://schemas.openxmlformats.org/officeDocument/2006/relationships/hyperlink" Target="http://www.unic-cinemas.org" TargetMode="External"/><Relationship Id="rId14" Type="http://schemas.openxmlformats.org/officeDocument/2006/relationships/hyperlink" Target="http://www.europa-cinemas.org" TargetMode="External"/><Relationship Id="rId15" Type="http://schemas.openxmlformats.org/officeDocument/2006/relationships/hyperlink" Target="http://www.boxofficemojo.com" TargetMode="External"/><Relationship Id="rId16" Type="http://schemas.openxmlformats.org/officeDocument/2006/relationships/hyperlink" Target="http://www.dcimovies.com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s.muni.cz/auth/osoba/18130?kod=FAV332;pvysl=3505608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/>
          <p:nvPr>
            <p:ph type="ctrTitle"/>
          </p:nvPr>
        </p:nvSpPr>
        <p:spPr>
          <a:xfrm>
            <a:off x="1063061" y="1638300"/>
            <a:ext cx="10878678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FAVp009 Možnosti financování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/>
          <p:nvPr>
            <p:ph type="ctrTitle"/>
          </p:nvPr>
        </p:nvSpPr>
        <p:spPr>
          <a:xfrm>
            <a:off x="1063061" y="3225800"/>
            <a:ext cx="10878678" cy="3302000"/>
          </a:xfrm>
          <a:prstGeom prst="rect">
            <a:avLst/>
          </a:prstGeom>
        </p:spPr>
        <p:txBody>
          <a:bodyPr/>
          <a:lstStyle>
            <a:lvl1pPr defTabSz="572516">
              <a:defRPr b="1" sz="6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devzdání úkolu.  Doplňující otázky, konzultace."/>
          <p:cNvSpPr txBox="1"/>
          <p:nvPr>
            <p:ph type="ctrTitle"/>
          </p:nvPr>
        </p:nvSpPr>
        <p:spPr>
          <a:xfrm>
            <a:off x="1063061" y="2265531"/>
            <a:ext cx="10878678" cy="3957051"/>
          </a:xfrm>
          <a:prstGeom prst="rect">
            <a:avLst/>
          </a:prstGeom>
        </p:spPr>
        <p:txBody>
          <a:bodyPr/>
          <a:lstStyle/>
          <a:p>
            <a:pPr defTabSz="549148">
              <a:defRPr b="1" sz="6500">
                <a:latin typeface="+mn-lt"/>
                <a:ea typeface="+mn-ea"/>
                <a:cs typeface="+mn-cs"/>
                <a:sym typeface="Helvetica Neue"/>
              </a:defRPr>
            </a:pPr>
            <a:r>
              <a:t>Odevzdání úkolu </a:t>
            </a:r>
            <a:br/>
            <a:r>
              <a:t>mapa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3. 11. 2020…"/>
          <p:cNvSpPr txBox="1"/>
          <p:nvPr>
            <p:ph type="ctrTitle"/>
          </p:nvPr>
        </p:nvSpPr>
        <p:spPr>
          <a:xfrm>
            <a:off x="310553" y="-21168"/>
            <a:ext cx="12383694" cy="7620849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15. 11. 2021</a:t>
            </a:r>
          </a:p>
          <a:p>
            <a:pPr>
              <a:defRPr b="1" sz="1100"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>
              <a:defRPr b="1">
                <a:latin typeface="+mn-lt"/>
                <a:ea typeface="+mn-ea"/>
                <a:cs typeface="+mn-cs"/>
                <a:sym typeface="Helvetica Neue"/>
              </a:defRPr>
            </a:pPr>
            <a:r>
              <a:t>Konzultace projektů </a:t>
            </a:r>
            <a:br/>
            <a:r>
              <a:t>Studentské kino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nímek obrazovky 2021-11-02 v 17.41.05.jpg" descr="Snímek obrazovky 2021-11-02 v 17.41.05.jpg"/>
          <p:cNvPicPr>
            <a:picLocks noChangeAspect="1"/>
          </p:cNvPicPr>
          <p:nvPr/>
        </p:nvPicPr>
        <p:blipFill>
          <a:blip r:embed="rId2">
            <a:extLst/>
          </a:blip>
          <a:srcRect l="2072" t="26904" r="9783" b="14679"/>
          <a:stretch>
            <a:fillRect/>
          </a:stretch>
        </p:blipFill>
        <p:spPr>
          <a:xfrm>
            <a:off x="-12304" y="2480703"/>
            <a:ext cx="13029259" cy="5396846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3. 11. 2020…"/>
          <p:cNvSpPr txBox="1"/>
          <p:nvPr>
            <p:ph type="ctrTitle"/>
          </p:nvPr>
        </p:nvSpPr>
        <p:spPr>
          <a:xfrm>
            <a:off x="2295992" y="782731"/>
            <a:ext cx="7833880" cy="2087051"/>
          </a:xfrm>
          <a:prstGeom prst="rect">
            <a:avLst/>
          </a:prstGeom>
        </p:spPr>
        <p:txBody>
          <a:bodyPr/>
          <a:lstStyle>
            <a:lvl1pPr defTabSz="538165">
              <a:defRPr b="1" sz="637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TOP20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Doporučená internetové zdroje"/>
          <p:cNvSpPr txBox="1"/>
          <p:nvPr>
            <p:ph type="ctrTitle"/>
          </p:nvPr>
        </p:nvSpPr>
        <p:spPr>
          <a:xfrm>
            <a:off x="310553" y="368299"/>
            <a:ext cx="12383694" cy="1483852"/>
          </a:xfrm>
          <a:prstGeom prst="rect">
            <a:avLst/>
          </a:prstGeom>
        </p:spPr>
        <p:txBody>
          <a:bodyPr/>
          <a:lstStyle>
            <a:lvl1pPr defTabSz="473201">
              <a:defRPr b="1" sz="6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Doporučená internetové zdroje</a:t>
            </a:r>
          </a:p>
        </p:txBody>
      </p:sp>
      <p:sp>
        <p:nvSpPr>
          <p:cNvPr id="131" name="www.ufd.cz…"/>
          <p:cNvSpPr txBox="1"/>
          <p:nvPr/>
        </p:nvSpPr>
        <p:spPr>
          <a:xfrm>
            <a:off x="519574" y="2031174"/>
            <a:ext cx="11965652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www.ufd.cz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www.prokina.cz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www.fondkinematografie.cz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www.mkcr.cz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www.digitalnikino.cz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www.kinoprokazdeho.cz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www.novekino.cz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www.kinomaniak.cz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www.acfk.cz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1" invalidUrl="" action="" tgtFrame="" tooltip="" history="1" highlightClick="0" endSnd="0"/>
              </a:rPr>
              <a:t>www.mediadeskcz.eu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2" invalidUrl="" action="" tgtFrame="" tooltip="" history="1" highlightClick="0" endSnd="0"/>
              </a:rPr>
              <a:t>www.mediasalles.it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3" invalidUrl="" action="" tgtFrame="" tooltip="" history="1" highlightClick="0" endSnd="0"/>
              </a:rPr>
              <a:t>www.unic-cinemas.org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4" invalidUrl="" action="" tgtFrame="" tooltip="" history="1" highlightClick="0" endSnd="0"/>
              </a:rPr>
              <a:t>www.europa-cinemas.org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5" invalidUrl="" action="" tgtFrame="" tooltip="" history="1" highlightClick="0" endSnd="0"/>
              </a:rPr>
              <a:t>www.boxofficemojo.com</a:t>
            </a:r>
          </a:p>
          <a:p>
            <a:pPr>
              <a:defRPr b="1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6" invalidUrl="" action="" tgtFrame="" tooltip="" history="1" highlightClick="0" endSnd="0"/>
              </a:rPr>
              <a:t>www.dcimovies.com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Doporučená literatura"/>
          <p:cNvSpPr txBox="1"/>
          <p:nvPr>
            <p:ph type="ctrTitle"/>
          </p:nvPr>
        </p:nvSpPr>
        <p:spPr>
          <a:xfrm>
            <a:off x="310553" y="622298"/>
            <a:ext cx="12383694" cy="1483852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Doporučená literatura</a:t>
            </a:r>
          </a:p>
        </p:txBody>
      </p:sp>
      <p:sp>
        <p:nvSpPr>
          <p:cNvPr id="134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4" y="2555993"/>
            <a:ext cx="11965652" cy="608941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SKOPAL, Pavel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 a Lucie ČESÁLKOVÁ. 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ČVANČARA, Miroslav a Jaroslav ČVANČARA. </a:t>
            </a:r>
            <a:r>
              <a:rPr i="1"/>
              <a:t>Zaniklý svět stříbrných pláten : po stopách pražských biografů</a:t>
            </a:r>
            <a:r>
              <a:rPr>
                <a:latin typeface="+mn-lt"/>
                <a:ea typeface="+mn-ea"/>
                <a:cs typeface="+mn-cs"/>
                <a:sym typeface="Helvetica Neue"/>
              </a:rPr>
              <a:t>. Vyd. 1. Praha: Academia, 2011. 597 s. ISBN 9788020019691.</a:t>
            </a:r>
            <a:endParaRPr>
              <a:latin typeface="+mn-lt"/>
              <a:ea typeface="+mn-ea"/>
              <a:cs typeface="+mn-cs"/>
              <a:sym typeface="Helvetica Neue"/>
            </a:endParaR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marL="548638" indent="-548638" algn="l">
              <a:buClr>
                <a:srgbClr val="0A0A0A"/>
              </a:buClr>
              <a:buSzPct val="145000"/>
              <a:buFont typeface="Symbol"/>
              <a:buChar char="·"/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algn="l">
              <a:spcBef>
                <a:spcPts val="3200"/>
              </a:spcBef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</a:t>
            </a:r>
            <a:r>
              <a:rPr b="1" sz="2400"/>
              <a:t>DAVID, Ivan. Filmové právo. Vyd. Nová beseda, z.s., 2015, ISBN      </a:t>
            </a:r>
            <a:br>
              <a:rPr b="1" sz="2400"/>
            </a:br>
            <a:r>
              <a:rPr b="1" sz="2400"/>
              <a:t>      978-80-906089-0-0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